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2" r:id="rId6"/>
  </p:sldMasterIdLst>
  <p:notesMasterIdLst>
    <p:notesMasterId r:id="rId24"/>
  </p:notesMasterIdLst>
  <p:sldIdLst>
    <p:sldId id="887" r:id="rId7"/>
    <p:sldId id="439" r:id="rId8"/>
    <p:sldId id="424" r:id="rId9"/>
    <p:sldId id="904" r:id="rId10"/>
    <p:sldId id="906" r:id="rId11"/>
    <p:sldId id="907" r:id="rId12"/>
    <p:sldId id="420" r:id="rId13"/>
    <p:sldId id="905" r:id="rId14"/>
    <p:sldId id="839" r:id="rId15"/>
    <p:sldId id="889" r:id="rId16"/>
    <p:sldId id="536" r:id="rId17"/>
    <p:sldId id="894" r:id="rId18"/>
    <p:sldId id="893" r:id="rId19"/>
    <p:sldId id="899" r:id="rId20"/>
    <p:sldId id="900" r:id="rId21"/>
    <p:sldId id="903" r:id="rId22"/>
    <p:sldId id="90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4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99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1CEE3-1065-8818-7654-2A91673F96BF}" v="2" dt="2024-03-17T00:21:20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57" autoAdjust="0"/>
  </p:normalViewPr>
  <p:slideViewPr>
    <p:cSldViewPr snapToGrid="0" snapToObjects="1">
      <p:cViewPr>
        <p:scale>
          <a:sx n="58" d="100"/>
          <a:sy n="58" d="100"/>
        </p:scale>
        <p:origin x="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tovyi, Vitalii" userId="S::svitovyv@ebrd.com::27ed1253-70e6-44e3-ab78-a56be66df97b" providerId="AD" clId="Web-{B421CEE3-1065-8818-7654-2A91673F96BF}"/>
    <pc:docChg chg="mod modSld modMainMaster">
      <pc:chgData name="Svitovyi, Vitalii" userId="S::svitovyv@ebrd.com::27ed1253-70e6-44e3-ab78-a56be66df97b" providerId="AD" clId="Web-{B421CEE3-1065-8818-7654-2A91673F96BF}" dt="2024-03-17T00:21:20.658" v="3" actId="20577"/>
      <pc:docMkLst>
        <pc:docMk/>
      </pc:docMkLst>
      <pc:sldChg chg="modSp">
        <pc:chgData name="Svitovyi, Vitalii" userId="S::svitovyv@ebrd.com::27ed1253-70e6-44e3-ab78-a56be66df97b" providerId="AD" clId="Web-{B421CEE3-1065-8818-7654-2A91673F96BF}" dt="2024-03-17T00:21:20.658" v="3" actId="20577"/>
        <pc:sldMkLst>
          <pc:docMk/>
          <pc:sldMk cId="2892093528" sldId="900"/>
        </pc:sldMkLst>
        <pc:spChg chg="mod">
          <ac:chgData name="Svitovyi, Vitalii" userId="S::svitovyv@ebrd.com::27ed1253-70e6-44e3-ab78-a56be66df97b" providerId="AD" clId="Web-{B421CEE3-1065-8818-7654-2A91673F96BF}" dt="2024-03-17T00:21:20.658" v="3" actId="20577"/>
          <ac:spMkLst>
            <pc:docMk/>
            <pc:sldMk cId="2892093528" sldId="900"/>
            <ac:spMk id="6" creationId="{00000000-0000-0000-0000-000000000000}"/>
          </ac:spMkLst>
        </pc:spChg>
      </pc:sldChg>
      <pc:sldMasterChg chg="addSp">
        <pc:chgData name="Svitovyi, Vitalii" userId="S::svitovyv@ebrd.com::27ed1253-70e6-44e3-ab78-a56be66df97b" providerId="AD" clId="Web-{B421CEE3-1065-8818-7654-2A91673F96BF}" dt="2024-03-16T22:32:38.519" v="0" actId="33475"/>
        <pc:sldMasterMkLst>
          <pc:docMk/>
          <pc:sldMasterMk cId="240280180" sldId="2147483648"/>
        </pc:sldMasterMkLst>
        <pc:spChg chg="add">
          <ac:chgData name="Svitovyi, Vitalii" userId="S::svitovyv@ebrd.com::27ed1253-70e6-44e3-ab78-a56be66df97b" providerId="AD" clId="Web-{B421CEE3-1065-8818-7654-2A91673F96BF}" dt="2024-03-16T22:32:38.519" v="0" actId="33475"/>
          <ac:spMkLst>
            <pc:docMk/>
            <pc:sldMasterMk cId="240280180" sldId="2147483648"/>
            <ac:spMk id="7" creationId="{DD9DAA3E-916C-6597-10EE-D2912D2D571A}"/>
          </ac:spMkLst>
        </pc:spChg>
        <pc:spChg chg="add">
          <ac:chgData name="Svitovyi, Vitalii" userId="S::svitovyv@ebrd.com::27ed1253-70e6-44e3-ab78-a56be66df97b" providerId="AD" clId="Web-{B421CEE3-1065-8818-7654-2A91673F96BF}" dt="2024-03-16T22:32:38.519" v="0" actId="33475"/>
          <ac:spMkLst>
            <pc:docMk/>
            <pc:sldMasterMk cId="240280180" sldId="2147483648"/>
            <ac:spMk id="9" creationId="{C0B11F7E-E2CB-ED5D-6FDB-14E16702F75A}"/>
          </ac:spMkLst>
        </pc:spChg>
      </pc:sldMasterChg>
      <pc:sldMasterChg chg="addSp">
        <pc:chgData name="Svitovyi, Vitalii" userId="S::svitovyv@ebrd.com::27ed1253-70e6-44e3-ab78-a56be66df97b" providerId="AD" clId="Web-{B421CEE3-1065-8818-7654-2A91673F96BF}" dt="2024-03-16T22:32:38.519" v="0" actId="33475"/>
        <pc:sldMasterMkLst>
          <pc:docMk/>
          <pc:sldMasterMk cId="614055037" sldId="2147483663"/>
        </pc:sldMasterMkLst>
        <pc:spChg chg="add">
          <ac:chgData name="Svitovyi, Vitalii" userId="S::svitovyv@ebrd.com::27ed1253-70e6-44e3-ab78-a56be66df97b" providerId="AD" clId="Web-{B421CEE3-1065-8818-7654-2A91673F96BF}" dt="2024-03-16T22:32:38.519" v="0" actId="33475"/>
          <ac:spMkLst>
            <pc:docMk/>
            <pc:sldMasterMk cId="614055037" sldId="2147483663"/>
            <ac:spMk id="4" creationId="{9FEB15FB-E6B6-A42F-2E53-E54EF0D74180}"/>
          </ac:spMkLst>
        </pc:spChg>
        <pc:spChg chg="add">
          <ac:chgData name="Svitovyi, Vitalii" userId="S::svitovyv@ebrd.com::27ed1253-70e6-44e3-ab78-a56be66df97b" providerId="AD" clId="Web-{B421CEE3-1065-8818-7654-2A91673F96BF}" dt="2024-03-16T22:32:38.519" v="0" actId="33475"/>
          <ac:spMkLst>
            <pc:docMk/>
            <pc:sldMasterMk cId="614055037" sldId="2147483663"/>
            <ac:spMk id="5" creationId="{7D4B59EA-13CA-84EC-E7D9-521399066D49}"/>
          </ac:spMkLst>
        </pc:spChg>
      </pc:sldMasterChg>
      <pc:sldMasterChg chg="addSp">
        <pc:chgData name="Svitovyi, Vitalii" userId="S::svitovyv@ebrd.com::27ed1253-70e6-44e3-ab78-a56be66df97b" providerId="AD" clId="Web-{B421CEE3-1065-8818-7654-2A91673F96BF}" dt="2024-03-16T22:32:38.519" v="0" actId="33475"/>
        <pc:sldMasterMkLst>
          <pc:docMk/>
          <pc:sldMasterMk cId="2256897858" sldId="2147483672"/>
        </pc:sldMasterMkLst>
        <pc:spChg chg="add">
          <ac:chgData name="Svitovyi, Vitalii" userId="S::svitovyv@ebrd.com::27ed1253-70e6-44e3-ab78-a56be66df97b" providerId="AD" clId="Web-{B421CEE3-1065-8818-7654-2A91673F96BF}" dt="2024-03-16T22:32:38.519" v="0" actId="33475"/>
          <ac:spMkLst>
            <pc:docMk/>
            <pc:sldMasterMk cId="2256897858" sldId="2147483672"/>
            <ac:spMk id="11" creationId="{B78BC473-A833-F590-2462-182E96FC4955}"/>
          </ac:spMkLst>
        </pc:spChg>
        <pc:spChg chg="add">
          <ac:chgData name="Svitovyi, Vitalii" userId="S::svitovyv@ebrd.com::27ed1253-70e6-44e3-ab78-a56be66df97b" providerId="AD" clId="Web-{B421CEE3-1065-8818-7654-2A91673F96BF}" dt="2024-03-16T22:32:38.519" v="0" actId="33475"/>
          <ac:spMkLst>
            <pc:docMk/>
            <pc:sldMasterMk cId="2256897858" sldId="2147483672"/>
            <ac:spMk id="12" creationId="{872A9D31-D538-1A81-3CBC-933FF6ECFD45}"/>
          </ac:spMkLst>
        </pc:sp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3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4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4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5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9:14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7:28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579 155 24575,'-5'3'0,"-1"1"0,0-1 0,0 0 0,0 0 0,-1-1 0,1 1 0,-1-1 0,1-1 0,-1 1 0,1-1 0,-10 0 0,-12 4 0,-34 9 0,-66 24 0,97-26 0,-1 2 0,2 1 0,-53 33 0,62-34 0,16-11 0,0 0 0,0 0 0,0 0 0,0 1 0,0-1 0,1 1 0,0 0 0,0 0 0,0 1 0,0 0 0,1-1 0,-1 1 0,1 0 0,0 0 0,1 1 0,-4 9 0,4-8 0,0 0 0,1 0 0,-1 0 0,2 1 0,-1 13 0,1-17 0,1 0 0,-1 0 0,1-1 0,0 1 0,0 0 0,0-1 0,1 1 0,-1-1 0,1 0 0,0 1 0,0-1 0,0 0 0,4 5 0,24 26 0,75 91 0,-94-108 0,1-1 0,1 0 0,1 0 0,0-2 0,1 0 0,1 0 0,0-1 0,0-1 0,1-1 0,1-1 0,0 0 0,32 12 0,128 26 0,-127-36 0,21 12 0,-51-16 0,41 11 0,-28-14 0,-1-1 0,1-1 0,47-3 0,101-16 0,-162 13 0,278-15 0,-39 4 0,-13-17 0,-128 13 0,205-5 0,-306 23 0,361 21 0,-79 28 0,-128-20 0,-79-16 0,95-1 0,93-12 0,-241-1 0,6-1 0,57-12 0,24-1 0,41-4 0,-6 5 0,-36 4 0,-13-5 0,-1-4 0,168-53 0,-155 40 0,-84 23 0,0-2 0,55-21 0,-83 25 0,0 1 0,22-18 0,16-9 0,-12 15 0,1 1 0,1 2 0,0 1 0,49-8 0,-71 18 0,-3 2 0,0-1 0,-1 0 0,0-1 0,0-1 0,24-11 0,-36 14 0,1 0 0,0-1 0,-1 1 0,1-1 0,-1 1 0,0-1 0,0 0 0,0 0 0,0 0 0,0 0 0,-1-1 0,1 1 0,-1 0 0,0-1 0,0 1 0,0-1 0,0 1 0,0-5 0,0-5 0,0-1 0,-1 1 0,-2-20 0,1 26 0,0 0 0,-1 0 0,0 0 0,0 1 0,0-1 0,-1 0 0,0 1 0,0 0 0,0-1 0,-7-8 0,-4-1 0,0-1 0,-19-15 0,-15-17 0,21 17 0,4 3 0,-1 2 0,-40-36 0,55 56 0,0 0 0,-1 0 0,0 1 0,0 0 0,0 1 0,0 0 0,-1 1 0,0 0 0,0 1 0,0 0 0,0 0 0,-13 0 0,-12 2 0,1 2 0,0 1 0,-63 12 0,53-6 0,-77 3 0,-869-11 0,410-1 0,538 2 0,-48 10 0,-2-1 0,-305-3 0,379-7 0,-23 2 0,-77 13 0,45-4 0,39-6 0,-316 25 0,316-30 0,-21-1 0,-91 12 0,-104 9 0,-3-21 0,90-1 0,-468 3 0,410 15 341,-9 0-2047,220-16-5120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7:29.0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5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6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7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7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8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8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9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2.9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7C56-08FE-441B-8F00-82CBEED8C7B6}" type="datetimeFigureOut">
              <a:rPr lang="uk-UA" smtClean="0"/>
              <a:t>16.03.2024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EA91-49DC-4AFB-8809-287F08BB79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8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4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5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7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67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2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1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C8B14-9023-A64F-87F4-E44F4D593634}"/>
              </a:ext>
            </a:extLst>
          </p:cNvPr>
          <p:cNvSpPr/>
          <p:nvPr userDrawn="1"/>
        </p:nvSpPr>
        <p:spPr>
          <a:xfrm>
            <a:off x="0" y="-132572"/>
            <a:ext cx="12192000" cy="540639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29E53-3561-CD4F-87A3-E102E5C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77" y="1291417"/>
            <a:ext cx="8873943" cy="669926"/>
          </a:xfrm>
        </p:spPr>
        <p:txBody>
          <a:bodyPr anchor="b"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A1E7A-A508-C74F-B55B-5F3675736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877" y="2196361"/>
            <a:ext cx="8909143" cy="162501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6842-F488-6844-816B-2AE6942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1620" y="4023041"/>
            <a:ext cx="2743200" cy="78480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Name</a:t>
            </a:r>
          </a:p>
          <a:p>
            <a:r>
              <a:rPr lang="en-GB" dirty="0"/>
              <a:t>Location</a:t>
            </a:r>
          </a:p>
          <a:p>
            <a:fld id="{6528782B-FC89-E647-9C8F-E5484004F4F7}" type="datetimeFigureOut">
              <a:rPr lang="uk-UA" smtClean="0"/>
              <a:pPr/>
              <a:t>16.03.2024</a:t>
            </a:fld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7ED-947C-2642-A217-4DEC7E0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4D60-4C75-F247-9662-BB2A206B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803769" y="304823"/>
            <a:ext cx="664246" cy="90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6A2527-D087-F84D-A33A-0F47E2764769}"/>
              </a:ext>
            </a:extLst>
          </p:cNvPr>
          <p:cNvSpPr/>
          <p:nvPr userDrawn="1"/>
        </p:nvSpPr>
        <p:spPr>
          <a:xfrm>
            <a:off x="0" y="5172075"/>
            <a:ext cx="12192000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DA104-E65C-224E-AC9D-334DBE2B0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770290" y="5619043"/>
            <a:ext cx="731204" cy="999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3684" y="5879059"/>
            <a:ext cx="2958249" cy="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796819"/>
            <a:ext cx="10943167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8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1766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4" name="Gruppieren 3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22" name="Rechteck 21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4" name="Rechteck 23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5" name="Rechteck 24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2" name="Gruppieren 1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16" name="Rechteck 15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23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Abgerundetes Rechteck 16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D6FF07-0D45-4F9B-919F-05E5A201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970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8"/>
          </p:nvPr>
        </p:nvSpPr>
        <p:spPr>
          <a:xfrm>
            <a:off x="624417" y="1796819"/>
            <a:ext cx="5376333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1766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0" name="Abgerundetes Rechteck 29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31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27" name="Rechteck 26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8" name="Rechteck 27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9" name="Rechteck 28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17" name="Rechteck 16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21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Inhaltsplatzhalter 2"/>
          <p:cNvSpPr>
            <a:spLocks noGrp="1"/>
          </p:cNvSpPr>
          <p:nvPr>
            <p:ph idx="20"/>
          </p:nvPr>
        </p:nvSpPr>
        <p:spPr>
          <a:xfrm>
            <a:off x="6183362" y="1790604"/>
            <a:ext cx="5376333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1766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833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9"/>
          </p:nvPr>
        </p:nvSpPr>
        <p:spPr>
          <a:xfrm>
            <a:off x="618827" y="1796819"/>
            <a:ext cx="3556960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6821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5999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6" name="Abgerundetes Rechteck 35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37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16" name="Gruppieren 15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21" name="Rechteck 20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2" name="Rechteck 21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3" name="Rechteck 22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18" name="Rechteck 17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19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Inhaltsplatzhalter 2"/>
          <p:cNvSpPr>
            <a:spLocks noGrp="1"/>
          </p:cNvSpPr>
          <p:nvPr>
            <p:ph idx="20"/>
          </p:nvPr>
        </p:nvSpPr>
        <p:spPr>
          <a:xfrm>
            <a:off x="4317520" y="1796189"/>
            <a:ext cx="3556960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6821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5999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7" name="Inhaltsplatzhalter 2"/>
          <p:cNvSpPr>
            <a:spLocks noGrp="1"/>
          </p:cNvSpPr>
          <p:nvPr>
            <p:ph idx="21"/>
          </p:nvPr>
        </p:nvSpPr>
        <p:spPr>
          <a:xfrm>
            <a:off x="7987840" y="1796819"/>
            <a:ext cx="3556960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6821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5999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467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9"/>
          </p:nvPr>
        </p:nvSpPr>
        <p:spPr>
          <a:xfrm>
            <a:off x="623392" y="1796819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2" name="Abgerundetes Rechteck 31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38" name="Gruppieren 37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42" name="Rechteck 41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40" name="Rechteck 39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41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8975296" y="1797050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1" name="Inhaltsplatzhalter 2"/>
          <p:cNvSpPr>
            <a:spLocks noGrp="1"/>
          </p:cNvSpPr>
          <p:nvPr>
            <p:ph idx="21"/>
          </p:nvPr>
        </p:nvSpPr>
        <p:spPr>
          <a:xfrm>
            <a:off x="6189825" y="1797050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2" name="Inhaltsplatzhalter 2"/>
          <p:cNvSpPr>
            <a:spLocks noGrp="1"/>
          </p:cNvSpPr>
          <p:nvPr>
            <p:ph idx="22"/>
          </p:nvPr>
        </p:nvSpPr>
        <p:spPr>
          <a:xfrm>
            <a:off x="3408463" y="1797050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619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_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174973"/>
            <a:ext cx="4655841" cy="6683027"/>
          </a:xfrm>
          <a:prstGeom prst="rect">
            <a:avLst/>
          </a:prstGeom>
        </p:spPr>
      </p:pic>
      <p:pic>
        <p:nvPicPr>
          <p:cNvPr id="13" name="Picture 2" descr="U:\01 Allgemein BBG\02 Marketing\03 PR &amp; Kommunikation\Logos, Icons\Logos\Logo BBG\BBG -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321005"/>
            <a:ext cx="2496277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 userDrawn="1"/>
        </p:nvGrpSpPr>
        <p:grpSpPr>
          <a:xfrm>
            <a:off x="-12176" y="5026134"/>
            <a:ext cx="6079152" cy="921828"/>
            <a:chOff x="-9132" y="3769600"/>
            <a:chExt cx="4559364" cy="691371"/>
          </a:xfrm>
        </p:grpSpPr>
        <p:sp>
          <p:nvSpPr>
            <p:cNvPr id="14" name="Rechteck 13"/>
            <p:cNvSpPr/>
            <p:nvPr userDrawn="1"/>
          </p:nvSpPr>
          <p:spPr>
            <a:xfrm rot="5400000">
              <a:off x="2154661" y="2065401"/>
              <a:ext cx="231777" cy="4559364"/>
            </a:xfrm>
            <a:prstGeom prst="rect">
              <a:avLst/>
            </a:prstGeom>
            <a:gradFill flip="none" rotWithShape="1">
              <a:gsLst>
                <a:gs pos="33000">
                  <a:srgbClr val="68889C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5" name="Rechteck 14"/>
            <p:cNvSpPr/>
            <p:nvPr userDrawn="1"/>
          </p:nvSpPr>
          <p:spPr>
            <a:xfrm rot="5400000">
              <a:off x="1754746" y="2246632"/>
              <a:ext cx="231777" cy="3741269"/>
            </a:xfrm>
            <a:prstGeom prst="rect">
              <a:avLst/>
            </a:prstGeom>
            <a:gradFill>
              <a:gsLst>
                <a:gs pos="33000">
                  <a:srgbClr val="B6C5CE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glow>
                <a:schemeClr val="accent1"/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6" name="Rechteck 15"/>
            <p:cNvSpPr/>
            <p:nvPr userDrawn="1"/>
          </p:nvSpPr>
          <p:spPr>
            <a:xfrm rot="5400000">
              <a:off x="1363774" y="2405826"/>
              <a:ext cx="231777" cy="2959326"/>
            </a:xfrm>
            <a:prstGeom prst="rect">
              <a:avLst/>
            </a:prstGeom>
            <a:gradFill>
              <a:gsLst>
                <a:gs pos="33000">
                  <a:srgbClr val="DAE1E6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</p:grp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815413" y="1796819"/>
            <a:ext cx="1678765" cy="2310691"/>
          </a:xfrm>
          <a:prstGeom prst="roundRect">
            <a:avLst>
              <a:gd name="adj" fmla="val 98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38000" endPos="28000" dist="5080" dir="5400000" sy="-100000" algn="bl" rotWithShape="0"/>
                </a:effectLst>
              </a:defRPr>
            </a:lvl1pPr>
          </a:lstStyle>
          <a:p>
            <a:r>
              <a:rPr lang="de-AT" dirty="0"/>
              <a:t>Fotos unter: U:\76 Mitarbeitereintritte\Fotos\00_Mitarbeiterfotos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78001" y="1797051"/>
            <a:ext cx="1678765" cy="2310691"/>
          </a:xfrm>
          <a:prstGeom prst="roundRect">
            <a:avLst>
              <a:gd name="adj" fmla="val 98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38000" endPos="28000" dist="5080" dir="5400000" sy="-100000" algn="bl" rotWithShape="0"/>
                </a:effectLst>
              </a:defRPr>
            </a:lvl1pPr>
          </a:lstStyle>
          <a:p>
            <a:r>
              <a:rPr lang="de-AT" dirty="0"/>
              <a:t>Fotos unter: U:\76 Mitarbeitereintritte\Fotos\00_Mitarbeiterfotos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AT" dirty="0"/>
              <a:t>Vorschlag: Ihre Ansprechpartner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079776" y="5638926"/>
            <a:ext cx="7199941" cy="309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400"/>
              </a:spcBef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dirty="0"/>
              <a:t>Vorschlag: Für Fragen stehen wir Ihnen gerne zur Verfügung!</a:t>
            </a:r>
          </a:p>
        </p:txBody>
      </p:sp>
    </p:spTree>
    <p:extLst>
      <p:ext uri="{BB962C8B-B14F-4D97-AF65-F5344CB8AC3E}">
        <p14:creationId xmlns:p14="http://schemas.microsoft.com/office/powerpoint/2010/main" val="377091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 baseline="0">
                <a:ln>
                  <a:noFill/>
                </a:ln>
                <a:solidFill>
                  <a:srgbClr val="000000"/>
                </a:solidFill>
                <a:latin typeface="Raleway" panose="020B0503030101060003" pitchFamily="34" charset="-52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57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48259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675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2599" y="1498601"/>
            <a:ext cx="11126803" cy="2722209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229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98600"/>
            <a:ext cx="12192000" cy="31496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120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06533" y="1026695"/>
            <a:ext cx="59336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706533" y="450250"/>
            <a:ext cx="59336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8467"/>
            <a:ext cx="5556985" cy="6849533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59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014E-D518-EB47-90D8-39639E71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34498"/>
            <a:ext cx="9362955" cy="875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3639-552A-CF47-BFB9-D4693EDF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1A08-D9AF-4A49-84C9-B122DD56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81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3" name="CPVA PPT-07.png" descr="CPVA PPT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02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2133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bg1"/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  <p:pic>
        <p:nvPicPr>
          <p:cNvPr id="5" name="CPVA PPT-07.png" descr="CPVA PPT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080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0" y="1837979"/>
            <a:ext cx="65532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0" y="1261534"/>
            <a:ext cx="6553200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844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32934" y="1617134"/>
            <a:ext cx="3623733" cy="362373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80000" y="2311400"/>
            <a:ext cx="6553200" cy="1422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6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48" name="Oval 47"/>
          <p:cNvSpPr/>
          <p:nvPr userDrawn="1"/>
        </p:nvSpPr>
        <p:spPr>
          <a:xfrm>
            <a:off x="854878" y="2167734"/>
            <a:ext cx="2029325" cy="20293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021158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54831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4831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3716568" y="2167734"/>
            <a:ext cx="2029325" cy="20293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882848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516521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516521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6526007" y="2167734"/>
            <a:ext cx="2029325" cy="202932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692287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325960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25960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9328306" y="2167734"/>
            <a:ext cx="2029325" cy="20293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494586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128259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128259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572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48" name="Diamond 47"/>
          <p:cNvSpPr/>
          <p:nvPr userDrawn="1"/>
        </p:nvSpPr>
        <p:spPr>
          <a:xfrm>
            <a:off x="520700" y="2167734"/>
            <a:ext cx="2029325" cy="2029325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869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924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4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857500" y="2167734"/>
            <a:ext cx="2029325" cy="2029325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0237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9292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9292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5156200" y="2167734"/>
            <a:ext cx="2029325" cy="2029325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3224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2279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2279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7416800" y="2167734"/>
            <a:ext cx="2029325" cy="2029325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5830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4885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4885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9650820" y="2167734"/>
            <a:ext cx="2029325" cy="2029325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981710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72255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72255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05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2302771" y="75455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"/>
          <p:cNvSpPr/>
          <p:nvPr userDrawn="1"/>
        </p:nvSpPr>
        <p:spPr>
          <a:xfrm>
            <a:off x="1117063" y="1752462"/>
            <a:ext cx="1702333" cy="1702333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215977" y="1851376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047449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449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027683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7765520" y="75455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 userDrawn="1"/>
        </p:nvSpPr>
        <p:spPr>
          <a:xfrm>
            <a:off x="9359367" y="1752462"/>
            <a:ext cx="1702333" cy="1702333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458281" y="1851376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699967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99967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680200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2302771" y="2432580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Oval 77"/>
          <p:cNvSpPr/>
          <p:nvPr userDrawn="1"/>
        </p:nvSpPr>
        <p:spPr>
          <a:xfrm>
            <a:off x="1117063" y="4109587"/>
            <a:ext cx="1702333" cy="1702333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215977" y="4208501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047449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047449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3027683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7765520" y="2432580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Oval 104"/>
          <p:cNvSpPr/>
          <p:nvPr userDrawn="1"/>
        </p:nvSpPr>
        <p:spPr>
          <a:xfrm>
            <a:off x="9359367" y="4109587"/>
            <a:ext cx="1702333" cy="1702333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458281" y="4208501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699967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699967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6680200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2302771" y="75455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117063" y="1752462"/>
            <a:ext cx="1702333" cy="170233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215977" y="1851376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047449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449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027683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7765520" y="75455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9359367" y="1752462"/>
            <a:ext cx="1702333" cy="1702333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458281" y="1851376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699967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99967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680200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2302771" y="2432580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1117063" y="4109587"/>
            <a:ext cx="1702333" cy="1702333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215977" y="4208501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047449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047449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3027683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7765520" y="2432580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9359367" y="4109587"/>
            <a:ext cx="1702333" cy="1702333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458281" y="4208501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699967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699967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6680200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818015"/>
            <a:ext cx="7083397" cy="3608943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477741" y="1655769"/>
            <a:ext cx="2457683" cy="4577149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dirty="0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2400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637673" y="2308242"/>
            <a:ext cx="2137819" cy="321280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7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3985542" y="1701800"/>
            <a:ext cx="4220917" cy="3358381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/>
                <a:t> </a:t>
              </a: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173566" y="1860848"/>
            <a:ext cx="3844869" cy="216755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477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D24C4C-4372-DF4A-8EF3-8F134CAC7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646663" y="5673390"/>
            <a:ext cx="898672" cy="1228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38CF-FA23-8144-985F-E6E48F54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709739"/>
            <a:ext cx="11291478" cy="1490662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4308-1EAE-4E43-A8C1-CCCDFE95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3594539"/>
            <a:ext cx="11291478" cy="182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ADA2-A41B-414D-A0C7-3A4CAFA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4939" y="5950948"/>
            <a:ext cx="540113" cy="365125"/>
          </a:xfrm>
        </p:spPr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D028A-55F3-EE46-AA57-23D41497D8D8}"/>
              </a:ext>
            </a:extLst>
          </p:cNvPr>
          <p:cNvSpPr/>
          <p:nvPr userDrawn="1"/>
        </p:nvSpPr>
        <p:spPr>
          <a:xfrm>
            <a:off x="10909738" y="5595122"/>
            <a:ext cx="1282262" cy="116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1618-2B49-6443-8996-E695513C4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641796" y="225856"/>
            <a:ext cx="908407" cy="1242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755664-4A37-A84C-95EC-C4B4E9008136}"/>
              </a:ext>
            </a:extLst>
          </p:cNvPr>
          <p:cNvSpPr/>
          <p:nvPr userDrawn="1"/>
        </p:nvSpPr>
        <p:spPr>
          <a:xfrm>
            <a:off x="10266745" y="206829"/>
            <a:ext cx="168577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02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5C0CAD-0172-3546-8F17-45679B72A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38CF-FA23-8144-985F-E6E48F54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709739"/>
            <a:ext cx="11291478" cy="1490662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4308-1EAE-4E43-A8C1-CCCDFE95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3594539"/>
            <a:ext cx="11291478" cy="182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18555-AE2D-A646-AF2E-93C4FB621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676862" y="5681178"/>
            <a:ext cx="856266" cy="11708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ADA2-A41B-414D-A0C7-3A4CAFA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4939" y="5950948"/>
            <a:ext cx="540113" cy="365125"/>
          </a:xfrm>
        </p:spPr>
        <p:txBody>
          <a:bodyPr/>
          <a:lstStyle>
            <a:lvl1pPr>
              <a:defRPr>
                <a:solidFill>
                  <a:srgbClr val="003999"/>
                </a:solidFill>
              </a:defRPr>
            </a:lvl1pPr>
          </a:lstStyle>
          <a:p>
            <a:fld id="{9681E3D1-0EE9-7E4A-80CF-448C84F25691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1618-2B49-6443-8996-E695513C4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641796" y="225856"/>
            <a:ext cx="908407" cy="12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401E-C336-C64E-9C5D-32E947E4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34498"/>
            <a:ext cx="9368247" cy="875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09D69-F01A-F245-B7C5-79EDC52D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5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0F2BC-824C-D74D-9659-746A0A6A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39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8782B-FC89-E647-9C8F-E5484004F4F7}" type="datetimeFigureOut">
              <a:rPr lang="uk-UA" smtClean="0"/>
              <a:t>16.03.2024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BE593-4571-1446-921C-420C0F73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960F-8BD8-6F48-8070-F3ED8BC1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C8B14-9023-A64F-87F4-E44F4D593634}"/>
              </a:ext>
            </a:extLst>
          </p:cNvPr>
          <p:cNvSpPr/>
          <p:nvPr userDrawn="1"/>
        </p:nvSpPr>
        <p:spPr>
          <a:xfrm>
            <a:off x="0" y="-132572"/>
            <a:ext cx="12192000" cy="540639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29E53-3561-CD4F-87A3-E102E5C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77" y="1291417"/>
            <a:ext cx="8873943" cy="669926"/>
          </a:xfrm>
        </p:spPr>
        <p:txBody>
          <a:bodyPr anchor="b"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6842-F488-6844-816B-2AE6942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1620" y="3699164"/>
            <a:ext cx="2743200" cy="11086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Name</a:t>
            </a:r>
          </a:p>
          <a:p>
            <a:r>
              <a:rPr lang="en-GB" dirty="0" err="1"/>
              <a:t>name@mail.com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7ED-947C-2642-A217-4DEC7E0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4D60-4C75-F247-9662-BB2A206B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803769" y="304823"/>
            <a:ext cx="664246" cy="90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6A2527-D087-F84D-A33A-0F47E2764769}"/>
              </a:ext>
            </a:extLst>
          </p:cNvPr>
          <p:cNvSpPr/>
          <p:nvPr userDrawn="1"/>
        </p:nvSpPr>
        <p:spPr>
          <a:xfrm>
            <a:off x="0" y="5172075"/>
            <a:ext cx="12192000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DA104-E65C-224E-AC9D-334DBE2B0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770290" y="5619043"/>
            <a:ext cx="731204" cy="99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8E811-4FEA-0B4D-B01E-C355B40D8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3223" y="3073319"/>
            <a:ext cx="605338" cy="386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684" y="5879059"/>
            <a:ext cx="2958249" cy="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3" name="CPVA PPT-07.png" descr="CPVA PPT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5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174973"/>
            <a:ext cx="4655841" cy="66830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55226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 sz="5333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418" y="3571214"/>
            <a:ext cx="10943167" cy="1368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2" descr="U:\01 Allgemein BBG\02 Marketing\03 PR &amp; Kommunikation\Logos, Icons\Logos\Logo BBG\BBG -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321005"/>
            <a:ext cx="2496277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77488" y="5253203"/>
            <a:ext cx="5502229" cy="6947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400"/>
              </a:spcBef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dirty="0"/>
              <a:t>Datum bzw. Vortragenden eingeben</a:t>
            </a:r>
          </a:p>
        </p:txBody>
      </p:sp>
      <p:sp>
        <p:nvSpPr>
          <p:cNvPr id="14" name="Rechteck 13"/>
          <p:cNvSpPr/>
          <p:nvPr userDrawn="1"/>
        </p:nvSpPr>
        <p:spPr>
          <a:xfrm rot="5400000">
            <a:off x="2872882" y="2753868"/>
            <a:ext cx="309036" cy="6079152"/>
          </a:xfrm>
          <a:prstGeom prst="rect">
            <a:avLst/>
          </a:prstGeom>
          <a:gradFill flip="none" rotWithShape="1">
            <a:gsLst>
              <a:gs pos="33000">
                <a:srgbClr val="68889C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15" name="Rechteck 14"/>
          <p:cNvSpPr/>
          <p:nvPr userDrawn="1"/>
        </p:nvSpPr>
        <p:spPr>
          <a:xfrm rot="5400000">
            <a:off x="2339662" y="2995510"/>
            <a:ext cx="309036" cy="4988359"/>
          </a:xfrm>
          <a:prstGeom prst="rect">
            <a:avLst/>
          </a:prstGeom>
          <a:gradFill>
            <a:gsLst>
              <a:gs pos="33000">
                <a:srgbClr val="B6C5CE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16" name="Rechteck 15"/>
          <p:cNvSpPr/>
          <p:nvPr userDrawn="1"/>
        </p:nvSpPr>
        <p:spPr>
          <a:xfrm rot="5400000">
            <a:off x="1818366" y="3207768"/>
            <a:ext cx="309036" cy="3945768"/>
          </a:xfrm>
          <a:prstGeom prst="rect">
            <a:avLst/>
          </a:prstGeom>
          <a:gradFill>
            <a:gsLst>
              <a:gs pos="33000">
                <a:srgbClr val="DAE1E6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</p:spTree>
    <p:extLst>
      <p:ext uri="{BB962C8B-B14F-4D97-AF65-F5344CB8AC3E}">
        <p14:creationId xmlns:p14="http://schemas.microsoft.com/office/powerpoint/2010/main" val="29366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1EF9F-5F0D-2141-AECB-C5E227C9194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11141776" y="5801669"/>
            <a:ext cx="826091" cy="11295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795BC-C1B2-F04A-A8F7-F03029C8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8571412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CB39-121C-6447-804F-D4C31863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436914"/>
            <a:ext cx="11342915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C45F-B0B0-7240-B009-0F4238FE7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4764" y="6049804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fld id="{9681E3D1-0EE9-7E4A-80CF-448C84F25691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89955" y="461946"/>
            <a:ext cx="1386359" cy="420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9DAA3E-916C-6597-10EE-D2912D2D571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11F7E-E2CB-ED5D-6FDB-14E16702F75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2402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5" r:id="rId6"/>
    <p:sldLayoutId id="2147483661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2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B15FB-E6B6-A42F-2E53-E54EF0D7418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B59EA-13CA-84EC-E7D9-521399066D4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0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125512" y="6192733"/>
            <a:ext cx="310955" cy="561979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8583" y="6371164"/>
            <a:ext cx="406400" cy="2051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1219170" rtl="0" eaLnBrk="1" latinLnBrk="0" hangingPunct="1"/>
            <a:fld id="{6C5AF65D-6854-49AF-ABC5-48B5BA0EA842}" type="slidenum">
              <a:rPr lang="en-US" sz="1333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pPr marL="0" algn="ctr" defTabSz="1219170" rtl="0" eaLnBrk="1" latinLnBrk="0" hangingPunct="1"/>
              <a:t>‹#›</a:t>
            </a:fld>
            <a:endParaRPr lang="en-US" sz="1333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5" name="CPVA PPT-07.png" descr="CPVA PPT-07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ject 4"/>
          <p:cNvSpPr/>
          <p:nvPr userDrawn="1"/>
        </p:nvSpPr>
        <p:spPr>
          <a:xfrm>
            <a:off x="0" y="6770256"/>
            <a:ext cx="9084469" cy="88107"/>
          </a:xfrm>
          <a:custGeom>
            <a:avLst/>
            <a:gdLst/>
            <a:ahLst/>
            <a:cxnLst/>
            <a:rect l="l" t="t" r="r" b="b"/>
            <a:pathLst>
              <a:path w="12112625" h="117475">
                <a:moveTo>
                  <a:pt x="0" y="116992"/>
                </a:moveTo>
                <a:lnTo>
                  <a:pt x="12112193" y="116992"/>
                </a:lnTo>
                <a:lnTo>
                  <a:pt x="12112193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7" name="object 5"/>
          <p:cNvSpPr/>
          <p:nvPr userDrawn="1"/>
        </p:nvSpPr>
        <p:spPr>
          <a:xfrm>
            <a:off x="9084146" y="6770256"/>
            <a:ext cx="1038879" cy="87744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48BD9E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8" name="object 6"/>
          <p:cNvSpPr/>
          <p:nvPr userDrawn="1"/>
        </p:nvSpPr>
        <p:spPr>
          <a:xfrm>
            <a:off x="10123027" y="6770256"/>
            <a:ext cx="1034415" cy="88107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9" name="object 7"/>
          <p:cNvSpPr/>
          <p:nvPr userDrawn="1"/>
        </p:nvSpPr>
        <p:spPr>
          <a:xfrm>
            <a:off x="11157443" y="6770256"/>
            <a:ext cx="1033168" cy="87744"/>
          </a:xfrm>
          <a:custGeom>
            <a:avLst/>
            <a:gdLst/>
            <a:ahLst/>
            <a:cxnLst/>
            <a:rect l="l" t="t" r="r" b="b"/>
            <a:pathLst>
              <a:path w="1371600" h="117475">
                <a:moveTo>
                  <a:pt x="0" y="116992"/>
                </a:moveTo>
                <a:lnTo>
                  <a:pt x="1371447" y="116992"/>
                </a:lnTo>
                <a:lnTo>
                  <a:pt x="1371447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BC473-A833-F590-2462-182E96FC495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A9D31-D538-1A81-3CBC-933FF6ECFD4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22568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me-blog.com/sme-blog/competitive-intelligence-not-just-for-big-business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lickr.com/photos/68751915@N05/6629012991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zorro.gov.ua/ProzorroMark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.gov.u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ocs.google.com/presentation/d/1zl5a9W53GSwJcRKvYjujYLHmv548rLbY/edit?fbclid=IwAR3RmIjQz8ehYrlYYeHlbJceh0SPvfsHZSwlRu5vNv0hHAaZFICa0TwkOCU#slide=id.p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.diia.gov.ua/en/eep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ba.com.ua/en/" TargetMode="External"/><Relationship Id="rId5" Type="http://schemas.openxmlformats.org/officeDocument/2006/relationships/hyperlink" Target="https://ucci.org.ua/en/about" TargetMode="External"/><Relationship Id="rId4" Type="http://schemas.openxmlformats.org/officeDocument/2006/relationships/hyperlink" Target="https://nazovni.online/en/import-applicati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" Type="http://schemas.openxmlformats.org/officeDocument/2006/relationships/image" Target="../media/image15.png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8.png"/><Relationship Id="rId15" Type="http://schemas.openxmlformats.org/officeDocument/2006/relationships/customXml" Target="../ink/ink8.xml"/><Relationship Id="rId10" Type="http://schemas.openxmlformats.org/officeDocument/2006/relationships/customXml" Target="../ink/ink3.xml"/><Relationship Id="rId19" Type="http://schemas.openxmlformats.org/officeDocument/2006/relationships/customXml" Target="../ink/ink12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4.xml"/><Relationship Id="rId5" Type="http://schemas.openxmlformats.org/officeDocument/2006/relationships/image" Target="../media/image21.png"/><Relationship Id="rId4" Type="http://schemas.openxmlformats.org/officeDocument/2006/relationships/hyperlink" Target="https://infobox.prozorro.org/gpa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fobox.prozorro.org/gp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hopvashtextil.com.ua/en/page/show/abou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7" name="object 2"/>
          <p:cNvSpPr/>
          <p:nvPr/>
        </p:nvSpPr>
        <p:spPr>
          <a:xfrm>
            <a:off x="0" y="108586"/>
            <a:ext cx="12190571" cy="5454015"/>
          </a:xfrm>
          <a:custGeom>
            <a:avLst/>
            <a:gdLst/>
            <a:ahLst/>
            <a:cxnLst/>
            <a:rect l="l" t="t" r="r" b="b"/>
            <a:pathLst>
              <a:path w="16254094" h="7272020">
                <a:moveTo>
                  <a:pt x="0" y="7271994"/>
                </a:moveTo>
                <a:lnTo>
                  <a:pt x="16253993" y="7271994"/>
                </a:lnTo>
                <a:lnTo>
                  <a:pt x="16253993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19" name="object 3"/>
          <p:cNvSpPr txBox="1">
            <a:spLocks/>
          </p:cNvSpPr>
          <p:nvPr/>
        </p:nvSpPr>
        <p:spPr>
          <a:xfrm>
            <a:off x="711201" y="1295399"/>
            <a:ext cx="11219220" cy="47519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i="0" dirty="0">
                <a:solidFill>
                  <a:schemeClr val="accent1"/>
                </a:solidFill>
                <a:effectLst/>
                <a:latin typeface="+mn-lt"/>
              </a:rPr>
              <a:t>Cross-border public procurement in practice: Ukrainian companies in GPA markets</a:t>
            </a:r>
          </a:p>
          <a:p>
            <a:endParaRPr lang="fr-BE" b="0" i="0" dirty="0">
              <a:solidFill>
                <a:srgbClr val="353535"/>
              </a:solidFill>
              <a:effectLst/>
              <a:latin typeface="+mn-lt"/>
            </a:endParaRPr>
          </a:p>
          <a:p>
            <a:r>
              <a:rPr lang="fr-BE" sz="2400" b="0" i="0" dirty="0">
                <a:solidFill>
                  <a:srgbClr val="353535"/>
                </a:solidFill>
                <a:effectLst/>
                <a:latin typeface="+mn-lt"/>
              </a:rPr>
              <a:t>Oleksandr Shatkovskyi, Public Procurement Consultant, GPAinUA (2019-2020)</a:t>
            </a: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endParaRPr lang="en-US" sz="2400" b="1" dirty="0">
              <a:solidFill>
                <a:schemeClr val="accent1"/>
              </a:solidFill>
              <a:latin typeface="+mn-lt"/>
            </a:endParaRP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r>
              <a:rPr lang="en-US" sz="2800" b="1" dirty="0">
                <a:latin typeface="+mn-lt"/>
              </a:rPr>
              <a:t>Geneva, March 19, 2024</a:t>
            </a: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endParaRPr lang="fr-BE" sz="2800" b="1" i="0" dirty="0">
              <a:solidFill>
                <a:srgbClr val="00B0F0"/>
              </a:solidFill>
              <a:effectLst/>
              <a:latin typeface="HelveticaNeueWeb"/>
            </a:endParaRP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r>
              <a:rPr lang="fr-BE" sz="2800" b="1" i="0" dirty="0">
                <a:solidFill>
                  <a:srgbClr val="0070C0"/>
                </a:solidFill>
                <a:effectLst/>
                <a:latin typeface="HelveticaNeueWeb"/>
              </a:rPr>
              <a:t>EBRD GPA TC Facility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0" y="6770256"/>
            <a:ext cx="9084469" cy="88107"/>
          </a:xfrm>
          <a:custGeom>
            <a:avLst/>
            <a:gdLst/>
            <a:ahLst/>
            <a:cxnLst/>
            <a:rect l="l" t="t" r="r" b="b"/>
            <a:pathLst>
              <a:path w="12112625" h="117475">
                <a:moveTo>
                  <a:pt x="0" y="116992"/>
                </a:moveTo>
                <a:lnTo>
                  <a:pt x="12112193" y="116992"/>
                </a:lnTo>
                <a:lnTo>
                  <a:pt x="12112193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21" name="object 5"/>
          <p:cNvSpPr/>
          <p:nvPr/>
        </p:nvSpPr>
        <p:spPr>
          <a:xfrm>
            <a:off x="9084146" y="6770256"/>
            <a:ext cx="1034415" cy="88107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48BD9E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22" name="object 6"/>
          <p:cNvSpPr/>
          <p:nvPr/>
        </p:nvSpPr>
        <p:spPr>
          <a:xfrm>
            <a:off x="10123027" y="6770256"/>
            <a:ext cx="1034415" cy="88107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23" name="object 7"/>
          <p:cNvSpPr/>
          <p:nvPr/>
        </p:nvSpPr>
        <p:spPr>
          <a:xfrm>
            <a:off x="11161910" y="6770256"/>
            <a:ext cx="1028700" cy="88107"/>
          </a:xfrm>
          <a:custGeom>
            <a:avLst/>
            <a:gdLst/>
            <a:ahLst/>
            <a:cxnLst/>
            <a:rect l="l" t="t" r="r" b="b"/>
            <a:pathLst>
              <a:path w="1371600" h="117475">
                <a:moveTo>
                  <a:pt x="0" y="116992"/>
                </a:moveTo>
                <a:lnTo>
                  <a:pt x="1371447" y="116992"/>
                </a:lnTo>
                <a:lnTo>
                  <a:pt x="1371447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</p:spTree>
    <p:extLst>
      <p:ext uri="{BB962C8B-B14F-4D97-AF65-F5344CB8AC3E}">
        <p14:creationId xmlns:p14="http://schemas.microsoft.com/office/powerpoint/2010/main" val="332618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7428" y="336277"/>
            <a:ext cx="12185463" cy="1039648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091" y="672024"/>
            <a:ext cx="11471709" cy="441337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Business perception of PROZORRO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(https://prozorro.gov.ua/en)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ccording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results of the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several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surveys in 2018-2022, businesses fully shared the opinion of contracting authorities and civil society that </a:t>
            </a:r>
            <a:r>
              <a:rPr lang="en-GB" sz="2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feature of the electronic system PROZORRO was the maximum openness of PP information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same time, </a:t>
            </a:r>
            <a:r>
              <a:rPr lang="en-GB" sz="2200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biggest advantage of the system for business was convenience of online documentary formalities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related to participation in procurement procedures. </a:t>
            </a:r>
          </a:p>
          <a:p>
            <a:pPr algn="just"/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uk-UA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uk-UA" sz="2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GB" sz="2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</a:t>
            </a:r>
            <a:r>
              <a:rPr lang="en-GB" sz="22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idders</a:t>
            </a:r>
            <a:r>
              <a:rPr lang="en-GB" sz="2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46 countries in 2022</a:t>
            </a:r>
            <a:r>
              <a:rPr lang="en-GB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participated in Ukrainian Public tenders (generally, economic operators of 68 foreign countries are registered in PROZORRO as for end of 2022). </a:t>
            </a:r>
            <a:r>
              <a:rPr lang="en-GB" sz="2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terms of contract values, the most successful bidders  </a:t>
            </a: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2022 were from POLAND (&gt;57 </a:t>
            </a:r>
            <a:r>
              <a:rPr lang="en-GB" sz="22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EURO), SWITZERLAND (46,6 </a:t>
            </a:r>
            <a:r>
              <a:rPr lang="en-GB" sz="22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EURO) and from FRANCE (45 </a:t>
            </a:r>
            <a:r>
              <a:rPr lang="en-GB" sz="22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en-GB" sz="22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EURO).</a:t>
            </a:r>
            <a:endParaRPr lang="uk-UA" sz="22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7008" y="253574"/>
            <a:ext cx="10957984" cy="691316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Latest facts (as of end of January 2024)</a:t>
            </a:r>
            <a:r>
              <a:rPr lang="uk-UA" sz="4400" dirty="0">
                <a:solidFill>
                  <a:srgbClr val="0070C0"/>
                </a:solidFill>
              </a:rPr>
              <a:t>*</a:t>
            </a:r>
            <a:endParaRPr lang="de-AT" sz="4400" dirty="0">
              <a:solidFill>
                <a:srgbClr val="0070C0"/>
              </a:solidFill>
            </a:endParaRPr>
          </a:p>
        </p:txBody>
      </p:sp>
      <p:pic>
        <p:nvPicPr>
          <p:cNvPr id="6" name="Рисунок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28" t="44938" r="66250" b="47161"/>
          <a:stretch/>
        </p:blipFill>
        <p:spPr>
          <a:xfrm>
            <a:off x="717394" y="1413875"/>
            <a:ext cx="1355431" cy="1275723"/>
          </a:xfrm>
          <a:prstGeom prst="rect">
            <a:avLst/>
          </a:prstGeom>
        </p:spPr>
      </p:pic>
      <p:pic>
        <p:nvPicPr>
          <p:cNvPr id="7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3895" r="53690" b="51667"/>
          <a:stretch/>
        </p:blipFill>
        <p:spPr>
          <a:xfrm>
            <a:off x="3503713" y="1197203"/>
            <a:ext cx="873921" cy="10775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3393" y="2848371"/>
            <a:ext cx="154343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&gt;20 mln.</a:t>
            </a:r>
          </a:p>
          <a:p>
            <a:pPr algn="ctr" defTabSz="1219170"/>
            <a:r>
              <a:rPr lang="en-US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contracts since 2016</a:t>
            </a:r>
            <a:endParaRPr lang="uk-UA" sz="1867" dirty="0">
              <a:solidFill>
                <a:srgbClr val="4F81BD">
                  <a:lumMod val="75000"/>
                </a:srgbClr>
              </a:solidFill>
              <a:latin typeface="Calibri"/>
              <a:cs typeface="Cambria"/>
            </a:endParaRPr>
          </a:p>
          <a:p>
            <a:pPr defTabSz="1219170"/>
            <a:endParaRPr lang="de-AT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10624" y="2357684"/>
            <a:ext cx="2415611" cy="193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2133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~ </a:t>
            </a:r>
            <a:r>
              <a:rPr lang="uk-UA" sz="2133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5</a:t>
            </a:r>
            <a:r>
              <a:rPr lang="en-GB" sz="2133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8020</a:t>
            </a:r>
            <a:r>
              <a:rPr lang="en-GB" sz="2133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18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Buyers (</a:t>
            </a:r>
            <a:r>
              <a:rPr lang="en-GB" sz="1867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incl. units within one entity as well as </a:t>
            </a:r>
            <a:r>
              <a:rPr lang="en-GB" sz="1867" b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4 CPB at central level and 6 regional CPBs</a:t>
            </a:r>
            <a:r>
              <a:rPr lang="en-GB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)</a:t>
            </a:r>
            <a:endParaRPr lang="uk-UA" sz="1867" b="1" dirty="0">
              <a:solidFill>
                <a:srgbClr val="4F81BD">
                  <a:lumMod val="75000"/>
                </a:srgbClr>
              </a:solidFill>
              <a:latin typeface="Calibri"/>
              <a:cs typeface="Cambria"/>
            </a:endParaRPr>
          </a:p>
          <a:p>
            <a:pPr defTabSz="1219170"/>
            <a:endParaRPr lang="de-AT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/>
        </p:nvPicPr>
        <p:blipFill rotWithShape="1">
          <a:blip r:embed="rId4"/>
          <a:srcRect l="24265" t="64358" r="70874" b="26383"/>
          <a:stretch/>
        </p:blipFill>
        <p:spPr>
          <a:xfrm>
            <a:off x="1152164" y="3993047"/>
            <a:ext cx="741509" cy="1084800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 rotWithShape="1">
          <a:blip r:embed="rId2"/>
          <a:srcRect l="29363" t="22062" r="66818" b="70901"/>
          <a:stretch/>
        </p:blipFill>
        <p:spPr>
          <a:xfrm>
            <a:off x="3641213" y="4108600"/>
            <a:ext cx="766597" cy="10848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1958" y="5157193"/>
            <a:ext cx="3034617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&gt;</a:t>
            </a:r>
            <a:r>
              <a:rPr lang="uk-UA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200</a:t>
            </a:r>
            <a:r>
              <a:rPr lang="en-GB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bln. EURO</a:t>
            </a:r>
            <a:r>
              <a:rPr lang="en-GB" sz="18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–  value of contracts covered by PROZORRO from 2016</a:t>
            </a:r>
            <a:endParaRPr lang="ru-RU" sz="1867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defTabSz="1219170"/>
            <a:endParaRPr lang="uk-UA" sz="1867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defTabSz="1219170"/>
            <a:r>
              <a:rPr lang="uk-UA" sz="1867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*</a:t>
            </a:r>
            <a:r>
              <a:rPr lang="en-US" sz="1867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www.bi.prozorro.org</a:t>
            </a:r>
            <a:endParaRPr lang="de-AT" sz="1867" b="1" u="sng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10624" y="5157193"/>
            <a:ext cx="2611593" cy="161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867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549 800</a:t>
            </a:r>
            <a:r>
              <a:rPr lang="en-GB" sz="18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bidders </a:t>
            </a:r>
          </a:p>
          <a:p>
            <a:pPr algn="ctr" defTabSz="1219170"/>
            <a:r>
              <a:rPr lang="en-GB" sz="1867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(were registered since 2016, more than 270 000 are active now)</a:t>
            </a:r>
          </a:p>
          <a:p>
            <a:pPr defTabSz="1219170"/>
            <a:endParaRPr lang="de-AT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5999990" y="2084851"/>
            <a:ext cx="1817383" cy="1312823"/>
          </a:xfrm>
          <a:prstGeom prst="rect">
            <a:avLst/>
          </a:prstGeom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1832" r="21832"/>
          <a:stretch/>
        </p:blipFill>
        <p:spPr>
          <a:xfrm>
            <a:off x="9428104" y="2087157"/>
            <a:ext cx="1401880" cy="1352753"/>
          </a:xfrm>
          <a:prstGeom prst="rect">
            <a:avLst/>
          </a:prstGeom>
        </p:spPr>
      </p:pic>
      <p:sp>
        <p:nvSpPr>
          <p:cNvPr id="16" name="Скругленный прямоугольник 16"/>
          <p:cNvSpPr/>
          <p:nvPr/>
        </p:nvSpPr>
        <p:spPr>
          <a:xfrm>
            <a:off x="5456195" y="1604797"/>
            <a:ext cx="2944061" cy="44126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22738" y="1604797"/>
            <a:ext cx="2944061" cy="44126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634847" y="3528524"/>
            <a:ext cx="2586755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2133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~ </a:t>
            </a:r>
            <a:r>
              <a:rPr lang="en-US" sz="2133" b="1" dirty="0">
                <a:solidFill>
                  <a:srgbClr val="4F81BD">
                    <a:lumMod val="75000"/>
                  </a:srgbClr>
                </a:solidFill>
                <a:latin typeface="Calibri"/>
                <a:ea typeface="Times New Roman" panose="02020603050405020304" pitchFamily="18" charset="0"/>
                <a:cs typeface="Cambria"/>
              </a:rPr>
              <a:t>4</a:t>
            </a:r>
            <a:r>
              <a:rPr lang="uk-UA" sz="2133" b="1" dirty="0">
                <a:solidFill>
                  <a:srgbClr val="4F81BD">
                    <a:lumMod val="75000"/>
                  </a:srgbClr>
                </a:solidFill>
                <a:latin typeface="Calibri"/>
                <a:ea typeface="Times New Roman" panose="02020603050405020304" pitchFamily="18" charset="0"/>
                <a:cs typeface="Cambria"/>
              </a:rPr>
              <a:t>% </a:t>
            </a:r>
            <a:r>
              <a:rPr lang="en-US" sz="2133" b="1" dirty="0">
                <a:solidFill>
                  <a:srgbClr val="4F81BD">
                    <a:lumMod val="75000"/>
                  </a:srgbClr>
                </a:solidFill>
                <a:latin typeface="Calibri"/>
                <a:ea typeface="Times New Roman" panose="02020603050405020304" pitchFamily="18" charset="0"/>
                <a:cs typeface="Cambria"/>
              </a:rPr>
              <a:t>savings </a:t>
            </a:r>
          </a:p>
          <a:p>
            <a:pPr algn="ctr" defTabSz="1219170"/>
            <a:r>
              <a:rPr lang="en-US" sz="2133" dirty="0">
                <a:solidFill>
                  <a:srgbClr val="4F81BD">
                    <a:lumMod val="75000"/>
                  </a:srgbClr>
                </a:solidFill>
                <a:latin typeface="Calibri"/>
                <a:ea typeface="Times New Roman" panose="02020603050405020304" pitchFamily="18" charset="0"/>
                <a:cs typeface="Cambria"/>
              </a:rPr>
              <a:t>(</a:t>
            </a:r>
            <a:r>
              <a:rPr lang="en-GB" sz="2133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~ 8</a:t>
            </a:r>
            <a:r>
              <a:rPr lang="en-GB" sz="2133" dirty="0">
                <a:solidFill>
                  <a:srgbClr val="4F81BD">
                    <a:lumMod val="75000"/>
                  </a:srgbClr>
                </a:solidFill>
                <a:latin typeface="Calibri"/>
                <a:ea typeface="Times New Roman" panose="02020603050405020304" pitchFamily="18" charset="0"/>
                <a:cs typeface="Cambria"/>
              </a:rPr>
              <a:t> bln. EURO</a:t>
            </a:r>
            <a:r>
              <a:rPr lang="en-GB" sz="2133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)</a:t>
            </a:r>
          </a:p>
          <a:p>
            <a:pPr algn="ctr" defTabSz="1219170"/>
            <a:r>
              <a:rPr lang="en-GB" sz="2133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Calculated as difference between initial estimated value and awarded value </a:t>
            </a:r>
            <a:endParaRPr lang="uk-UA" sz="2133" dirty="0">
              <a:solidFill>
                <a:srgbClr val="4F81BD">
                  <a:lumMod val="75000"/>
                </a:srgbClr>
              </a:solidFill>
              <a:latin typeface="Calibri"/>
              <a:ea typeface="Times New Roman" panose="02020603050405020304" pitchFamily="18" charset="0"/>
              <a:cs typeface="Cambria"/>
            </a:endParaRPr>
          </a:p>
          <a:p>
            <a:pPr defTabSz="1219170"/>
            <a:endParaRPr lang="de-AT" sz="1867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999636" y="3686566"/>
            <a:ext cx="2400267" cy="202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uk-UA" sz="2133" b="1" dirty="0">
                <a:solidFill>
                  <a:srgbClr val="4F81BD">
                    <a:lumMod val="75000"/>
                  </a:srgbClr>
                </a:solidFill>
                <a:latin typeface="Calibri"/>
                <a:cs typeface="Cambria"/>
              </a:rPr>
              <a:t>2.</a:t>
            </a:r>
            <a:r>
              <a:rPr lang="en-US" sz="2133" b="1" dirty="0">
                <a:solidFill>
                  <a:srgbClr val="4F81BD">
                    <a:lumMod val="75000"/>
                  </a:srgbClr>
                </a:solidFill>
                <a:latin typeface="Calibri"/>
                <a:cs typeface="Cambria"/>
              </a:rPr>
              <a:t>9</a:t>
            </a:r>
            <a:endParaRPr lang="uk-UA" sz="2133" b="1" dirty="0">
              <a:solidFill>
                <a:srgbClr val="4F81BD">
                  <a:lumMod val="75000"/>
                </a:srgbClr>
              </a:solidFill>
              <a:latin typeface="Calibri"/>
              <a:cs typeface="Cambria"/>
            </a:endParaRPr>
          </a:p>
          <a:p>
            <a:pPr algn="ctr" defTabSz="1219170"/>
            <a:r>
              <a:rPr lang="en-US" sz="2133" dirty="0">
                <a:solidFill>
                  <a:srgbClr val="4F81BD">
                    <a:lumMod val="75000"/>
                  </a:srgbClr>
                </a:solidFill>
                <a:latin typeface="Calibri"/>
                <a:cs typeface="Cambria"/>
              </a:rPr>
              <a:t>Average number of non-disqualified bidders (in 2020),</a:t>
            </a:r>
          </a:p>
          <a:p>
            <a:pPr algn="ctr" defTabSz="1219170"/>
            <a:r>
              <a:rPr lang="en-US" sz="2133" dirty="0">
                <a:solidFill>
                  <a:srgbClr val="4F81BD">
                    <a:lumMod val="75000"/>
                  </a:srgbClr>
                </a:solidFill>
                <a:latin typeface="Calibri"/>
                <a:cs typeface="Cambria"/>
              </a:rPr>
              <a:t>2,21 (as for 2023)</a:t>
            </a:r>
            <a:endParaRPr lang="uk-UA" sz="2133" dirty="0">
              <a:solidFill>
                <a:srgbClr val="4F81BD">
                  <a:lumMod val="75000"/>
                </a:srgbClr>
              </a:solidFill>
              <a:latin typeface="Calibri"/>
              <a:cs typeface="Cambria"/>
            </a:endParaRPr>
          </a:p>
          <a:p>
            <a:pPr defTabSz="1219170"/>
            <a:endParaRPr lang="de-AT" sz="1867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6583644-741F-4998-98B0-2A84A209E9F1}" type="slidenum">
              <a:rPr lang="de-AT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pPr defTabSz="1219170"/>
              <a:t>11</a:t>
            </a:fld>
            <a:endParaRPr lang="de-AT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94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74049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" y="223290"/>
            <a:ext cx="11471709" cy="441337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Procurement procedures (generally and during Martial Law/ML)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111759" y="1002865"/>
            <a:ext cx="11856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0BDF11EB-C4A6-3E2A-FEA0-A297FA223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33109"/>
              </p:ext>
            </p:extLst>
          </p:nvPr>
        </p:nvGraphicFramePr>
        <p:xfrm>
          <a:off x="132081" y="963782"/>
          <a:ext cx="11856718" cy="543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188">
                  <a:extLst>
                    <a:ext uri="{9D8B030D-6E8A-4147-A177-3AD203B41FA5}">
                      <a16:colId xmlns:a16="http://schemas.microsoft.com/office/drawing/2014/main" val="1425496158"/>
                    </a:ext>
                  </a:extLst>
                </a:gridCol>
                <a:gridCol w="3441901">
                  <a:extLst>
                    <a:ext uri="{9D8B030D-6E8A-4147-A177-3AD203B41FA5}">
                      <a16:colId xmlns:a16="http://schemas.microsoft.com/office/drawing/2014/main" val="502653860"/>
                    </a:ext>
                  </a:extLst>
                </a:gridCol>
                <a:gridCol w="3165629">
                  <a:extLst>
                    <a:ext uri="{9D8B030D-6E8A-4147-A177-3AD203B41FA5}">
                      <a16:colId xmlns:a16="http://schemas.microsoft.com/office/drawing/2014/main" val="3654045076"/>
                    </a:ext>
                  </a:extLst>
                </a:gridCol>
              </a:tblGrid>
              <a:tr h="1033915"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PROCEDURES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USUAL LIFE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MARTIAL LAW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0933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 Tender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uk-UA" sz="2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32238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Restricted Tender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31891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Competitive Dialogue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32179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Negotiated Procedure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44134"/>
                  </a:ext>
                </a:extLst>
              </a:tr>
              <a:tr h="61197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Framework Agreements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87109"/>
                  </a:ext>
                </a:extLst>
              </a:tr>
              <a:tr h="63104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E-shop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66458"/>
                  </a:ext>
                </a:extLst>
              </a:tr>
              <a:tr h="86248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 award (low value contracts and exemptions)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4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76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74049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" y="223290"/>
            <a:ext cx="11471709" cy="441337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Practical aspects of procurement process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111759" y="1002865"/>
            <a:ext cx="1185671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Procurement Objects --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basis of EU CPV codes.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LIMITATIONS FOR FOREIGN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to be registered in PROZORRO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 for those under sanctions from Russia, Belarus, Iran)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</a:t>
            </a:r>
            <a:r>
              <a:rPr lang="uk-UA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17!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documents and notices 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each procurement process (incl. contracts and contract amendments)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published in PROZORRO.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Popularity of E-shop PROZORRO.MARKET</a:t>
            </a:r>
          </a:p>
          <a:p>
            <a:pPr algn="just"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E-catalogues (medical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goods&amp;equipment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common use commodities (fuels, stationery, furniture, vehicles etc) in special E-shop service (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https://prozorro.gov.ua/ProzorroMarket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Domination of lowest price criteria and rare use of multi-criteria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possible to use multi-criteria (MEAT) but in case of open tender lowest price can NOT be less than 70% of total weight. 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E-auction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-- is not mandatory now BUT still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preferrable evaluation method.</a:t>
            </a:r>
            <a:endParaRPr lang="ru-RU" sz="20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4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92915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59" y="230361"/>
            <a:ext cx="11471709" cy="441337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+mj-lt"/>
              </a:rPr>
              <a:t>Procurement for Recovery: incredible transparency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111759" y="1002865"/>
            <a:ext cx="11856719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DREAM -- Digital Recovery </a:t>
            </a:r>
            <a:r>
              <a:rPr lang="en-US" sz="2600" b="1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lang="en-US" sz="2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Accountable Management (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https://dream.gov.ua/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state digital ecosystem that provides a single digital pipeline for all reconstruction projects.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DREAM collects, organizes and publishes open data across all stages of reconstruction projects in real time, implementing the highest standards of transparency, and accountability.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 can create projects, present them to international partners to attract financial resources and manage the construction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en-US" sz="2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anywhere, can monitor the effectiveness and efficiency of projects performances, and use these insights to mitigate risks, conduct accurate reporting and improve overall project performance.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descriptive details are available here: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https://docs.google.com/presentation/d/1zl5a9W53GSwJcRKvYjujYLHmv548rLbY/edit?fbclid=IwAR3RmIjQz8ehYrlYYeHlbJceh0SPvfsHZSwlRu5vNv0hHAaZFICa0TwkOCU#slide=id.p1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5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92915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59" y="230361"/>
            <a:ext cx="11471709" cy="441337"/>
          </a:xfrm>
        </p:spPr>
        <p:txBody>
          <a:bodyPr lIns="0" tIns="45720" rIns="91440" bIns="45720" anchor="ctr"/>
          <a:lstStyle/>
          <a:p>
            <a:r>
              <a:rPr lang="en-GB" altLang="uk-UA" sz="28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Contracts of IFIs in Ukraine – tendered via PROZORRO</a:t>
            </a:r>
            <a:endParaRPr lang="en-US" sz="2800" b="1" dirty="0">
              <a:solidFill>
                <a:schemeClr val="bg1"/>
              </a:solidFill>
              <a:latin typeface="Raleway Black"/>
              <a:ea typeface="Tahom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496769" y="1630104"/>
            <a:ext cx="1147170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if donor/creditor specifically endorses such possibility.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for contracts below certain “international” thresholds (for example, appr. 5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EUR for works or 100 000-200 000 EUR for goods).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based on national framework still includes important element of donor’s/creditor’s procurement rules (for example, Covenant of Integrity, specific previous contracts experience, specific contract conditions, additional grounds for bids rejections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procedural constructor for IFIs projects became available in PROZORRO since September 2023. World Bank and some US-funded projects have already  used this tool for national bidding.</a:t>
            </a:r>
          </a:p>
        </p:txBody>
      </p:sp>
    </p:spTree>
    <p:extLst>
      <p:ext uri="{BB962C8B-B14F-4D97-AF65-F5344CB8AC3E}">
        <p14:creationId xmlns:p14="http://schemas.microsoft.com/office/powerpoint/2010/main" val="289209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597985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59" y="230361"/>
            <a:ext cx="11471709" cy="441337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a typeface="Arial" panose="020B0604020202020204" pitchFamily="34" charset="0"/>
              </a:rPr>
              <a:t>Concluding observations and recommendations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722064"/>
            <a:ext cx="11856719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participation in tenders abroad is relatively rare, even in the EU -- </a:t>
            </a:r>
            <a:r>
              <a:rPr lang="e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establishing partnership with local companies or subcontra</a:t>
            </a:r>
            <a:r>
              <a:rPr lang="uk-UA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 them</a:t>
            </a:r>
            <a:r>
              <a:rPr lang="e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e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efficient and </a:t>
            </a:r>
            <a:r>
              <a:rPr lang="en-GB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</a:t>
            </a:r>
            <a:r>
              <a:rPr lang="en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approach </a:t>
            </a:r>
            <a:r>
              <a:rPr lang="e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minimize obvious barriers: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fr-BE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ocal language of documents and communications as well as local speficic regulations;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fr-BE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rocedural deviations, possible complications related to </a:t>
            </a:r>
            <a:r>
              <a:rPr lang="en-GB" sz="2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communications/digital signatures.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uk-UA" sz="2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>
              <a:spcBef>
                <a:spcPts val="1200"/>
              </a:spcBef>
              <a:buNone/>
            </a:pPr>
            <a:r>
              <a:rPr lang="en-GB" sz="2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Ukrainian resources which may help to find local partner in Ukraine:</a:t>
            </a:r>
          </a:p>
          <a:p>
            <a:pPr>
              <a:spcBef>
                <a:spcPts val="600"/>
              </a:spcBef>
            </a:pPr>
            <a:r>
              <a:rPr lang="en-US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Entrepreneurship and Export Promotion Office </a:t>
            </a:r>
            <a:r>
              <a:rPr lang="uk-UA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sz="22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business.diia.gov.ua/en/eepo</a:t>
            </a:r>
            <a:r>
              <a:rPr lang="fr-BE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consulting, partners search, exhibitions</a:t>
            </a:r>
          </a:p>
          <a:p>
            <a:pPr algn="just">
              <a:spcBef>
                <a:spcPts val="600"/>
              </a:spcBef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business cooperation platform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Ministry of Foreign Affairs and diplomatic missions </a:t>
            </a:r>
            <a:r>
              <a:rPr lang="en-GB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NAZOVNI</a:t>
            </a:r>
            <a:r>
              <a:rPr lang="uk-U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https://nazovni.online/en/import-application</a:t>
            </a:r>
            <a:r>
              <a:rPr lang="fr-BE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b="1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Ukrainian Chamber of Commerce and Industry</a:t>
            </a:r>
            <a:r>
              <a:rPr lang="uk-UA" sz="2200" b="1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BE" sz="22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https://ucci.org.ua/en/about</a:t>
            </a:r>
            <a:r>
              <a:rPr lang="uk-UA" sz="22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2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--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consulting, partners search, exhibitions</a:t>
            </a:r>
            <a:endParaRPr lang="uk-UA" sz="2200" b="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fr-BE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 business association (</a:t>
            </a:r>
            <a:r>
              <a:rPr lang="fr-BE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https://eba.com.ua/en/</a:t>
            </a:r>
            <a:r>
              <a:rPr lang="fr-BE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BE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en-US" sz="2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initiative was initially supported by the European Commission and has grown to become one of the largest and most influential business communities in the country.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6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145" y="2797291"/>
            <a:ext cx="11471709" cy="44133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03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25693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326333"/>
            <a:ext cx="19351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29" y="235127"/>
            <a:ext cx="1734035" cy="9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11CDBC30-BCD6-43B8-BD22-A3F74B58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67607"/>
            <a:ext cx="12191999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altLang="uk-UA" sz="4000" b="1" dirty="0" err="1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GPAinUA</a:t>
            </a:r>
            <a:r>
              <a:rPr lang="en-US" altLang="uk-UA" sz="4000" b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 project – 2019-2020</a:t>
            </a:r>
            <a:endParaRPr lang="uk-UA" altLang="uk-UA" sz="40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20439729-D0A6-4D9B-A9EA-69960EB6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950" y="1509555"/>
            <a:ext cx="9681449" cy="38779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rgbClr val="0070C0"/>
                </a:solidFill>
                <a:latin typeface="Franklin Gothic Book" panose="020B0503020102020204" pitchFamily="34" charset="0"/>
              </a:defRPr>
            </a:lvl1pPr>
          </a:lstStyle>
          <a:p>
            <a:pPr marL="0" indent="0">
              <a:spcBef>
                <a:spcPts val="1200"/>
              </a:spcBef>
              <a:buClr>
                <a:srgbClr val="005F8B"/>
              </a:buClr>
              <a:buSzPct val="25000"/>
              <a:buNone/>
            </a:pPr>
            <a:r>
              <a:rPr lang="en-US" altLang="uk-UA" sz="2800" dirty="0">
                <a:latin typeface="+mn-lt"/>
              </a:rPr>
              <a:t>    - Facilitation and FREE support for Ukrainian business to try themselves in GPA tenders  </a:t>
            </a:r>
            <a:endParaRPr lang="uk-UA" altLang="uk-UA" sz="2800" dirty="0">
              <a:latin typeface="+mn-lt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25000"/>
            </a:pPr>
            <a:r>
              <a:rPr lang="ru-RU" altLang="uk-UA" sz="2800" dirty="0">
                <a:latin typeface="+mn-lt"/>
                <a:cs typeface="Century Gothic" panose="020B0502020202020204" pitchFamily="34" charset="0"/>
                <a:sym typeface="Century Gothic" panose="020B0502020202020204" pitchFamily="34" charset="0"/>
              </a:rPr>
              <a:t>- </a:t>
            </a:r>
            <a:r>
              <a:rPr lang="en-US" altLang="uk-UA" sz="2800" dirty="0">
                <a:latin typeface="+mn-lt"/>
                <a:cs typeface="Century Gothic" panose="020B0502020202020204" pitchFamily="34" charset="0"/>
                <a:sym typeface="Century Gothic" panose="020B0502020202020204" pitchFamily="34" charset="0"/>
              </a:rPr>
              <a:t>Improvement  of competitive skills of Ukrainian business </a:t>
            </a:r>
            <a:endParaRPr lang="ru-RU" altLang="uk-UA" sz="2800" dirty="0">
              <a:latin typeface="+mn-lt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25000"/>
            </a:pPr>
            <a:r>
              <a:rPr lang="ru-RU" altLang="uk-UA" sz="2800" dirty="0">
                <a:latin typeface="+mn-lt"/>
                <a:cs typeface="Century Gothic" panose="020B0502020202020204" pitchFamily="34" charset="0"/>
                <a:sym typeface="Century Gothic" panose="020B0502020202020204" pitchFamily="34" charset="0"/>
              </a:rPr>
              <a:t>- </a:t>
            </a:r>
            <a:r>
              <a:rPr lang="en-US" altLang="uk-UA" sz="2800" dirty="0">
                <a:latin typeface="+mn-lt"/>
                <a:cs typeface="Century Gothic" panose="020B0502020202020204" pitchFamily="34" charset="0"/>
                <a:sym typeface="Century Gothic" panose="020B0502020202020204" pitchFamily="34" charset="0"/>
              </a:rPr>
              <a:t>Removal of barriers in tenders between GPA members </a:t>
            </a:r>
            <a:endParaRPr lang="ru-RU" altLang="uk-UA" sz="2800" dirty="0">
              <a:latin typeface="+mn-lt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altLang="uk-UA" sz="2800" dirty="0">
                <a:latin typeface="+mn-lt"/>
                <a:sym typeface="Century Gothic" panose="020B0502020202020204" pitchFamily="34" charset="0"/>
              </a:rPr>
              <a:t>    -  Providing advices for the Government on protection of interests of Ukrainian business in context of GPA-related communications including acceding countries and observers</a:t>
            </a:r>
          </a:p>
        </p:txBody>
      </p:sp>
      <p:pic>
        <p:nvPicPr>
          <p:cNvPr id="8" name="Shape 108">
            <a:extLst>
              <a:ext uri="{FF2B5EF4-FFF2-40B4-BE49-F238E27FC236}">
                <a16:creationId xmlns:a16="http://schemas.microsoft.com/office/drawing/2014/main" id="{3398E2D3-F0F2-4A4F-ABC3-BD309908908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596420"/>
            <a:ext cx="1455737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109">
            <a:extLst>
              <a:ext uri="{FF2B5EF4-FFF2-40B4-BE49-F238E27FC236}">
                <a16:creationId xmlns:a16="http://schemas.microsoft.com/office/drawing/2014/main" id="{29315630-0BCC-4698-90E9-33FEE4D33B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9554"/>
            <a:ext cx="1227137" cy="112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382154B4-61CA-0BCD-DC01-0F8DBC7C0907}"/>
                  </a:ext>
                </a:extLst>
              </p14:cNvPr>
              <p14:cNvContentPartPr/>
              <p14:nvPr/>
            </p14:nvContentPartPr>
            <p14:xfrm>
              <a:off x="5584217" y="1817434"/>
              <a:ext cx="360" cy="36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382154B4-61CA-0BCD-DC01-0F8DBC7C09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5577" y="1808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Рукописні дані 2">
                <a:extLst>
                  <a:ext uri="{FF2B5EF4-FFF2-40B4-BE49-F238E27FC236}">
                    <a16:creationId xmlns:a16="http://schemas.microsoft.com/office/drawing/2014/main" id="{CA9FCCC1-2F7A-3489-5F0F-D8F685AF74FD}"/>
                  </a:ext>
                </a:extLst>
              </p14:cNvPr>
              <p14:cNvContentPartPr/>
              <p14:nvPr/>
            </p14:nvContentPartPr>
            <p14:xfrm>
              <a:off x="11614577" y="6432994"/>
              <a:ext cx="360" cy="360"/>
            </p14:xfrm>
          </p:contentPart>
        </mc:Choice>
        <mc:Fallback xmlns="">
          <p:pic>
            <p:nvPicPr>
              <p:cNvPr id="3" name="Рукописні дані 2">
                <a:extLst>
                  <a:ext uri="{FF2B5EF4-FFF2-40B4-BE49-F238E27FC236}">
                    <a16:creationId xmlns:a16="http://schemas.microsoft.com/office/drawing/2014/main" id="{CA9FCCC1-2F7A-3489-5F0F-D8F685AF74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05937" y="64243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D23EE5ED-185E-7C0F-8CE2-217714838DB8}"/>
              </a:ext>
            </a:extLst>
          </p:cNvPr>
          <p:cNvGrpSpPr/>
          <p:nvPr/>
        </p:nvGrpSpPr>
        <p:grpSpPr>
          <a:xfrm>
            <a:off x="11636897" y="6313474"/>
            <a:ext cx="360" cy="360"/>
            <a:chOff x="11636897" y="63134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Рукописні дані 5">
                  <a:extLst>
                    <a:ext uri="{FF2B5EF4-FFF2-40B4-BE49-F238E27FC236}">
                      <a16:creationId xmlns:a16="http://schemas.microsoft.com/office/drawing/2014/main" id="{2C7E9CA9-BF02-4915-BCDD-FDEF65E74BB9}"/>
                    </a:ext>
                  </a:extLst>
                </p14:cNvPr>
                <p14:cNvContentPartPr/>
                <p14:nvPr/>
              </p14:nvContentPartPr>
              <p14:xfrm>
                <a:off x="11636897" y="6313474"/>
                <a:ext cx="360" cy="360"/>
              </p14:xfrm>
            </p:contentPart>
          </mc:Choice>
          <mc:Fallback xmlns="">
            <p:pic>
              <p:nvPicPr>
                <p:cNvPr id="6" name="Рукописні дані 5">
                  <a:extLst>
                    <a:ext uri="{FF2B5EF4-FFF2-40B4-BE49-F238E27FC236}">
                      <a16:creationId xmlns:a16="http://schemas.microsoft.com/office/drawing/2014/main" id="{2C7E9CA9-BF02-4915-BCDD-FDEF65E74B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27897" y="63044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Рукописні дані 10">
                  <a:extLst>
                    <a:ext uri="{FF2B5EF4-FFF2-40B4-BE49-F238E27FC236}">
                      <a16:creationId xmlns:a16="http://schemas.microsoft.com/office/drawing/2014/main" id="{088327ED-AB8D-65D5-278E-E8356F9414F9}"/>
                    </a:ext>
                  </a:extLst>
                </p14:cNvPr>
                <p14:cNvContentPartPr/>
                <p14:nvPr/>
              </p14:nvContentPartPr>
              <p14:xfrm>
                <a:off x="11636897" y="6313474"/>
                <a:ext cx="360" cy="360"/>
              </p14:xfrm>
            </p:contentPart>
          </mc:Choice>
          <mc:Fallback xmlns="">
            <p:pic>
              <p:nvPicPr>
                <p:cNvPr id="11" name="Рукописні дані 10">
                  <a:extLst>
                    <a:ext uri="{FF2B5EF4-FFF2-40B4-BE49-F238E27FC236}">
                      <a16:creationId xmlns:a16="http://schemas.microsoft.com/office/drawing/2014/main" id="{088327ED-AB8D-65D5-278E-E8356F9414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27897" y="63044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882EA6B-CFEA-E005-9CC0-A9E171E6D375}"/>
              </a:ext>
            </a:extLst>
          </p:cNvPr>
          <p:cNvGrpSpPr/>
          <p:nvPr/>
        </p:nvGrpSpPr>
        <p:grpSpPr>
          <a:xfrm>
            <a:off x="11517017" y="6247954"/>
            <a:ext cx="360" cy="360"/>
            <a:chOff x="11517017" y="624795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Рукописні дані 11">
                  <a:extLst>
                    <a:ext uri="{FF2B5EF4-FFF2-40B4-BE49-F238E27FC236}">
                      <a16:creationId xmlns:a16="http://schemas.microsoft.com/office/drawing/2014/main" id="{636D6D07-4DE3-7119-7200-B95CA4F866FF}"/>
                    </a:ext>
                  </a:extLst>
                </p14:cNvPr>
                <p14:cNvContentPartPr/>
                <p14:nvPr/>
              </p14:nvContentPartPr>
              <p14:xfrm>
                <a:off x="11517017" y="6247954"/>
                <a:ext cx="360" cy="360"/>
              </p14:xfrm>
            </p:contentPart>
          </mc:Choice>
          <mc:Fallback xmlns="">
            <p:pic>
              <p:nvPicPr>
                <p:cNvPr id="12" name="Рукописні дані 11">
                  <a:extLst>
                    <a:ext uri="{FF2B5EF4-FFF2-40B4-BE49-F238E27FC236}">
                      <a16:creationId xmlns:a16="http://schemas.microsoft.com/office/drawing/2014/main" id="{636D6D07-4DE3-7119-7200-B95CA4F866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08377" y="6239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Рукописні дані 12">
                  <a:extLst>
                    <a:ext uri="{FF2B5EF4-FFF2-40B4-BE49-F238E27FC236}">
                      <a16:creationId xmlns:a16="http://schemas.microsoft.com/office/drawing/2014/main" id="{D95C53C0-09A7-9321-B198-F3980F9E237A}"/>
                    </a:ext>
                  </a:extLst>
                </p14:cNvPr>
                <p14:cNvContentPartPr/>
                <p14:nvPr/>
              </p14:nvContentPartPr>
              <p14:xfrm>
                <a:off x="11517017" y="6247954"/>
                <a:ext cx="360" cy="360"/>
              </p14:xfrm>
            </p:contentPart>
          </mc:Choice>
          <mc:Fallback xmlns="">
            <p:pic>
              <p:nvPicPr>
                <p:cNvPr id="13" name="Рукописні дані 12">
                  <a:extLst>
                    <a:ext uri="{FF2B5EF4-FFF2-40B4-BE49-F238E27FC236}">
                      <a16:creationId xmlns:a16="http://schemas.microsoft.com/office/drawing/2014/main" id="{D95C53C0-09A7-9321-B198-F3980F9E23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08377" y="6239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Рукописні дані 13">
                <a:extLst>
                  <a:ext uri="{FF2B5EF4-FFF2-40B4-BE49-F238E27FC236}">
                    <a16:creationId xmlns:a16="http://schemas.microsoft.com/office/drawing/2014/main" id="{BBEA0577-E3FF-A0A2-FCC2-AA248E4D788B}"/>
                  </a:ext>
                </a:extLst>
              </p14:cNvPr>
              <p14:cNvContentPartPr/>
              <p14:nvPr/>
            </p14:nvContentPartPr>
            <p14:xfrm>
              <a:off x="8501657" y="5235994"/>
              <a:ext cx="360" cy="360"/>
            </p14:xfrm>
          </p:contentPart>
        </mc:Choice>
        <mc:Fallback xmlns="">
          <p:pic>
            <p:nvPicPr>
              <p:cNvPr id="14" name="Рукописні дані 13">
                <a:extLst>
                  <a:ext uri="{FF2B5EF4-FFF2-40B4-BE49-F238E27FC236}">
                    <a16:creationId xmlns:a16="http://schemas.microsoft.com/office/drawing/2014/main" id="{BBEA0577-E3FF-A0A2-FCC2-AA248E4D78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3017" y="52269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B845D4E3-38BF-78A8-454A-5440D52EC588}"/>
                  </a:ext>
                </a:extLst>
              </p14:cNvPr>
              <p14:cNvContentPartPr/>
              <p14:nvPr/>
            </p14:nvContentPartPr>
            <p14:xfrm>
              <a:off x="6465497" y="3145834"/>
              <a:ext cx="360" cy="36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B845D4E3-38BF-78A8-454A-5440D52EC5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6857" y="3136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Рукописні дані 18">
                <a:extLst>
                  <a:ext uri="{FF2B5EF4-FFF2-40B4-BE49-F238E27FC236}">
                    <a16:creationId xmlns:a16="http://schemas.microsoft.com/office/drawing/2014/main" id="{A9C0E3CE-3DA4-D9F4-DC28-0D4EEF4C09E4}"/>
                  </a:ext>
                </a:extLst>
              </p14:cNvPr>
              <p14:cNvContentPartPr/>
              <p14:nvPr/>
            </p14:nvContentPartPr>
            <p14:xfrm>
              <a:off x="7193280" y="4714160"/>
              <a:ext cx="360" cy="360"/>
            </p14:xfrm>
          </p:contentPart>
        </mc:Choice>
        <mc:Fallback xmlns="">
          <p:pic>
            <p:nvPicPr>
              <p:cNvPr id="19" name="Рукописні дані 18">
                <a:extLst>
                  <a:ext uri="{FF2B5EF4-FFF2-40B4-BE49-F238E27FC236}">
                    <a16:creationId xmlns:a16="http://schemas.microsoft.com/office/drawing/2014/main" id="{A9C0E3CE-3DA4-D9F4-DC28-0D4EEF4C09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4640" y="4705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Рукописні дані 19">
                <a:extLst>
                  <a:ext uri="{FF2B5EF4-FFF2-40B4-BE49-F238E27FC236}">
                    <a16:creationId xmlns:a16="http://schemas.microsoft.com/office/drawing/2014/main" id="{5C534BBE-78EA-D1B0-FBAA-27F45CA5A09D}"/>
                  </a:ext>
                </a:extLst>
              </p14:cNvPr>
              <p14:cNvContentPartPr/>
              <p14:nvPr/>
            </p14:nvContentPartPr>
            <p14:xfrm>
              <a:off x="11551440" y="6187640"/>
              <a:ext cx="360" cy="360"/>
            </p14:xfrm>
          </p:contentPart>
        </mc:Choice>
        <mc:Fallback xmlns="">
          <p:pic>
            <p:nvPicPr>
              <p:cNvPr id="20" name="Рукописні дані 19">
                <a:extLst>
                  <a:ext uri="{FF2B5EF4-FFF2-40B4-BE49-F238E27FC236}">
                    <a16:creationId xmlns:a16="http://schemas.microsoft.com/office/drawing/2014/main" id="{5C534BBE-78EA-D1B0-FBAA-27F45CA5A0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2800" y="6178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4C066C5-C2F5-CDD6-55F4-CA2FCE819CF4}"/>
              </a:ext>
            </a:extLst>
          </p:cNvPr>
          <p:cNvGrpSpPr/>
          <p:nvPr/>
        </p:nvGrpSpPr>
        <p:grpSpPr>
          <a:xfrm>
            <a:off x="11551440" y="6217880"/>
            <a:ext cx="360" cy="360"/>
            <a:chOff x="11551440" y="62178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Рукописні дані 20">
                  <a:extLst>
                    <a:ext uri="{FF2B5EF4-FFF2-40B4-BE49-F238E27FC236}">
                      <a16:creationId xmlns:a16="http://schemas.microsoft.com/office/drawing/2014/main" id="{278EE45D-A20C-BFAF-1778-CFDFAA96B96F}"/>
                    </a:ext>
                  </a:extLst>
                </p14:cNvPr>
                <p14:cNvContentPartPr/>
                <p14:nvPr/>
              </p14:nvContentPartPr>
              <p14:xfrm>
                <a:off x="11551440" y="6217880"/>
                <a:ext cx="360" cy="360"/>
              </p14:xfrm>
            </p:contentPart>
          </mc:Choice>
          <mc:Fallback xmlns="">
            <p:pic>
              <p:nvPicPr>
                <p:cNvPr id="21" name="Рукописні дані 20">
                  <a:extLst>
                    <a:ext uri="{FF2B5EF4-FFF2-40B4-BE49-F238E27FC236}">
                      <a16:creationId xmlns:a16="http://schemas.microsoft.com/office/drawing/2014/main" id="{278EE45D-A20C-BFAF-1778-CFDFAA96B9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2800" y="620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Рукописні дані 21">
                  <a:extLst>
                    <a:ext uri="{FF2B5EF4-FFF2-40B4-BE49-F238E27FC236}">
                      <a16:creationId xmlns:a16="http://schemas.microsoft.com/office/drawing/2014/main" id="{DBBE873B-AE06-F7E7-4650-B4709B9F94D0}"/>
                    </a:ext>
                  </a:extLst>
                </p14:cNvPr>
                <p14:cNvContentPartPr/>
                <p14:nvPr/>
              </p14:nvContentPartPr>
              <p14:xfrm>
                <a:off x="11551440" y="6217880"/>
                <a:ext cx="360" cy="360"/>
              </p14:xfrm>
            </p:contentPart>
          </mc:Choice>
          <mc:Fallback xmlns="">
            <p:pic>
              <p:nvPicPr>
                <p:cNvPr id="22" name="Рукописні дані 21">
                  <a:extLst>
                    <a:ext uri="{FF2B5EF4-FFF2-40B4-BE49-F238E27FC236}">
                      <a16:creationId xmlns:a16="http://schemas.microsoft.com/office/drawing/2014/main" id="{DBBE873B-AE06-F7E7-4650-B4709B9F94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2800" y="620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59C289E2-55E4-7ED2-5C3E-4805742BCE42}"/>
                  </a:ext>
                </a:extLst>
              </p14:cNvPr>
              <p14:cNvContentPartPr/>
              <p14:nvPr/>
            </p14:nvContentPartPr>
            <p14:xfrm>
              <a:off x="6197520" y="3535520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59C289E2-55E4-7ED2-5C3E-4805742BCE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8520" y="35268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4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326333"/>
            <a:ext cx="19351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29" y="235127"/>
            <a:ext cx="1734035" cy="9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11CDBC30-BCD6-43B8-BD22-A3F74B58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67607"/>
            <a:ext cx="12191999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altLang="uk-UA" sz="3200" b="1" dirty="0" err="1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GPAinUA</a:t>
            </a:r>
            <a:r>
              <a:rPr lang="en-GB" altLang="uk-UA" sz="3200" b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 </a:t>
            </a:r>
            <a:r>
              <a:rPr lang="en-GB" altLang="uk-UA" sz="3200" b="1" dirty="0" err="1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platfrom</a:t>
            </a:r>
            <a:endParaRPr lang="ru-RU" altLang="uk-UA" sz="32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  <a:p>
            <a:pPr algn="ctr" defTabSz="914400" eaLnBrk="1" hangingPunct="1"/>
            <a:r>
              <a:rPr kumimoji="0" lang="uk-UA" altLang="uk-UA" sz="2600" b="0" i="0" u="sng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https://infobox.prozorro.org/gpa</a:t>
            </a:r>
            <a:endParaRPr lang="uk-UA" altLang="uk-UA" sz="26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F7C2-4392-4A25-900A-035C0850DF9F}" type="slidenum">
              <a:rPr lang="en-US" altLang="uk-UA" smtClean="0"/>
              <a:pPr/>
              <a:t>3</a:t>
            </a:fld>
            <a:endParaRPr lang="en-US" altLang="uk-UA"/>
          </a:p>
        </p:txBody>
      </p:sp>
      <p:cxnSp>
        <p:nvCxnSpPr>
          <p:cNvPr id="20" name="Straight Arrow Connector 7">
            <a:extLst>
              <a:ext uri="{FF2B5EF4-FFF2-40B4-BE49-F238E27FC236}">
                <a16:creationId xmlns:a16="http://schemas.microsoft.com/office/drawing/2014/main" id="{CFA7FDAF-FB25-4826-B2D0-E6590C969949}"/>
              </a:ext>
            </a:extLst>
          </p:cNvPr>
          <p:cNvCxnSpPr/>
          <p:nvPr/>
        </p:nvCxnSpPr>
        <p:spPr>
          <a:xfrm flipH="1">
            <a:off x="6390610" y="1945295"/>
            <a:ext cx="1123950" cy="472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8BED91-E172-B1EC-A7DF-58F06C944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23" y="1435923"/>
            <a:ext cx="11650706" cy="5422077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27BF3154-D5B4-8893-4318-186F30D68D1D}"/>
              </a:ext>
            </a:extLst>
          </p:cNvPr>
          <p:cNvSpPr txBox="1"/>
          <p:nvPr/>
        </p:nvSpPr>
        <p:spPr>
          <a:xfrm>
            <a:off x="7870582" y="1385685"/>
            <a:ext cx="1734035" cy="10089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to go to GPA tenders</a:t>
            </a:r>
            <a:endParaRPr lang="uk-UA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CDBDCD05-66EA-9F6C-2F86-F692F3B8D8B9}"/>
              </a:ext>
            </a:extLst>
          </p:cNvPr>
          <p:cNvCxnSpPr>
            <a:cxnSpLocks/>
          </p:cNvCxnSpPr>
          <p:nvPr/>
        </p:nvCxnSpPr>
        <p:spPr>
          <a:xfrm flipH="1">
            <a:off x="6390610" y="1850571"/>
            <a:ext cx="1479972" cy="664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2EEC0323-7C0E-131A-FAEC-C3F22190F7BD}"/>
                  </a:ext>
                </a:extLst>
              </p14:cNvPr>
              <p14:cNvContentPartPr/>
              <p14:nvPr/>
            </p14:nvContentPartPr>
            <p14:xfrm>
              <a:off x="5289017" y="2458869"/>
              <a:ext cx="2126880" cy="361440"/>
            </p14:xfrm>
          </p:contentPart>
        </mc:Choice>
        <mc:Fallback xmlns=""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2EEC0323-7C0E-131A-FAEC-C3F22190F7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0377" y="2449869"/>
                <a:ext cx="21445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36921B73-5318-9B54-C08A-2E7763C08D9F}"/>
                  </a:ext>
                </a:extLst>
              </p14:cNvPr>
              <p14:cNvContentPartPr/>
              <p14:nvPr/>
            </p14:nvContentPartPr>
            <p14:xfrm>
              <a:off x="6248417" y="3526989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36921B73-5318-9B54-C08A-2E7763C08D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9777" y="35183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E6F6ADAD-6D09-4123-148F-D1138C2C1272}"/>
              </a:ext>
            </a:extLst>
          </p:cNvPr>
          <p:cNvSpPr txBox="1">
            <a:spLocks/>
          </p:cNvSpPr>
          <p:nvPr/>
        </p:nvSpPr>
        <p:spPr>
          <a:xfrm>
            <a:off x="11437164" y="6202204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F2F7C2-4392-4A25-900A-035C0850DF9F}" type="slidenum">
              <a:rPr lang="en-US" altLang="uk-UA" smtClean="0"/>
              <a:pPr/>
              <a:t>3</a:t>
            </a:fld>
            <a:endParaRPr lang="en-US" altLang="uk-UA" dirty="0"/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A8465B04-1122-446A-5CF5-995BDC56D6D5}"/>
              </a:ext>
            </a:extLst>
          </p:cNvPr>
          <p:cNvSpPr txBox="1">
            <a:spLocks/>
          </p:cNvSpPr>
          <p:nvPr/>
        </p:nvSpPr>
        <p:spPr>
          <a:xfrm>
            <a:off x="11589564" y="6354604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F2F7C2-4392-4A25-900A-035C0850DF9F}" type="slidenum">
              <a:rPr lang="en-US" altLang="uk-UA" smtClean="0"/>
              <a:pPr/>
              <a:t>3</a:t>
            </a:fld>
            <a:endParaRPr lang="en-US" altLang="uk-UA" dirty="0"/>
          </a:p>
        </p:txBody>
      </p:sp>
    </p:spTree>
    <p:extLst>
      <p:ext uri="{BB962C8B-B14F-4D97-AF65-F5344CB8AC3E}">
        <p14:creationId xmlns:p14="http://schemas.microsoft.com/office/powerpoint/2010/main" val="419763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-11505"/>
            <a:ext cx="1736726" cy="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95316"/>
            <a:ext cx="1496574" cy="8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156895"/>
            <a:ext cx="1180591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uk-UA" sz="2300" dirty="0">
                <a:cs typeface="Arial" panose="020B0604020202020204" pitchFamily="34" charset="0"/>
              </a:rPr>
              <a:t>With the support of the EBRD and within the framework of the </a:t>
            </a:r>
            <a:r>
              <a:rPr lang="en-US" altLang="uk-UA" sz="2300" dirty="0" err="1">
                <a:cs typeface="Arial" panose="020B0604020202020204" pitchFamily="34" charset="0"/>
              </a:rPr>
              <a:t>GPAinUA</a:t>
            </a:r>
            <a:r>
              <a:rPr lang="en-US" altLang="uk-UA" sz="2300" dirty="0">
                <a:cs typeface="Arial" panose="020B0604020202020204" pitchFamily="34" charset="0"/>
              </a:rPr>
              <a:t> Project since November 2020,the special section (platform) "GPA International Tenders" (</a:t>
            </a:r>
            <a:r>
              <a:rPr lang="en-US" altLang="uk-UA" sz="2300" dirty="0">
                <a:cs typeface="Arial" panose="020B0604020202020204" pitchFamily="34" charset="0"/>
                <a:hlinkClick r:id="rId4"/>
              </a:rPr>
              <a:t>https://infobox.prozorro.org/gpa</a:t>
            </a:r>
            <a:r>
              <a:rPr lang="en-US" altLang="uk-UA" sz="2300" dirty="0">
                <a:cs typeface="Arial" panose="020B0604020202020204" pitchFamily="34" charset="0"/>
              </a:rPr>
              <a:t> ) has been created on the Information Resource on Public Procurement </a:t>
            </a:r>
            <a:r>
              <a:rPr lang="en-US" altLang="uk-UA" sz="2300" b="1" dirty="0">
                <a:cs typeface="Arial" panose="020B0604020202020204" pitchFamily="34" charset="0"/>
              </a:rPr>
              <a:t>INFOBOX.PROZORRO</a:t>
            </a:r>
            <a:r>
              <a:rPr lang="en-US" altLang="uk-UA" sz="2300" dirty="0">
                <a:cs typeface="Arial" panose="020B0604020202020204" pitchFamily="34" charset="0"/>
              </a:rPr>
              <a:t>, designed to provide practical assistance to domestic businesses to participate and win in public procurement outside Ukraine, primarily in the GPA member countries.
The platform contains: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sz="2300" dirty="0">
                <a:cs typeface="Arial" panose="020B0604020202020204" pitchFamily="34" charset="0"/>
              </a:rPr>
              <a:t>-- overview of the GPA Procurement Agreement as a source and mechanism of new export opportunities for Ukrainian business;
-- a list of national procurement platforms with procurement info and announcements from GPA countries;
-- detailed guidelines and recommendation on how to participate in tenders in individual countries of the Agreement (for example, the Baltic States, Poland, Italy, the Czech Republic, etc.);
--  Results of the survey (2020) of Ukrainian business on the interest in participating in procurement of the countries of the Agreement on Government Procurement.</a:t>
            </a:r>
            <a:endParaRPr lang="uk-UA" altLang="uk-UA" sz="2300" dirty="0"/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191853"/>
            <a:ext cx="8423910" cy="9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altLang="uk-UA" sz="3200" b="1" dirty="0" err="1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GPAinUA</a:t>
            </a:r>
            <a:r>
              <a:rPr lang="en-GB" altLang="uk-UA" sz="3200" b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 </a:t>
            </a:r>
            <a:r>
              <a:rPr lang="en-GB" altLang="uk-UA" sz="3200" b="1" dirty="0" err="1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platfrom</a:t>
            </a:r>
            <a:endParaRPr lang="ru-RU" altLang="uk-UA" sz="32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  <a:p>
            <a:pPr algn="ctr" defTabSz="914400" eaLnBrk="1" hangingPunct="1"/>
            <a:r>
              <a:rPr kumimoji="0" lang="uk-UA" altLang="uk-UA" sz="3200" b="0" i="0" u="sng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https://infobox.prozorro.org/gpa</a:t>
            </a:r>
            <a:endParaRPr lang="uk-UA" altLang="uk-UA" sz="32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  <a:p>
            <a:pPr algn="ctr"/>
            <a:r>
              <a:rPr lang="en-GB" altLang="uk-UA" sz="3200" b="1" i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G</a:t>
            </a:r>
            <a:endParaRPr lang="uk-UA" altLang="uk-UA" sz="3200" b="1" i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59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-11505"/>
            <a:ext cx="1736726" cy="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95316"/>
            <a:ext cx="1496574" cy="8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156895"/>
            <a:ext cx="11805919" cy="559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Arial" panose="020B0604020202020204" pitchFamily="34" charset="0"/>
              </a:rPr>
              <a:t>141 answers were received from 1000 </a:t>
            </a:r>
            <a:r>
              <a:rPr lang="en-GB" b="1" dirty="0">
                <a:ea typeface="Arial" panose="020B0604020202020204" pitchFamily="34" charset="0"/>
              </a:rPr>
              <a:t>companies </a:t>
            </a:r>
            <a:r>
              <a:rPr lang="en-GB" b="1" dirty="0">
                <a:effectLst/>
                <a:ea typeface="Arial" panose="020B0604020202020204" pitchFamily="34" charset="0"/>
              </a:rPr>
              <a:t>out of 8000 as addressees for the </a:t>
            </a:r>
            <a:r>
              <a:rPr lang="en-GB" b="1" dirty="0">
                <a:ea typeface="Arial" panose="020B0604020202020204" pitchFamily="34" charset="0"/>
              </a:rPr>
              <a:t>s</a:t>
            </a:r>
            <a:r>
              <a:rPr lang="en-GB" b="1" dirty="0">
                <a:effectLst/>
                <a:ea typeface="Arial" panose="020B0604020202020204" pitchFamily="34" charset="0"/>
              </a:rPr>
              <a:t>pecifically shared questionnaire.</a:t>
            </a:r>
          </a:p>
          <a:p>
            <a:pPr marL="171450" lvl="0" indent="-1714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Calibri" panose="020F0502020204030204" pitchFamily="34" charset="0"/>
              </a:rPr>
              <a:t>The following elements of the procurement process are seen as the most important for UA respondents to consider when participating in tenders abroad: </a:t>
            </a:r>
            <a:endParaRPr lang="uk-UA" b="1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lphaLcParenR"/>
            </a:pPr>
            <a:r>
              <a:rPr lang="en-GB" i="1" dirty="0">
                <a:effectLst/>
                <a:ea typeface="Arial" panose="020B0604020202020204" pitchFamily="34" charset="0"/>
              </a:rPr>
              <a:t>Which technical standards/requirements are applied and what is the local mechanism for proving conformity of own products with local standards? 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arenR"/>
            </a:pPr>
            <a:r>
              <a:rPr lang="en-GB" i="1" dirty="0">
                <a:effectLst/>
                <a:ea typeface="Arial" panose="020B0604020202020204" pitchFamily="34" charset="0"/>
              </a:rPr>
              <a:t>Electronic accessibility to tender notices (in electronic form) and to e-submissions.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arenR"/>
            </a:pPr>
            <a:r>
              <a:rPr lang="en-GB" i="1" dirty="0">
                <a:effectLst/>
                <a:ea typeface="Arial" panose="020B0604020202020204" pitchFamily="34" charset="0"/>
              </a:rPr>
              <a:t>Peculiarities regarding payment conditions of local public contracts. 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indent="457200" algn="just"/>
            <a:r>
              <a:rPr lang="en-GB" i="1" u="none" strike="noStrike" dirty="0">
                <a:effectLst/>
                <a:ea typeface="Arial" panose="020B0604020202020204" pitchFamily="34" charset="0"/>
              </a:rPr>
              <a:t> 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Calibri" panose="020F0502020204030204" pitchFamily="34" charset="0"/>
              </a:rPr>
              <a:t>The most important needs to for encouraging participation of Ukrainian EOs in public tenders outside of Ukraine: </a:t>
            </a:r>
            <a:endParaRPr lang="uk-UA" b="1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i="1" dirty="0">
                <a:effectLst/>
                <a:ea typeface="Arial" panose="020B0604020202020204" pitchFamily="34" charset="0"/>
              </a:rPr>
              <a:t>Establishment of permanent information points for providing regular information about announced tenders in the respective countries (all 141 respondents); 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i="1" dirty="0">
                <a:effectLst/>
                <a:ea typeface="Arial" panose="020B0604020202020204" pitchFamily="34" charset="0"/>
              </a:rPr>
              <a:t>Improvement of technical standardization system to provide recognition of Ukrainian products as complaint with international standards (138 respondents); 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i="1" dirty="0">
                <a:effectLst/>
                <a:ea typeface="Arial" panose="020B0604020202020204" pitchFamily="34" charset="0"/>
              </a:rPr>
              <a:t>Accessibility of bank services for export operations incl. loans, factoring (136 respondents),  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i="1" dirty="0">
                <a:effectLst/>
                <a:ea typeface="Arial" panose="020B0604020202020204" pitchFamily="34" charset="0"/>
              </a:rPr>
              <a:t>Support for searching of local partner/subcontractor in foreign countries for the purpose of participation in local tenders there</a:t>
            </a:r>
            <a:r>
              <a:rPr lang="en-GB" dirty="0">
                <a:effectLst/>
                <a:ea typeface="Arial" panose="020B0604020202020204" pitchFamily="34" charset="0"/>
              </a:rPr>
              <a:t> (</a:t>
            </a:r>
            <a:r>
              <a:rPr lang="en-GB" i="1" dirty="0">
                <a:effectLst/>
                <a:ea typeface="Arial" panose="020B0604020202020204" pitchFamily="34" charset="0"/>
              </a:rPr>
              <a:t>128 respondents);  </a:t>
            </a:r>
            <a:endParaRPr lang="uk-UA" dirty="0">
              <a:effectLst/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i="1" dirty="0">
                <a:effectLst/>
                <a:ea typeface="Arial" panose="020B0604020202020204" pitchFamily="34" charset="0"/>
              </a:rPr>
              <a:t>Simplification/improvement of Ukrainian legislation regarding custom procedures for export operations, taxation of export operations, foreign currency circulation regulations (130 respondents).</a:t>
            </a:r>
            <a:endParaRPr lang="en-GB" dirty="0">
              <a:ea typeface="Arial" panose="020B0604020202020204" pitchFamily="34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en-GB" i="1" dirty="0">
                <a:effectLst/>
                <a:ea typeface="Arial" panose="020B0604020202020204" pitchFamily="34" charset="0"/>
              </a:rPr>
              <a:t>In many foreign countries information about the procurement process is not such accessible for free like in Ukraine.</a:t>
            </a:r>
            <a:endParaRPr lang="uk-UA" altLang="uk-UA" dirty="0"/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191853"/>
            <a:ext cx="8423910" cy="9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Results of the survey (2020) of UA business on the interest in participating in tenders abroad</a:t>
            </a:r>
            <a:endParaRPr lang="uk-UA" altLang="uk-UA" sz="2800" b="1" i="1" dirty="0">
              <a:solidFill>
                <a:srgbClr val="0070C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52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-11505"/>
            <a:ext cx="1736726" cy="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95316"/>
            <a:ext cx="1496574" cy="8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956729"/>
            <a:ext cx="1180591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GB" sz="2000" u="none" strike="noStrike" dirty="0">
                <a:effectLst/>
                <a:ea typeface="Arial" panose="020B0604020202020204" pitchFamily="34" charset="0"/>
              </a:rPr>
              <a:t>Establishment of special permanent foreign tenders support facility (service) to perform the following and other activities identified along the way:</a:t>
            </a:r>
            <a:r>
              <a:rPr lang="en-GB" sz="2000" b="1" u="sng" strike="noStrike" dirty="0">
                <a:effectLst/>
                <a:ea typeface="Arial" panose="020B0604020202020204" pitchFamily="34" charset="0"/>
              </a:rPr>
              <a:t> </a:t>
            </a:r>
            <a:r>
              <a:rPr lang="en-GB" sz="2000" b="1" u="none" strike="noStrike" dirty="0">
                <a:effectLst/>
                <a:ea typeface="Arial" panose="020B0604020202020204" pitchFamily="34" charset="0"/>
              </a:rPr>
              <a:t> </a:t>
            </a:r>
            <a:endParaRPr lang="uk-UA" sz="2000" dirty="0">
              <a:effectLst/>
              <a:ea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i="1" dirty="0">
                <a:effectLst/>
                <a:ea typeface="Arial" panose="020B0604020202020204" pitchFamily="34" charset="0"/>
              </a:rPr>
              <a:t>Assistance with formalities on tender securities and with identifying tender opportunities, legal consultations;</a:t>
            </a:r>
            <a:endParaRPr lang="uk-UA" sz="2000" i="1" dirty="0">
              <a:effectLst/>
              <a:ea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i="1" dirty="0">
                <a:effectLst/>
                <a:ea typeface="Arial" panose="020B0604020202020204" pitchFamily="34" charset="0"/>
              </a:rPr>
              <a:t>Assistance with search for foreign partners as well as in selection of partners for consortia or subcontracting,</a:t>
            </a:r>
            <a:endParaRPr lang="uk-UA" sz="2000" i="1" dirty="0">
              <a:effectLst/>
              <a:ea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i="1" dirty="0">
                <a:effectLst/>
                <a:ea typeface="Arial" panose="020B0604020202020204" pitchFamily="34" charset="0"/>
              </a:rPr>
              <a:t>Help in harmonization of technical standards to approximate Ukrainian products to foreign standards, informational support and special consulting support on technical certification,</a:t>
            </a:r>
            <a:endParaRPr lang="uk-UA" sz="2000" i="1" dirty="0">
              <a:effectLst/>
              <a:ea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i="1" dirty="0">
                <a:effectLst/>
                <a:ea typeface="Arial" panose="020B0604020202020204" pitchFamily="34" charset="0"/>
              </a:rPr>
              <a:t>Permanent forum for exchange of experiences of Ukrainian business trying to participate in foreign tenders,</a:t>
            </a:r>
            <a:endParaRPr lang="uk-UA" sz="2000" i="1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2000" u="none" strike="noStrike" dirty="0">
                <a:effectLst/>
                <a:ea typeface="Arial" panose="020B0604020202020204" pitchFamily="34" charset="0"/>
              </a:rPr>
              <a:t>Improvement of technical standardization system to provide recognition of Ukrainian products as complaint with international or local standards or technical regulations.</a:t>
            </a:r>
            <a:endParaRPr lang="uk-UA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2000" u="none" strike="noStrike" dirty="0">
                <a:effectLst/>
                <a:ea typeface="Arial" panose="020B0604020202020204" pitchFamily="34" charset="0"/>
              </a:rPr>
              <a:t>Improvement of accessibility of financial services for export operations incl. loans, factoring, tender and contract securities, insurances – in particular through  strengthening of activities of  the Export Credit Agency established in 2018 but still not very visible in the market.</a:t>
            </a:r>
            <a:endParaRPr lang="uk-UA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2000" u="none" strike="noStrike" dirty="0">
                <a:effectLst/>
                <a:ea typeface="Arial" panose="020B0604020202020204" pitchFamily="34" charset="0"/>
              </a:rPr>
              <a:t> Simplification/improvement of Ukrainian legislation regarding custom procedures for export operations, taxation of export operations, foreign currency circulation regulations.</a:t>
            </a:r>
            <a:endParaRPr lang="uk-UA" sz="20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GB" sz="2000" u="none" strike="noStrike" dirty="0">
                <a:effectLst/>
                <a:ea typeface="Arial" panose="020B0604020202020204" pitchFamily="34" charset="0"/>
              </a:rPr>
              <a:t>Organization of specific training for EOs as well as development of the special separate online courses.</a:t>
            </a:r>
            <a:r>
              <a:rPr lang="en-GB" sz="2000" u="none" strike="noStrike" baseline="30000" dirty="0">
                <a:effectLst/>
                <a:ea typeface="Arial" panose="020B0604020202020204" pitchFamily="34" charset="0"/>
              </a:rPr>
              <a:t>.</a:t>
            </a:r>
            <a:endParaRPr lang="uk-UA" sz="2000" u="none" strike="noStrike" dirty="0">
              <a:effectLst/>
              <a:ea typeface="Arial" panose="020B0604020202020204" pitchFamily="34" charset="0"/>
            </a:endParaRPr>
          </a:p>
          <a:p>
            <a:pPr lvl="1" algn="just"/>
            <a:endParaRPr lang="uk-UA" altLang="uk-UA" sz="2000" dirty="0"/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191853"/>
            <a:ext cx="8423910" cy="663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uk-UA" sz="3200" b="1" dirty="0">
                <a:solidFill>
                  <a:srgbClr val="0070C0"/>
                </a:solidFill>
                <a:cs typeface="Arial" panose="020B0604020202020204" pitchFamily="34" charset="0"/>
              </a:rPr>
              <a:t>Recommendations based Results of the survey </a:t>
            </a:r>
            <a:endParaRPr lang="uk-UA" altLang="uk-UA" sz="3200" b="1" i="1" dirty="0">
              <a:solidFill>
                <a:srgbClr val="0070C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718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126323"/>
            <a:ext cx="17367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233824"/>
            <a:ext cx="1496574" cy="7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1" y="2243139"/>
            <a:ext cx="1081854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>
                <a:latin typeface="Franklin Gothic Book" panose="020B0503020102020204" pitchFamily="34" charset="0"/>
              </a:rPr>
              <a:t>Machine-building
IT (software development primarily) &amp; Telecommunications 
Light industry
Furniture
Polygraphy 
Architectural and Engineering Construction Services
Construction materials
Vehicles and structures</a:t>
            </a:r>
            <a:endParaRPr lang="uk-UA" altLang="uk-UA" sz="2400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652565"/>
            <a:ext cx="842391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altLang="uk-UA" sz="2800" b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Economic sectors</a:t>
            </a:r>
            <a:r>
              <a:rPr lang="en-US" altLang="uk-UA" sz="2800" b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 where Ukrainian companies have been successfully participating in tenders abroad – </a:t>
            </a:r>
          </a:p>
          <a:p>
            <a:pPr algn="ctr"/>
            <a:r>
              <a:rPr lang="en-US" altLang="uk-UA" sz="2800" b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in GPA countries
</a:t>
            </a:r>
            <a:r>
              <a:rPr lang="en-US" altLang="uk-UA" sz="2000" b="1" i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(including with the support of the </a:t>
            </a:r>
            <a:r>
              <a:rPr lang="en-US" altLang="uk-UA" sz="2000" b="1" i="1" dirty="0" err="1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GPAinUA</a:t>
            </a:r>
            <a:r>
              <a:rPr lang="en-US" altLang="uk-UA" sz="2000" b="1" i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 project)</a:t>
            </a:r>
            <a:endParaRPr lang="uk-UA" altLang="uk-UA" sz="2000" b="1" i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6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126323"/>
            <a:ext cx="17367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233824"/>
            <a:ext cx="1496574" cy="7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25" y="1366897"/>
            <a:ext cx="11270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999"/>
                </a:solidFill>
                <a:latin typeface="+mn-lt"/>
              </a:rPr>
              <a:t>CZECH REPUBLIC (2020-2021)</a:t>
            </a:r>
          </a:p>
          <a:p>
            <a:r>
              <a:rPr lang="en-US" sz="2400" b="1" dirty="0">
                <a:latin typeface="+mn-lt"/>
              </a:rPr>
              <a:t>Buyer</a:t>
            </a:r>
            <a:r>
              <a:rPr lang="ru-RU" sz="2400" dirty="0">
                <a:latin typeface="+mn-lt"/>
              </a:rPr>
              <a:t>:</a:t>
            </a:r>
            <a:r>
              <a:rPr lang="en-GB" sz="2400" dirty="0">
                <a:latin typeface="+mn-lt"/>
              </a:rPr>
              <a:t> </a:t>
            </a:r>
            <a:r>
              <a:rPr lang="en-GB" sz="2400" b="0" dirty="0">
                <a:latin typeface="+mn-lt"/>
              </a:rPr>
              <a:t>municipal transport company of town of </a:t>
            </a:r>
            <a:r>
              <a:rPr lang="en-GB" sz="2400" b="0" dirty="0" err="1">
                <a:latin typeface="+mn-lt"/>
              </a:rPr>
              <a:t>Jihlava</a:t>
            </a:r>
            <a:br>
              <a:rPr lang="en-GB" sz="2400" b="0" dirty="0">
                <a:latin typeface="+mn-lt"/>
              </a:rPr>
            </a:br>
            <a:r>
              <a:rPr lang="en-US" sz="2400" b="1" dirty="0">
                <a:latin typeface="+mn-lt"/>
              </a:rPr>
              <a:t>Contract</a:t>
            </a:r>
            <a:r>
              <a:rPr lang="ru-RU" sz="24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 </a:t>
            </a:r>
            <a:r>
              <a:rPr lang="en-GB" sz="2400" b="0" dirty="0">
                <a:effectLst/>
                <a:latin typeface="+mn-lt"/>
                <a:ea typeface="Times New Roman" panose="02020603050405020304" pitchFamily="18" charset="0"/>
              </a:rPr>
              <a:t>Supply of Trolleybuses (CPV</a:t>
            </a:r>
            <a:r>
              <a:rPr lang="en-GB" sz="2400" dirty="0">
                <a:latin typeface="+mn-lt"/>
              </a:rPr>
              <a:t>: 34622300)</a:t>
            </a:r>
            <a:br>
              <a:rPr lang="en-GB" sz="2400" b="0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b="1" dirty="0">
                <a:latin typeface="+mn-lt"/>
              </a:rPr>
              <a:t>Value</a:t>
            </a:r>
            <a:r>
              <a:rPr lang="ru-RU" sz="2400" dirty="0"/>
              <a:t>: </a:t>
            </a:r>
            <a:r>
              <a:rPr lang="en-GB" sz="2400" dirty="0"/>
              <a:t>82 740 000.00 CZK (or 2 646 690 EURO)</a:t>
            </a:r>
            <a:br>
              <a:rPr lang="ru-RU" sz="2400" dirty="0"/>
            </a:br>
            <a:r>
              <a:rPr lang="en-US" sz="2400" b="1" dirty="0">
                <a:latin typeface="+mn-lt"/>
              </a:rPr>
              <a:t>Type of procedure</a:t>
            </a:r>
            <a:r>
              <a:rPr lang="ru-RU" sz="2400" b="0" dirty="0">
                <a:latin typeface="+mn-lt"/>
              </a:rPr>
              <a:t>: </a:t>
            </a:r>
            <a:r>
              <a:rPr lang="en-US" sz="2400" b="0" dirty="0">
                <a:latin typeface="+mn-lt"/>
              </a:rPr>
              <a:t>Open tender</a:t>
            </a:r>
          </a:p>
          <a:p>
            <a:r>
              <a:rPr lang="en-US" sz="2400" b="1" dirty="0"/>
              <a:t>Awarded Tenderer</a:t>
            </a:r>
            <a:r>
              <a:rPr lang="en-US" sz="2400" dirty="0"/>
              <a:t>: 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Consortium: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“TRAM for ENVI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s.r.o.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”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(CZ) and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“Bogdan Motors”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UA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)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endParaRPr lang="ru-RU" sz="2400" b="0" dirty="0"/>
          </a:p>
          <a:p>
            <a:r>
              <a:rPr lang="en-GB" sz="2400" b="1" dirty="0">
                <a:solidFill>
                  <a:srgbClr val="003999"/>
                </a:solidFill>
              </a:rPr>
              <a:t>Ireland </a:t>
            </a:r>
            <a:r>
              <a:rPr lang="en-US" sz="2400" b="1" dirty="0">
                <a:solidFill>
                  <a:srgbClr val="003999"/>
                </a:solidFill>
                <a:latin typeface="+mn-lt"/>
              </a:rPr>
              <a:t>(2020-2021)</a:t>
            </a:r>
          </a:p>
          <a:p>
            <a:r>
              <a:rPr lang="en-US" sz="2400" b="1" dirty="0">
                <a:latin typeface="+mn-lt"/>
              </a:rPr>
              <a:t>Buyer</a:t>
            </a:r>
            <a:r>
              <a:rPr lang="ru-RU" sz="2400" dirty="0">
                <a:latin typeface="+mn-lt"/>
              </a:rPr>
              <a:t>: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/>
              <a:t>municipal Health Service of town of </a:t>
            </a:r>
            <a:r>
              <a:rPr lang="en-GB" sz="2400" b="0" dirty="0">
                <a:latin typeface="+mn-lt"/>
              </a:rPr>
              <a:t>Naas (County Kildare)</a:t>
            </a:r>
            <a:br>
              <a:rPr lang="en-GB" sz="2400" b="0" dirty="0">
                <a:latin typeface="+mn-lt"/>
              </a:rPr>
            </a:br>
            <a:r>
              <a:rPr lang="en-US" sz="2400" b="1" dirty="0">
                <a:latin typeface="+mn-lt"/>
              </a:rPr>
              <a:t>Contract</a:t>
            </a:r>
            <a:r>
              <a:rPr lang="ru-RU" sz="24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/>
              <a:t>Supply of beddings and towels </a:t>
            </a:r>
            <a:r>
              <a:rPr lang="en-GB" sz="2400" b="0" dirty="0">
                <a:effectLst/>
                <a:latin typeface="+mn-lt"/>
                <a:ea typeface="Times New Roman" panose="02020603050405020304" pitchFamily="18" charset="0"/>
              </a:rPr>
              <a:t>(lots within CPV</a:t>
            </a:r>
            <a:r>
              <a:rPr lang="en-GB" sz="2400" dirty="0">
                <a:latin typeface="+mn-lt"/>
              </a:rPr>
              <a:t>: 3951****)</a:t>
            </a:r>
            <a:br>
              <a:rPr lang="en-GB" sz="2400" b="0" dirty="0">
                <a:solidFill>
                  <a:srgbClr val="444444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2400" b="1" dirty="0">
                <a:latin typeface="+mn-lt"/>
              </a:rPr>
              <a:t>Type of procedure</a:t>
            </a:r>
            <a:r>
              <a:rPr lang="ru-RU" sz="2400" b="0" dirty="0">
                <a:latin typeface="+mn-lt"/>
              </a:rPr>
              <a:t>: </a:t>
            </a:r>
            <a:r>
              <a:rPr lang="en-GB" sz="2400" b="0" dirty="0">
                <a:latin typeface="+mn-lt"/>
              </a:rPr>
              <a:t>Dynamic Purchasing Syste</a:t>
            </a:r>
            <a:r>
              <a:rPr lang="en-GB" sz="2400" dirty="0"/>
              <a:t>m</a:t>
            </a:r>
            <a:endParaRPr lang="en-US" sz="2400" b="0" dirty="0">
              <a:latin typeface="+mn-lt"/>
            </a:endParaRPr>
          </a:p>
          <a:p>
            <a:r>
              <a:rPr lang="en-US" sz="2400" b="1" dirty="0"/>
              <a:t>Awarded Tenderer</a:t>
            </a:r>
            <a:r>
              <a:rPr lang="en-US" sz="2400" dirty="0"/>
              <a:t>: </a:t>
            </a:r>
            <a:r>
              <a:rPr lang="en-GB" sz="2400" dirty="0" err="1">
                <a:effectLst/>
                <a:ea typeface="Arial" panose="020B0604020202020204" pitchFamily="34" charset="0"/>
              </a:rPr>
              <a:t>Vash</a:t>
            </a:r>
            <a:r>
              <a:rPr lang="en-GB" sz="2400" dirty="0">
                <a:effectLst/>
                <a:ea typeface="Arial" panose="020B0604020202020204" pitchFamily="34" charset="0"/>
              </a:rPr>
              <a:t> Textile LLC </a:t>
            </a:r>
            <a:r>
              <a:rPr lang="en-GB" sz="2400" b="1" dirty="0">
                <a:effectLst/>
                <a:ea typeface="Arial" panose="020B0604020202020204" pitchFamily="34" charset="0"/>
              </a:rPr>
              <a:t>(</a:t>
            </a:r>
            <a:r>
              <a:rPr lang="en-GB" sz="2000" b="1" dirty="0">
                <a:effectLst/>
                <a:ea typeface="Arial" panose="020B0604020202020204" pitchFamily="34" charset="0"/>
                <a:hlinkClick r:id="rId4"/>
              </a:rPr>
              <a:t>https://shopvashtextil.com.ua/en/page/show/about</a:t>
            </a:r>
            <a:r>
              <a:rPr lang="en-GB" sz="2000" b="1" dirty="0">
                <a:effectLst/>
                <a:ea typeface="Arial" panose="020B0604020202020204" pitchFamily="34" charset="0"/>
              </a:rPr>
              <a:t> )</a:t>
            </a:r>
            <a:endParaRPr lang="en-US" sz="2000" b="0" dirty="0"/>
          </a:p>
          <a:p>
            <a:endParaRPr lang="en-US" sz="2400" b="0" dirty="0"/>
          </a:p>
          <a:p>
            <a:endParaRPr lang="uk-UA" altLang="uk-UA" sz="2400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977" y="161225"/>
            <a:ext cx="842391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altLang="uk-UA" sz="4000" b="1" dirty="0">
                <a:solidFill>
                  <a:srgbClr val="1F5FA0"/>
                </a:solidFill>
                <a:ea typeface="Tahoma" pitchFamily="34" charset="0"/>
                <a:cs typeface="+mj-cs"/>
              </a:rPr>
              <a:t>Case of successes</a:t>
            </a:r>
            <a:endParaRPr lang="uk-UA" altLang="uk-UA" sz="4000" b="1" i="1" dirty="0">
              <a:solidFill>
                <a:srgbClr val="1F5FA0"/>
              </a:solidFill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261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7428" y="336277"/>
            <a:ext cx="12185463" cy="1039648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108" y="649990"/>
            <a:ext cx="11471709" cy="441337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a typeface="Arial" panose="020B0604020202020204" pitchFamily="34" charset="0"/>
              </a:rPr>
              <a:t>Available tender opportunities in Ukraine: well related to  Recovery of Ukraine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517091" y="1674674"/>
            <a:ext cx="1134978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Classical Public Procurement opportunities – tendered via PROZORRO</a:t>
            </a:r>
          </a:p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Projects funded by international donors and creditors –     tendered via PROZORRO</a:t>
            </a:r>
          </a:p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Projects funded by international donors and creditors – tendered via international resources</a:t>
            </a:r>
          </a:p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Contracts of private/corporate sector -- tendered via own resources and via certain platforms accredited in PROZORRO</a:t>
            </a:r>
          </a:p>
        </p:txBody>
      </p:sp>
    </p:spTree>
    <p:extLst>
      <p:ext uri="{BB962C8B-B14F-4D97-AF65-F5344CB8AC3E}">
        <p14:creationId xmlns:p14="http://schemas.microsoft.com/office/powerpoint/2010/main" val="46649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austein_Neukunden_GF_16 zu 9_AS">
  <a:themeElements>
    <a:clrScheme name="BBG Farbpalet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68889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81BD"/>
      </a:accent5>
      <a:accent6>
        <a:srgbClr val="F9B2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_Baustein_Neukunden_GF_16 zu 9.potx" id="{4829787E-2858-4292-99DE-D6C027BC26DD}" vid="{E42E5F93-BDD2-4001-8356-F6C6A3456C8B}"/>
    </a:ext>
  </a:extLst>
</a:theme>
</file>

<file path=ppt/theme/theme3.xml><?xml version="1.0" encoding="utf-8"?>
<a:theme xmlns:a="http://schemas.openxmlformats.org/drawingml/2006/main" name="Default Them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8BD9E"/>
      </a:accent1>
      <a:accent2>
        <a:srgbClr val="003B76"/>
      </a:accent2>
      <a:accent3>
        <a:srgbClr val="FFCB04"/>
      </a:accent3>
      <a:accent4>
        <a:srgbClr val="BCBEC0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Другая 1">
      <a:majorFont>
        <a:latin typeface="Ralew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3F8C9C393B47A632F3394BCEBBA5" ma:contentTypeVersion="14" ma:contentTypeDescription="Create a new document." ma:contentTypeScope="" ma:versionID="8cc8c9e6433cc493a18982969c0a17ff">
  <xsd:schema xmlns:xsd="http://www.w3.org/2001/XMLSchema" xmlns:xs="http://www.w3.org/2001/XMLSchema" xmlns:p="http://schemas.microsoft.com/office/2006/metadata/properties" xmlns:ns2="9bd2cdbf-2396-4db5-9ced-e74a729f2a4a" xmlns:ns3="26aef637-f295-4a75-abbf-4e6e40505af8" targetNamespace="http://schemas.microsoft.com/office/2006/metadata/properties" ma:root="true" ma:fieldsID="855439e794e26238426ee7ed3c5e5a04" ns2:_="" ns3:_="">
    <xsd:import namespace="9bd2cdbf-2396-4db5-9ced-e74a729f2a4a"/>
    <xsd:import namespace="26aef637-f295-4a75-abbf-4e6e40505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cdbf-2396-4db5-9ced-e74a729f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f637-f295-4a75-abbf-4e6e40505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d2cdbf-2396-4db5-9ced-e74a729f2a4a">
      <Terms xmlns="http://schemas.microsoft.com/office/infopath/2007/PartnerControls"/>
    </lcf76f155ced4ddcb4097134ff3c332f>
    <_Flow_SignoffStatus xmlns="9bd2cdbf-2396-4db5-9ced-e74a729f2a4a" xsi:nil="true"/>
  </documentManagement>
</p:properties>
</file>

<file path=customXml/itemProps1.xml><?xml version="1.0" encoding="utf-8"?>
<ds:datastoreItem xmlns:ds="http://schemas.openxmlformats.org/officeDocument/2006/customXml" ds:itemID="{07804814-D2C9-4E81-B867-C580D45F3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cdbf-2396-4db5-9ced-e74a729f2a4a"/>
    <ds:schemaRef ds:uri="26aef637-f295-4a75-abbf-4e6e40505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8D4B3-52C2-4791-81D5-84F1487E8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1379F5-0991-4A7D-93B1-329AD4EE82E2}">
  <ds:schemaRefs>
    <ds:schemaRef ds:uri="http://schemas.microsoft.com/office/2006/metadata/properties"/>
    <ds:schemaRef ds:uri="http://schemas.microsoft.com/office/infopath/2007/PartnerControls"/>
    <ds:schemaRef ds:uri="9bd2cdbf-2396-4db5-9ced-e74a729f2a4a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11526</TotalTime>
  <Words>1994</Words>
  <Application>Microsoft Office PowerPoint</Application>
  <PresentationFormat>Widescreen</PresentationFormat>
  <Paragraphs>158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3_Baustein_Neukunden_GF_16 zu 9_AS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Available tender opportunities in Ukraine: well related to  Recovery of Ukraine</vt:lpstr>
      <vt:lpstr>Business perception of PROZORRO  (https://prozorro.gov.ua/en)</vt:lpstr>
      <vt:lpstr>Latest facts (as of end of January 2024)*</vt:lpstr>
      <vt:lpstr>Procurement procedures (generally and during Martial Law/ML) </vt:lpstr>
      <vt:lpstr>Practical aspects of procurement process</vt:lpstr>
      <vt:lpstr>Procurement for Recovery: incredible transparency</vt:lpstr>
      <vt:lpstr>Contracts of IFIs in Ukraine – tendered via PROZORRO</vt:lpstr>
      <vt:lpstr>Concluding observations and recommendations</vt:lpstr>
      <vt:lpstr>Thank you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Lybenska</dc:creator>
  <cp:lastModifiedBy>Alex Shatkovskyi</cp:lastModifiedBy>
  <cp:revision>75</cp:revision>
  <dcterms:created xsi:type="dcterms:W3CDTF">2018-02-22T15:14:45Z</dcterms:created>
  <dcterms:modified xsi:type="dcterms:W3CDTF">2024-03-17T00:21:28Z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0x01010071803F8C9C393B47A632F3394BCEBBA5</vt:lpwstr>
  </property>
  <property fmtid="{D5CDD505-2E9C-101B-9397-08002B2CF9AE}" pid="3" name="ClassificationContentMarkingFooterLocations">
    <vt:lpwstr>Office Theme:9\3_Baustein_Neukunden_GF_16 zu 9_AS:5\Default Theme:12</vt:lpwstr>
  </property>
  <property fmtid="{D5CDD505-2E9C-101B-9397-08002B2CF9AE}" pid="4" name="ClassificationContentMarkingFooterText">
    <vt:lpwstr>OFFICIAL USE</vt:lpwstr>
  </property>
  <property fmtid="{D5CDD505-2E9C-101B-9397-08002B2CF9AE}" pid="5" name="ClassificationContentMarkingHeaderLocations">
    <vt:lpwstr>Office Theme:7\3_Baustein_Neukunden_GF_16 zu 9_AS:4\Default Theme:11</vt:lpwstr>
  </property>
  <property fmtid="{D5CDD505-2E9C-101B-9397-08002B2CF9AE}" pid="6" name="ClassificationContentMarkingHeaderText">
    <vt:lpwstr>OFFICIAL USE</vt:lpwstr>
  </property>
  <property fmtid="{D5CDD505-2E9C-101B-9397-08002B2CF9AE}" pid="7" name="j58bd6c1a5e04739961ec993afce87a7">
    <vt:lpwstr/>
  </property>
  <property fmtid="{D5CDD505-2E9C-101B-9397-08002B2CF9AE}" pid="8" name="MediaServiceImageTags">
    <vt:lpwstr/>
  </property>
  <property fmtid="{D5CDD505-2E9C-101B-9397-08002B2CF9AE}" pid="9" name="TaxCatchAll">
    <vt:lpwstr/>
  </property>
  <property fmtid="{D5CDD505-2E9C-101B-9397-08002B2CF9AE}" pid="10" name="Record_x0020_Status">
    <vt:lpwstr/>
  </property>
</Properties>
</file>