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4" r:id="rId3"/>
    <p:sldId id="267" r:id="rId4"/>
    <p:sldId id="266" r:id="rId5"/>
    <p:sldId id="272" r:id="rId6"/>
    <p:sldId id="273" r:id="rId7"/>
    <p:sldId id="260" r:id="rId8"/>
    <p:sldId id="270" r:id="rId9"/>
    <p:sldId id="271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5B104-4E14-428D-8074-6034505AC4A1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D639B44E-8834-4AB3-AEF0-F058D37550F3}">
      <dgm:prSet phldrT="[Текст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COVID-19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14E106-3DDD-41C9-9286-B243F740F403}" type="parTrans" cxnId="{DD2B5934-4F75-46CD-9FF9-339023D7F79E}">
      <dgm:prSet/>
      <dgm:spPr/>
      <dgm:t>
        <a:bodyPr/>
        <a:lstStyle/>
        <a:p>
          <a:endParaRPr lang="ru-RU"/>
        </a:p>
      </dgm:t>
    </dgm:pt>
    <dgm:pt modelId="{EB926C53-3C8B-4106-A974-317233AD879A}" type="sibTrans" cxnId="{DD2B5934-4F75-46CD-9FF9-339023D7F79E}">
      <dgm:prSet/>
      <dgm:spPr/>
      <dgm:t>
        <a:bodyPr/>
        <a:lstStyle/>
        <a:p>
          <a:endParaRPr lang="ru-RU"/>
        </a:p>
      </dgm:t>
    </dgm:pt>
    <dgm:pt modelId="{97B6B165-779D-4C06-9F16-1782EBF4E298}">
      <dgm:prSet phldrT="[Текст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CIVIL SOCIETY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E56DF-618A-4202-AEF9-3490CB39AD35}" type="parTrans" cxnId="{E6E980BC-560E-431E-99AF-FCF1AA58886B}">
      <dgm:prSet/>
      <dgm:spPr/>
      <dgm:t>
        <a:bodyPr/>
        <a:lstStyle/>
        <a:p>
          <a:endParaRPr lang="ru-RU"/>
        </a:p>
      </dgm:t>
    </dgm:pt>
    <dgm:pt modelId="{09478830-F906-4ED1-958B-952BB89CE12B}" type="sibTrans" cxnId="{E6E980BC-560E-431E-99AF-FCF1AA58886B}">
      <dgm:prSet/>
      <dgm:spPr/>
      <dgm:t>
        <a:bodyPr/>
        <a:lstStyle/>
        <a:p>
          <a:endParaRPr lang="ru-RU"/>
        </a:p>
      </dgm:t>
    </dgm:pt>
    <dgm:pt modelId="{F2BE9A59-6643-4505-BE52-3EDC31E2C3EE}">
      <dgm:prSet phldrT="[Текст]" custT="1"/>
      <dgm:spPr>
        <a:ln w="76200">
          <a:solidFill>
            <a:srgbClr val="FF0000"/>
          </a:solidFill>
        </a:ln>
      </dgm:spPr>
      <dgm:t>
        <a:bodyPr/>
        <a:lstStyle/>
        <a:p>
          <a:pPr marL="0" indent="0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AUTHORITIES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A35C9-F085-415E-BB12-C870EEB42FDC}" type="parTrans" cxnId="{927E43CA-8E26-4C49-9A5E-DD55972A36A3}">
      <dgm:prSet/>
      <dgm:spPr/>
      <dgm:t>
        <a:bodyPr/>
        <a:lstStyle/>
        <a:p>
          <a:endParaRPr lang="ru-RU"/>
        </a:p>
      </dgm:t>
    </dgm:pt>
    <dgm:pt modelId="{509B2D59-F983-4E62-80EA-9D6EC8FC082D}" type="sibTrans" cxnId="{927E43CA-8E26-4C49-9A5E-DD55972A36A3}">
      <dgm:prSet/>
      <dgm:spPr/>
      <dgm:t>
        <a:bodyPr/>
        <a:lstStyle/>
        <a:p>
          <a:endParaRPr lang="ru-RU"/>
        </a:p>
      </dgm:t>
    </dgm:pt>
    <dgm:pt modelId="{45F3EB96-CA9F-4C9E-A527-0FD29119F87D}" type="pres">
      <dgm:prSet presAssocID="{8865B104-4E14-428D-8074-6034505AC4A1}" presName="compositeShape" presStyleCnt="0">
        <dgm:presLayoutVars>
          <dgm:chMax val="7"/>
          <dgm:dir/>
          <dgm:resizeHandles val="exact"/>
        </dgm:presLayoutVars>
      </dgm:prSet>
      <dgm:spPr/>
    </dgm:pt>
    <dgm:pt modelId="{7159D8AB-DC54-4221-B214-7FFC3720337D}" type="pres">
      <dgm:prSet presAssocID="{D639B44E-8834-4AB3-AEF0-F058D37550F3}" presName="circ1" presStyleLbl="vennNode1" presStyleIdx="0" presStyleCnt="3"/>
      <dgm:spPr/>
      <dgm:t>
        <a:bodyPr/>
        <a:lstStyle/>
        <a:p>
          <a:endParaRPr lang="ru-RU"/>
        </a:p>
      </dgm:t>
    </dgm:pt>
    <dgm:pt modelId="{F5663DCE-B97D-4A72-84DD-D3F63C1AEFD1}" type="pres">
      <dgm:prSet presAssocID="{D639B44E-8834-4AB3-AEF0-F058D37550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E7B6C-A8E3-4791-A05E-F9C153B08FFE}" type="pres">
      <dgm:prSet presAssocID="{97B6B165-779D-4C06-9F16-1782EBF4E298}" presName="circ2" presStyleLbl="vennNode1" presStyleIdx="1" presStyleCnt="3" custLinFactNeighborX="6404"/>
      <dgm:spPr/>
      <dgm:t>
        <a:bodyPr/>
        <a:lstStyle/>
        <a:p>
          <a:endParaRPr lang="ru-RU"/>
        </a:p>
      </dgm:t>
    </dgm:pt>
    <dgm:pt modelId="{89D8B7C1-B165-4659-9D3C-8DDD21173A74}" type="pres">
      <dgm:prSet presAssocID="{97B6B165-779D-4C06-9F16-1782EBF4E29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331B3-5322-4FAB-B3B8-537ECF78B7CD}" type="pres">
      <dgm:prSet presAssocID="{F2BE9A59-6643-4505-BE52-3EDC31E2C3EE}" presName="circ3" presStyleLbl="vennNode1" presStyleIdx="2" presStyleCnt="3" custLinFactNeighborX="-6404"/>
      <dgm:spPr/>
      <dgm:t>
        <a:bodyPr/>
        <a:lstStyle/>
        <a:p>
          <a:endParaRPr lang="ru-RU"/>
        </a:p>
      </dgm:t>
    </dgm:pt>
    <dgm:pt modelId="{664D411E-8BD1-477E-930E-30562FE13059}" type="pres">
      <dgm:prSet presAssocID="{F2BE9A59-6643-4505-BE52-3EDC31E2C3E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688307-4BED-4CA3-92C5-09DCFDCF6C98}" type="presOf" srcId="{D639B44E-8834-4AB3-AEF0-F058D37550F3}" destId="{F5663DCE-B97D-4A72-84DD-D3F63C1AEFD1}" srcOrd="1" destOrd="0" presId="urn:microsoft.com/office/officeart/2005/8/layout/venn1"/>
    <dgm:cxn modelId="{050C970D-77ED-43B7-87F7-A944D0D9173B}" type="presOf" srcId="{F2BE9A59-6643-4505-BE52-3EDC31E2C3EE}" destId="{664D411E-8BD1-477E-930E-30562FE13059}" srcOrd="1" destOrd="0" presId="urn:microsoft.com/office/officeart/2005/8/layout/venn1"/>
    <dgm:cxn modelId="{F64DFF3E-9717-4D2D-9AF5-61FA5C16BB93}" type="presOf" srcId="{8865B104-4E14-428D-8074-6034505AC4A1}" destId="{45F3EB96-CA9F-4C9E-A527-0FD29119F87D}" srcOrd="0" destOrd="0" presId="urn:microsoft.com/office/officeart/2005/8/layout/venn1"/>
    <dgm:cxn modelId="{176FEA95-AAC4-4851-951D-7F10B3109592}" type="presOf" srcId="{F2BE9A59-6643-4505-BE52-3EDC31E2C3EE}" destId="{D42331B3-5322-4FAB-B3B8-537ECF78B7CD}" srcOrd="0" destOrd="0" presId="urn:microsoft.com/office/officeart/2005/8/layout/venn1"/>
    <dgm:cxn modelId="{6CA7827F-70B6-4A3E-9AFE-290870A074DB}" type="presOf" srcId="{97B6B165-779D-4C06-9F16-1782EBF4E298}" destId="{C82E7B6C-A8E3-4791-A05E-F9C153B08FFE}" srcOrd="0" destOrd="0" presId="urn:microsoft.com/office/officeart/2005/8/layout/venn1"/>
    <dgm:cxn modelId="{8178B509-4415-4AD5-A9E8-5C2227E98354}" type="presOf" srcId="{97B6B165-779D-4C06-9F16-1782EBF4E298}" destId="{89D8B7C1-B165-4659-9D3C-8DDD21173A74}" srcOrd="1" destOrd="0" presId="urn:microsoft.com/office/officeart/2005/8/layout/venn1"/>
    <dgm:cxn modelId="{927E43CA-8E26-4C49-9A5E-DD55972A36A3}" srcId="{8865B104-4E14-428D-8074-6034505AC4A1}" destId="{F2BE9A59-6643-4505-BE52-3EDC31E2C3EE}" srcOrd="2" destOrd="0" parTransId="{43CA35C9-F085-415E-BB12-C870EEB42FDC}" sibTransId="{509B2D59-F983-4E62-80EA-9D6EC8FC082D}"/>
    <dgm:cxn modelId="{9CEB1970-3DC4-45D4-8B63-FEE30A618104}" type="presOf" srcId="{D639B44E-8834-4AB3-AEF0-F058D37550F3}" destId="{7159D8AB-DC54-4221-B214-7FFC3720337D}" srcOrd="0" destOrd="0" presId="urn:microsoft.com/office/officeart/2005/8/layout/venn1"/>
    <dgm:cxn modelId="{E6E980BC-560E-431E-99AF-FCF1AA58886B}" srcId="{8865B104-4E14-428D-8074-6034505AC4A1}" destId="{97B6B165-779D-4C06-9F16-1782EBF4E298}" srcOrd="1" destOrd="0" parTransId="{334E56DF-618A-4202-AEF9-3490CB39AD35}" sibTransId="{09478830-F906-4ED1-958B-952BB89CE12B}"/>
    <dgm:cxn modelId="{DD2B5934-4F75-46CD-9FF9-339023D7F79E}" srcId="{8865B104-4E14-428D-8074-6034505AC4A1}" destId="{D639B44E-8834-4AB3-AEF0-F058D37550F3}" srcOrd="0" destOrd="0" parTransId="{9614E106-3DDD-41C9-9286-B243F740F403}" sibTransId="{EB926C53-3C8B-4106-A974-317233AD879A}"/>
    <dgm:cxn modelId="{67E00646-B3EF-4DD7-BAFD-EB023EC5950C}" type="presParOf" srcId="{45F3EB96-CA9F-4C9E-A527-0FD29119F87D}" destId="{7159D8AB-DC54-4221-B214-7FFC3720337D}" srcOrd="0" destOrd="0" presId="urn:microsoft.com/office/officeart/2005/8/layout/venn1"/>
    <dgm:cxn modelId="{7141511C-85A2-4EB0-AE5B-8E79C704BDC3}" type="presParOf" srcId="{45F3EB96-CA9F-4C9E-A527-0FD29119F87D}" destId="{F5663DCE-B97D-4A72-84DD-D3F63C1AEFD1}" srcOrd="1" destOrd="0" presId="urn:microsoft.com/office/officeart/2005/8/layout/venn1"/>
    <dgm:cxn modelId="{22CA4DC2-5809-4A89-83A3-E946DBEFD615}" type="presParOf" srcId="{45F3EB96-CA9F-4C9E-A527-0FD29119F87D}" destId="{C82E7B6C-A8E3-4791-A05E-F9C153B08FFE}" srcOrd="2" destOrd="0" presId="urn:microsoft.com/office/officeart/2005/8/layout/venn1"/>
    <dgm:cxn modelId="{F2C06EC9-E1E0-437F-A8FA-612A9BB4BEAF}" type="presParOf" srcId="{45F3EB96-CA9F-4C9E-A527-0FD29119F87D}" destId="{89D8B7C1-B165-4659-9D3C-8DDD21173A74}" srcOrd="3" destOrd="0" presId="urn:microsoft.com/office/officeart/2005/8/layout/venn1"/>
    <dgm:cxn modelId="{7B0CFF7E-E1C7-4700-97B5-1662F93BFA5F}" type="presParOf" srcId="{45F3EB96-CA9F-4C9E-A527-0FD29119F87D}" destId="{D42331B3-5322-4FAB-B3B8-537ECF78B7CD}" srcOrd="4" destOrd="0" presId="urn:microsoft.com/office/officeart/2005/8/layout/venn1"/>
    <dgm:cxn modelId="{0E97F71D-51F0-4119-AE83-5554A8795696}" type="presParOf" srcId="{45F3EB96-CA9F-4C9E-A527-0FD29119F87D}" destId="{664D411E-8BD1-477E-930E-30562FE1305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9D8AB-DC54-4221-B214-7FFC3720337D}">
      <dsp:nvSpPr>
        <dsp:cNvPr id="0" name=""/>
        <dsp:cNvSpPr/>
      </dsp:nvSpPr>
      <dsp:spPr>
        <a:xfrm>
          <a:off x="2195966" y="62806"/>
          <a:ext cx="3014706" cy="30147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COVID-19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7927" y="590379"/>
        <a:ext cx="2210784" cy="1356617"/>
      </dsp:txXfrm>
    </dsp:sp>
    <dsp:sp modelId="{C82E7B6C-A8E3-4791-A05E-F9C153B08FFE}">
      <dsp:nvSpPr>
        <dsp:cNvPr id="0" name=""/>
        <dsp:cNvSpPr/>
      </dsp:nvSpPr>
      <dsp:spPr>
        <a:xfrm>
          <a:off x="3476835" y="1946997"/>
          <a:ext cx="3014706" cy="30147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CIVIL SOCIETY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8832" y="2725796"/>
        <a:ext cx="1808823" cy="1658088"/>
      </dsp:txXfrm>
    </dsp:sp>
    <dsp:sp modelId="{D42331B3-5322-4FAB-B3B8-537ECF78B7CD}">
      <dsp:nvSpPr>
        <dsp:cNvPr id="0" name=""/>
        <dsp:cNvSpPr/>
      </dsp:nvSpPr>
      <dsp:spPr>
        <a:xfrm>
          <a:off x="915098" y="1946997"/>
          <a:ext cx="3014706" cy="30147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AUTHORITIES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8983" y="2725796"/>
        <a:ext cx="1808823" cy="1658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EC1E2-20B2-4B86-9624-C27E1A24DB68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B5FD6-DAD0-4A12-A9A1-BE4CFA754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3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7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5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1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7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8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0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3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2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4FD19-0AC8-4794-B4B7-1202E03A9F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D638-8066-4E45-BE4B-FF48E3BA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9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54" y="5162638"/>
            <a:ext cx="3629025" cy="1257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7982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5640" y="5564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COVID-19 procurement &amp; role of civil </a:t>
            </a:r>
            <a:r>
              <a:rPr lang="en-US" dirty="0" smtClean="0"/>
              <a:t>society: Republic </a:t>
            </a:r>
            <a:r>
              <a:rPr lang="en-US" dirty="0"/>
              <a:t>of Moldova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/>
          <a:stretch/>
        </p:blipFill>
        <p:spPr>
          <a:xfrm>
            <a:off x="877301" y="1950720"/>
            <a:ext cx="6370320" cy="446921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17103" y="4023360"/>
            <a:ext cx="4945965" cy="975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Evghenii </a:t>
            </a:r>
            <a:r>
              <a:rPr lang="en-US" sz="2000" dirty="0" err="1" smtClean="0"/>
              <a:t>Alexandrovici</a:t>
            </a:r>
            <a:r>
              <a:rPr lang="en-US" sz="2000" dirty="0" smtClean="0"/>
              <a:t> GOLO</a:t>
            </a:r>
            <a:r>
              <a:rPr lang="ro-RO" sz="2000" dirty="0" smtClean="0"/>
              <a:t>ȘCEAPOV, LL.M.,</a:t>
            </a:r>
          </a:p>
          <a:p>
            <a:pPr algn="r"/>
            <a:r>
              <a:rPr lang="ro-RO" sz="2000" dirty="0" smtClean="0"/>
              <a:t>Director of </a:t>
            </a:r>
            <a:r>
              <a:rPr lang="ro-RO" sz="2000" dirty="0" err="1" smtClean="0"/>
              <a:t>Advocacy</a:t>
            </a:r>
            <a:r>
              <a:rPr lang="ro-RO" sz="2000" dirty="0" smtClean="0"/>
              <a:t> </a:t>
            </a:r>
            <a:r>
              <a:rPr lang="en-US" sz="2000" dirty="0" smtClean="0"/>
              <a:t>Department</a:t>
            </a:r>
            <a:r>
              <a:rPr lang="ro-RO" sz="2000" dirty="0" smtClean="0"/>
              <a:t>, </a:t>
            </a:r>
          </a:p>
          <a:p>
            <a:pPr algn="r"/>
            <a:r>
              <a:rPr lang="ro-RO" sz="2000" dirty="0" smtClean="0"/>
              <a:t>NGO </a:t>
            </a:r>
            <a:r>
              <a:rPr lang="ro-RO" sz="2000" dirty="0" err="1" smtClean="0"/>
              <a:t>Positive</a:t>
            </a:r>
            <a:r>
              <a:rPr lang="ro-RO" sz="2000" dirty="0" smtClean="0"/>
              <a:t> </a:t>
            </a:r>
            <a:r>
              <a:rPr lang="ro-RO" sz="2000" dirty="0" err="1" smtClean="0"/>
              <a:t>Initiaitve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3559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49897" y="2982156"/>
            <a:ext cx="9292206" cy="893688"/>
          </a:xfrm>
          <a:prstGeom prst="roundRect">
            <a:avLst/>
          </a:prstGeom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MANGEMENT SYSTEM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7982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Looking forward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01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 smtClean="0"/>
              <a:t>Procurement</a:t>
            </a:r>
            <a:r>
              <a:rPr lang="ro-RO" b="1" dirty="0" smtClean="0"/>
              <a:t> at </a:t>
            </a:r>
            <a:r>
              <a:rPr lang="ro-RO" b="1" dirty="0" err="1" smtClean="0"/>
              <a:t>the</a:t>
            </a:r>
            <a:r>
              <a:rPr lang="ro-RO" b="1" dirty="0" smtClean="0"/>
              <a:t> </a:t>
            </a:r>
            <a:r>
              <a:rPr lang="ro-RO" b="1" dirty="0" err="1" smtClean="0"/>
              <a:t>time</a:t>
            </a:r>
            <a:r>
              <a:rPr lang="ro-RO" b="1" dirty="0" smtClean="0"/>
              <a:t> of COVID-19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9520"/>
            <a:ext cx="10515600" cy="3667443"/>
          </a:xfrm>
        </p:spPr>
        <p:txBody>
          <a:bodyPr>
            <a:normAutofit/>
          </a:bodyPr>
          <a:lstStyle/>
          <a:p>
            <a:r>
              <a:rPr lang="en-GB" dirty="0" smtClean="0"/>
              <a:t>State of emergency in Moldova</a:t>
            </a:r>
            <a:r>
              <a:rPr lang="en-US" dirty="0" smtClean="0"/>
              <a:t>:</a:t>
            </a:r>
            <a:r>
              <a:rPr lang="ro-RO" dirty="0" smtClean="0"/>
              <a:t> 17 </a:t>
            </a:r>
            <a:r>
              <a:rPr lang="en-US" dirty="0" smtClean="0"/>
              <a:t>March –</a:t>
            </a:r>
            <a:r>
              <a:rPr lang="ro-RO" dirty="0" smtClean="0"/>
              <a:t> 15 May 2</a:t>
            </a:r>
            <a:r>
              <a:rPr lang="en-US" dirty="0" smtClean="0"/>
              <a:t>020 </a:t>
            </a:r>
          </a:p>
          <a:p>
            <a:pPr marL="969963" indent="-457200">
              <a:lnSpc>
                <a:spcPct val="100000"/>
              </a:lnSpc>
              <a:buClr>
                <a:srgbClr val="FF0000"/>
              </a:buClr>
              <a:buSzPct val="150000"/>
              <a:defRPr/>
            </a:pPr>
            <a:r>
              <a:rPr lang="en-US" sz="2900" dirty="0" smtClean="0"/>
              <a:t>Exceptions and maximum flexibility in the procurement rules: </a:t>
            </a:r>
          </a:p>
          <a:p>
            <a:pPr marL="1427163" lvl="1" indent="-457200">
              <a:lnSpc>
                <a:spcPct val="100000"/>
              </a:lnSpc>
              <a:buClr>
                <a:srgbClr val="FF0000"/>
              </a:buClr>
              <a:buSzPct val="150000"/>
              <a:defRPr/>
            </a:pPr>
            <a:r>
              <a:rPr lang="en-US" sz="2500" dirty="0" smtClean="0"/>
              <a:t>Both centralized and decentralized procurement </a:t>
            </a:r>
          </a:p>
          <a:p>
            <a:pPr marL="1427163" lvl="1" indent="-457200">
              <a:lnSpc>
                <a:spcPct val="100000"/>
              </a:lnSpc>
              <a:buClr>
                <a:srgbClr val="FF0000"/>
              </a:buClr>
              <a:buSzPct val="150000"/>
              <a:defRPr/>
            </a:pPr>
            <a:r>
              <a:rPr lang="en-US" sz="2500" dirty="0" smtClean="0"/>
              <a:t>Direct contracting </a:t>
            </a:r>
            <a:r>
              <a:rPr lang="ru-RU" sz="2500" dirty="0" smtClean="0"/>
              <a:t> </a:t>
            </a:r>
            <a:endParaRPr lang="ru-RU" sz="25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7982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63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0917643"/>
              </p:ext>
            </p:extLst>
          </p:nvPr>
        </p:nvGraphicFramePr>
        <p:xfrm>
          <a:off x="2392680" y="1487488"/>
          <a:ext cx="7406640" cy="502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37982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Cooperation at </a:t>
            </a:r>
            <a:r>
              <a:rPr lang="ro-RO" b="1" dirty="0" err="1" smtClean="0"/>
              <a:t>the</a:t>
            </a:r>
            <a:r>
              <a:rPr lang="ro-RO" b="1" dirty="0" smtClean="0"/>
              <a:t> </a:t>
            </a:r>
            <a:r>
              <a:rPr lang="ro-RO" b="1" dirty="0" err="1" smtClean="0"/>
              <a:t>time</a:t>
            </a:r>
            <a:r>
              <a:rPr lang="ro-RO" b="1" dirty="0" smtClean="0"/>
              <a:t> of COVID-19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5821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875419"/>
            <a:ext cx="11573022" cy="30687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7982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640" y="116449"/>
            <a:ext cx="2067950" cy="6893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31.03.2020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36" y="4013802"/>
            <a:ext cx="11733430" cy="28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55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41" y="1805588"/>
            <a:ext cx="8117058" cy="32468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7982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329" y="113323"/>
            <a:ext cx="2067950" cy="6893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08.05.2020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672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7982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14" y="589279"/>
            <a:ext cx="11818986" cy="58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51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080" b="-4080"/>
          <a:stretch/>
        </p:blipFill>
        <p:spPr>
          <a:xfrm>
            <a:off x="379828" y="-361929"/>
            <a:ext cx="11657427" cy="72199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7982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97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13" y="168442"/>
            <a:ext cx="11117102" cy="6689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7982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5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37982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Challenges</a:t>
            </a:r>
            <a:endParaRPr lang="ru-RU" b="1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38200" y="1771968"/>
            <a:ext cx="10515600" cy="4486275"/>
          </a:xfrm>
        </p:spPr>
        <p:txBody>
          <a:bodyPr>
            <a:normAutofit/>
          </a:bodyPr>
          <a:lstStyle/>
          <a:p>
            <a:pPr marL="969963" indent="-457200">
              <a:lnSpc>
                <a:spcPct val="100000"/>
              </a:lnSpc>
              <a:buClr>
                <a:srgbClr val="FF0000"/>
              </a:buClr>
              <a:buSzPct val="150000"/>
              <a:defRPr/>
            </a:pPr>
            <a:r>
              <a:rPr lang="en-US" sz="2400" dirty="0" err="1" smtClean="0"/>
              <a:t>MTender</a:t>
            </a:r>
            <a:r>
              <a:rPr lang="en-US" sz="2400" dirty="0" smtClean="0"/>
              <a:t> e-procurement </a:t>
            </a:r>
            <a:r>
              <a:rPr lang="en-US" sz="2400" dirty="0"/>
              <a:t>system was not used by medical institutions </a:t>
            </a:r>
          </a:p>
          <a:p>
            <a:pPr marL="969963" indent="-457200">
              <a:lnSpc>
                <a:spcPct val="100000"/>
              </a:lnSpc>
              <a:buClr>
                <a:srgbClr val="FF0000"/>
              </a:buClr>
              <a:buSzPct val="150000"/>
              <a:defRPr/>
            </a:pPr>
            <a:r>
              <a:rPr lang="en-US" sz="2400" dirty="0" smtClean="0"/>
              <a:t>Weak </a:t>
            </a:r>
            <a:r>
              <a:rPr lang="en-US" sz="2400" dirty="0"/>
              <a:t>accountability and reporting of medical institutions</a:t>
            </a:r>
            <a:r>
              <a:rPr lang="ru-RU" sz="2400" dirty="0"/>
              <a:t> </a:t>
            </a:r>
          </a:p>
          <a:p>
            <a:pPr marL="1427163" lvl="1" indent="-457200">
              <a:lnSpc>
                <a:spcPct val="100000"/>
              </a:lnSpc>
              <a:buClr>
                <a:srgbClr val="FF0000"/>
              </a:buClr>
              <a:buSzPct val="150000"/>
              <a:defRPr/>
            </a:pPr>
            <a:r>
              <a:rPr lang="en-US" dirty="0"/>
              <a:t>Out of </a:t>
            </a:r>
            <a:r>
              <a:rPr lang="ru-RU" dirty="0"/>
              <a:t>381</a:t>
            </a:r>
            <a:r>
              <a:rPr lang="en-US" dirty="0"/>
              <a:t> only 118 have reported and 250 have not </a:t>
            </a:r>
          </a:p>
          <a:p>
            <a:pPr marL="969963" indent="-457200">
              <a:lnSpc>
                <a:spcPct val="100000"/>
              </a:lnSpc>
              <a:buClr>
                <a:srgbClr val="FF0000"/>
              </a:buClr>
              <a:buSzPct val="150000"/>
              <a:defRPr/>
            </a:pPr>
            <a:r>
              <a:rPr lang="en-US" sz="2400" dirty="0"/>
              <a:t>Data was reported and collected in different ways and formats</a:t>
            </a:r>
          </a:p>
          <a:p>
            <a:pPr marL="969963" indent="-457200">
              <a:lnSpc>
                <a:spcPct val="100000"/>
              </a:lnSpc>
              <a:buClr>
                <a:srgbClr val="FF0000"/>
              </a:buClr>
              <a:buSzPct val="150000"/>
              <a:defRPr/>
            </a:pPr>
            <a:r>
              <a:rPr lang="en-US" sz="2400" dirty="0"/>
              <a:t>Data was not published </a:t>
            </a:r>
          </a:p>
          <a:p>
            <a:pPr marL="969963" indent="-457200">
              <a:lnSpc>
                <a:spcPct val="100000"/>
              </a:lnSpc>
              <a:buClr>
                <a:srgbClr val="FF0000"/>
              </a:buClr>
              <a:buSzPct val="150000"/>
              <a:defRPr/>
            </a:pPr>
            <a:r>
              <a:rPr lang="en-US" sz="2400" dirty="0" smtClean="0"/>
              <a:t>Delays </a:t>
            </a:r>
            <a:r>
              <a:rPr lang="en-US" sz="2400" dirty="0"/>
              <a:t>in the delivery of </a:t>
            </a:r>
            <a:r>
              <a:rPr lang="en-US" sz="2400" dirty="0" smtClean="0"/>
              <a:t>some </a:t>
            </a:r>
            <a:r>
              <a:rPr lang="en-US" sz="2400" dirty="0"/>
              <a:t>procured goods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128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Procurement at the time of COVID-19</vt:lpstr>
      <vt:lpstr>Cooperation at the time of COVID-19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Challenges</vt:lpstr>
      <vt:lpstr>Looking forward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Чарановский Константин</dc:creator>
  <cp:lastModifiedBy>User</cp:lastModifiedBy>
  <cp:revision>31</cp:revision>
  <dcterms:created xsi:type="dcterms:W3CDTF">2020-05-27T11:34:33Z</dcterms:created>
  <dcterms:modified xsi:type="dcterms:W3CDTF">2020-06-30T12:41:00Z</dcterms:modified>
</cp:coreProperties>
</file>