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8" r:id="rId5"/>
    <p:sldId id="259" r:id="rId6"/>
    <p:sldId id="346" r:id="rId7"/>
    <p:sldId id="349" r:id="rId8"/>
    <p:sldId id="345" r:id="rId9"/>
    <p:sldId id="344" r:id="rId10"/>
    <p:sldId id="348" r:id="rId11"/>
    <p:sldId id="347" r:id="rId12"/>
    <p:sldId id="351" r:id="rId13"/>
    <p:sldId id="350" r:id="rId14"/>
    <p:sldId id="352" r:id="rId15"/>
    <p:sldId id="353" r:id="rId16"/>
    <p:sldId id="354" r:id="rId17"/>
    <p:sldId id="355" r:id="rId18"/>
    <p:sldId id="274" r:id="rId19"/>
  </p:sldIdLst>
  <p:sldSz cx="9144000" cy="6858000" type="screen4x3"/>
  <p:notesSz cx="6669088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E573B0-B12A-4375-9900-876C80AD07DD}" v="69" dt="2020-09-24T09:39:25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6" y="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664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654EFF-78A9-408A-8E47-1C2AA99A2AB4}" type="datetimeFigureOut">
              <a:rPr lang="en-US"/>
              <a:pPr/>
              <a:t>9/24/2020</a:t>
            </a:fld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5B4C92-DB86-46CC-A4ED-6E656626C8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5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3E58561-BBAD-46F9-A971-101BF2FA8487}" type="datetimeFigureOut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AFA821B-D2CE-490B-911B-23EB5843B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3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00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0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28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7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9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9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29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3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8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7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1472" y="1345156"/>
            <a:ext cx="8096278" cy="369332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sz="1800" b="1">
                <a:solidFill>
                  <a:srgbClr val="00539B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798068"/>
            <a:ext cx="8115328" cy="4202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400" b="0" smtClean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332F87-3FB5-4A58-8CBA-8CED8F7A6C27}" type="datetime1">
              <a:rPr lang="sk-SK"/>
              <a:pPr>
                <a:defRPr/>
              </a:pPr>
              <a:t>24. 9. 2020</a:t>
            </a:fld>
            <a:endParaRPr lang="sk-SK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F1147C-3EDB-4F96-9994-89899462A63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472" y="1345156"/>
            <a:ext cx="8096278" cy="369332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sz="1800" b="1">
                <a:solidFill>
                  <a:srgbClr val="00539B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798068"/>
            <a:ext cx="8115328" cy="4202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400" b="0" smtClean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A79B2-AD9B-4116-8B74-495EC7DB7DC8}" type="datetime1">
              <a:rPr lang="sk-SK"/>
              <a:pPr>
                <a:defRPr/>
              </a:pPr>
              <a:t>24. 9. 2020</a:t>
            </a:fld>
            <a:endParaRPr lang="sk-SK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4BD0-F705-4598-A4E2-6EA02E54450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ebrd_ppt04b_eng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8" y="6245225"/>
            <a:ext cx="1214437" cy="2555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AE15A7-D31C-42EF-A409-2F67C4786805}" type="datetime1">
              <a:rPr lang="sk-SK"/>
              <a:pPr>
                <a:defRPr/>
              </a:pPr>
              <a:t>24. 9. 2020</a:t>
            </a:fld>
            <a:endParaRPr lang="sk-SK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3875" y="6238875"/>
            <a:ext cx="460375" cy="2619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18A9E7-A050-406C-AA72-577005BD0AD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ncitral.un.org/ru/texts" TargetMode="External"/><Relationship Id="rId2" Type="http://schemas.openxmlformats.org/officeDocument/2006/relationships/hyperlink" Target="https://uncitral.un.org/en/tex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oline.nicholas@un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2"/>
          <p:cNvSpPr txBox="1">
            <a:spLocks/>
          </p:cNvSpPr>
          <p:nvPr/>
        </p:nvSpPr>
        <p:spPr bwMode="auto">
          <a:xfrm>
            <a:off x="526892" y="4941168"/>
            <a:ext cx="8134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sk-SK" sz="1400" b="1" dirty="0">
                <a:solidFill>
                  <a:srgbClr val="4A4A4C"/>
                </a:solidFill>
                <a:latin typeface="Verdana" pitchFamily="34" charset="0"/>
              </a:rPr>
              <a:t>Керолайн Ніколас, UNCITRAL</a:t>
            </a:r>
          </a:p>
        </p:txBody>
      </p:sp>
      <p:sp>
        <p:nvSpPr>
          <p:cNvPr id="19459" name="Text Placeholder 2"/>
          <p:cNvSpPr txBox="1">
            <a:spLocks/>
          </p:cNvSpPr>
          <p:nvPr/>
        </p:nvSpPr>
        <p:spPr bwMode="auto">
          <a:xfrm>
            <a:off x="467544" y="5390618"/>
            <a:ext cx="8134350" cy="70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20000"/>
              </a:spcBef>
              <a:buFont typeface="Arial" charset="0"/>
              <a:buNone/>
            </a:pPr>
            <a:r>
              <a:rPr lang="en-GB" sz="1400" dirty="0">
                <a:solidFill>
                  <a:srgbClr val="4A4A4C"/>
                </a:solidFill>
                <a:latin typeface="Verdana" pitchFamily="34" charset="0"/>
              </a:rPr>
              <a:t>25 вересня 2020 р</a:t>
            </a:r>
            <a:r>
              <a:rPr lang="uk-UA" sz="1400" dirty="0">
                <a:solidFill>
                  <a:srgbClr val="4A4A4C"/>
                </a:solidFill>
                <a:latin typeface="Verdana" pitchFamily="34" charset="0"/>
              </a:rPr>
              <a:t>оку</a:t>
            </a:r>
            <a:endParaRPr lang="en-GB" sz="1400" dirty="0">
              <a:solidFill>
                <a:srgbClr val="4A4A4C"/>
              </a:solidFill>
              <a:latin typeface="Verdana" pitchFamily="34" charset="0"/>
            </a:endParaRPr>
          </a:p>
          <a:p>
            <a:pPr algn="ctr" rtl="0">
              <a:spcBef>
                <a:spcPct val="20000"/>
              </a:spcBef>
              <a:buFont typeface="Arial" charset="0"/>
              <a:buNone/>
            </a:pPr>
            <a:r>
              <a:rPr lang="uk-UA" sz="1400" dirty="0">
                <a:solidFill>
                  <a:srgbClr val="4A4A4C"/>
                </a:solidFill>
                <a:latin typeface="Verdana" pitchFamily="34" charset="0"/>
              </a:rPr>
              <a:t>10</a:t>
            </a:r>
            <a:r>
              <a:rPr lang="en-GB" sz="1400" dirty="0">
                <a:solidFill>
                  <a:srgbClr val="4A4A4C"/>
                </a:solidFill>
                <a:latin typeface="Verdana" pitchFamily="34" charset="0"/>
              </a:rPr>
              <a:t>.00-12.30 </a:t>
            </a:r>
          </a:p>
        </p:txBody>
      </p:sp>
      <p:sp>
        <p:nvSpPr>
          <p:cNvPr id="19460" name="Title Placeholder 1"/>
          <p:cNvSpPr txBox="1">
            <a:spLocks/>
          </p:cNvSpPr>
          <p:nvPr/>
        </p:nvSpPr>
        <p:spPr bwMode="auto">
          <a:xfrm>
            <a:off x="1878013" y="2357438"/>
            <a:ext cx="64547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rtl="0"/>
            <a:endParaRPr lang="sk-SK" sz="2000" b="1" dirty="0">
              <a:solidFill>
                <a:srgbClr val="02539C"/>
              </a:solidFill>
              <a:latin typeface="Verdana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189673" y="1962286"/>
            <a:ext cx="6808787" cy="192377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rtl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1400" b="1" dirty="0">
                <a:solidFill>
                  <a:srgbClr val="0070C0"/>
                </a:solidFill>
                <a:latin typeface="Verdana" pitchFamily="34" charset="0"/>
              </a:rPr>
              <a:t>ІНІЦІАТИВА ЄБРР ДЛЯ </a:t>
            </a:r>
            <a:r>
              <a:rPr lang="uk-UA" sz="1400" b="1" dirty="0">
                <a:solidFill>
                  <a:srgbClr val="0070C0"/>
                </a:solidFill>
                <a:latin typeface="Verdana" pitchFamily="34" charset="0"/>
              </a:rPr>
              <a:t>ПУБЛІЧНИХ</a:t>
            </a:r>
            <a:r>
              <a:rPr lang="en-GB" sz="1400" b="1" dirty="0">
                <a:solidFill>
                  <a:srgbClr val="0070C0"/>
                </a:solidFill>
                <a:latin typeface="Verdana" pitchFamily="34" charset="0"/>
              </a:rPr>
              <a:t> ЗАКУПІВЕЛЬ</a:t>
            </a:r>
          </a:p>
          <a:p>
            <a:pPr algn="ctr" rtl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ctr" rtl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ctr" rtl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1400" b="1" dirty="0">
                <a:solidFill>
                  <a:srgbClr val="059FC5"/>
                </a:solidFill>
                <a:latin typeface="Verdana" pitchFamily="34" charset="0"/>
              </a:rPr>
              <a:t>ВЕБІНАР </a:t>
            </a:r>
          </a:p>
          <a:p>
            <a:pPr algn="ctr" rtl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1400" b="1" dirty="0">
                <a:solidFill>
                  <a:srgbClr val="059FC5"/>
                </a:solidFill>
                <a:latin typeface="Verdana" pitchFamily="34" charset="0"/>
              </a:rPr>
              <a:t>«</a:t>
            </a:r>
            <a:r>
              <a:rPr lang="uk-UA" sz="1400" b="1" dirty="0">
                <a:solidFill>
                  <a:srgbClr val="059FC5"/>
                </a:solidFill>
                <a:latin typeface="Verdana" pitchFamily="34" charset="0"/>
              </a:rPr>
              <a:t>РОЗГЛЯД</a:t>
            </a:r>
            <a:r>
              <a:rPr lang="en-GB" sz="1400" b="1" dirty="0">
                <a:solidFill>
                  <a:srgbClr val="059FC5"/>
                </a:solidFill>
                <a:latin typeface="Verdana" pitchFamily="34" charset="0"/>
              </a:rPr>
              <a:t> СКАРГ </a:t>
            </a:r>
            <a:r>
              <a:rPr lang="uk-UA" sz="1400" b="1" dirty="0">
                <a:solidFill>
                  <a:srgbClr val="059FC5"/>
                </a:solidFill>
                <a:latin typeface="Verdana" pitchFamily="34" charset="0"/>
              </a:rPr>
              <a:t>У ПУБЛІЧНИХ ЗАКУПІВЛЯХ</a:t>
            </a:r>
            <a:r>
              <a:rPr lang="en-GB" sz="1400" b="1" dirty="0">
                <a:solidFill>
                  <a:srgbClr val="059FC5"/>
                </a:solidFill>
                <a:latin typeface="Verdana" pitchFamily="34" charset="0"/>
              </a:rPr>
              <a:t>: СУДОВІ НАВИ</a:t>
            </a:r>
            <a:r>
              <a:rPr lang="uk-UA" sz="1400" b="1" dirty="0">
                <a:solidFill>
                  <a:srgbClr val="059FC5"/>
                </a:solidFill>
                <a:latin typeface="Verdana" pitchFamily="34" charset="0"/>
              </a:rPr>
              <a:t>ЧКИ ДЛЯ</a:t>
            </a:r>
            <a:r>
              <a:rPr lang="en-GB" sz="1400" b="1" dirty="0">
                <a:solidFill>
                  <a:srgbClr val="059FC5"/>
                </a:solidFill>
                <a:latin typeface="Verdana" pitchFamily="34" charset="0"/>
              </a:rPr>
              <a:t> АДМІНІСТРАТИВНИХ ТРИБУНАЛІВ» </a:t>
            </a:r>
          </a:p>
          <a:p>
            <a:pPr algn="ctr" rtl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ctr" rtl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b="1" dirty="0">
                <a:solidFill>
                  <a:srgbClr val="059FC5"/>
                </a:solidFill>
                <a:latin typeface="Verdana" pitchFamily="34" charset="0"/>
              </a:rPr>
              <a:t>Процедурна справедливість у світлі основних принципів </a:t>
            </a:r>
            <a:r>
              <a:rPr lang="uk-UA" sz="1400" b="1" dirty="0">
                <a:solidFill>
                  <a:srgbClr val="059FC5"/>
                </a:solidFill>
                <a:latin typeface="Verdana" pitchFamily="34" charset="0"/>
              </a:rPr>
              <a:t>публічних</a:t>
            </a:r>
            <a:r>
              <a:rPr lang="en-US" sz="1400" b="1" dirty="0">
                <a:solidFill>
                  <a:srgbClr val="059FC5"/>
                </a:solidFill>
                <a:latin typeface="Verdana" pitchFamily="34" charset="0"/>
              </a:rPr>
              <a:t> закупівель</a:t>
            </a: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1400" b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«Ефективний механізм перегляду» вимагає процедурної справедливості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62500" lnSpcReduction="2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2300" dirty="0">
                <a:solidFill>
                  <a:srgbClr val="0070C0"/>
                </a:solidFill>
              </a:rPr>
              <a:t>Проблема 3 - як реалізувати право на перегляд (присутність у процесі та рівність сторін) </a:t>
            </a:r>
            <a:endParaRPr lang="uk-UA" altLang="en-US" sz="2300" b="1" dirty="0">
              <a:solidFill>
                <a:srgbClr val="0070C0"/>
              </a:solidFill>
              <a:latin typeface="+mn-lt"/>
            </a:endParaRPr>
          </a:p>
          <a:p>
            <a:pPr marL="2698750" indent="-268288" algn="l" rtl="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100" dirty="0">
              <a:solidFill>
                <a:srgbClr val="0070C0"/>
              </a:solidFill>
            </a:endParaRPr>
          </a:p>
          <a:p>
            <a:pPr marL="12557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Як зібрати відповідні докази</a:t>
            </a:r>
          </a:p>
          <a:p>
            <a:pPr marL="179546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Багато що в руках замовника </a:t>
            </a:r>
          </a:p>
          <a:p>
            <a:pPr marL="12557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Простежуваність та виправдання кроків</a:t>
            </a:r>
          </a:p>
          <a:p>
            <a:pPr marL="12557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Ключова роль документації про закупівлі</a:t>
            </a:r>
          </a:p>
          <a:p>
            <a:pPr marL="12557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 </a:t>
            </a:r>
          </a:p>
          <a:p>
            <a:pPr marL="12557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Стаття 25 Типовий закон - документальний запис</a:t>
            </a:r>
          </a:p>
          <a:p>
            <a:pPr marL="179546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Постачальник та загальний доступ </a:t>
            </a:r>
          </a:p>
          <a:p>
            <a:pPr marL="179546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До та після повідомлення про перемогу постачальника </a:t>
            </a:r>
          </a:p>
          <a:p>
            <a:pPr marL="179546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Незалежному органу має бути надане право доступу до всієї документації (замовник юридично зобов'язаний її надати)</a:t>
            </a:r>
          </a:p>
        </p:txBody>
      </p:sp>
    </p:spTree>
    <p:extLst>
      <p:ext uri="{BB962C8B-B14F-4D97-AF65-F5344CB8AC3E}">
        <p14:creationId xmlns:p14="http://schemas.microsoft.com/office/powerpoint/2010/main" val="3319149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«Ефективний механізм перегляду» вимагає процедурної справедливості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85000" lnSpcReduction="2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2300" dirty="0">
                <a:solidFill>
                  <a:srgbClr val="0070C0"/>
                </a:solidFill>
              </a:rPr>
              <a:t>Проблема </a:t>
            </a:r>
            <a:r>
              <a:rPr lang="en-GB" sz="2300" dirty="0">
                <a:solidFill>
                  <a:srgbClr val="0070C0"/>
                </a:solidFill>
              </a:rPr>
              <a:t>4 - як реалізувати право на перегляд (</a:t>
            </a:r>
            <a:r>
              <a:rPr lang="en-US" altLang="en-US" sz="2400" dirty="0">
                <a:solidFill>
                  <a:srgbClr val="0070C0"/>
                </a:solidFill>
              </a:rPr>
              <a:t>справжня та рівна можливість впливати на результати</a:t>
            </a:r>
            <a:r>
              <a:rPr lang="en-US" sz="2300" dirty="0">
                <a:solidFill>
                  <a:srgbClr val="0070C0"/>
                </a:solidFill>
              </a:rPr>
              <a:t>) </a:t>
            </a:r>
            <a:endParaRPr lang="en-GB" altLang="en-US" sz="2300" b="1" dirty="0">
              <a:solidFill>
                <a:srgbClr val="0070C0"/>
              </a:solidFill>
              <a:latin typeface="+mn-lt"/>
            </a:endParaRPr>
          </a:p>
          <a:p>
            <a:pPr marL="2698750" indent="-268288" algn="l" rtl="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107950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 Оперативне публічне повідомлення про </a:t>
            </a:r>
            <a:r>
              <a:rPr lang="uk-UA" altLang="en-US" sz="2100" dirty="0">
                <a:solidFill>
                  <a:srgbClr val="0070C0"/>
                </a:solidFill>
              </a:rPr>
              <a:t>перегляд</a:t>
            </a:r>
            <a:r>
              <a:rPr lang="en-US" altLang="en-US" sz="2100" dirty="0">
                <a:solidFill>
                  <a:srgbClr val="0070C0"/>
                </a:solidFill>
              </a:rPr>
              <a:t> (дозволяє іншим постачальникам приєднуватися, інформуються </a:t>
            </a:r>
            <a:r>
              <a:rPr lang="uk-UA" altLang="en-US" sz="2100" dirty="0">
                <a:solidFill>
                  <a:srgbClr val="0070C0"/>
                </a:solidFill>
              </a:rPr>
              <a:t>інші зацікавлені сторони</a:t>
            </a:r>
            <a:r>
              <a:rPr lang="en-US" altLang="en-US" sz="2100" dirty="0">
                <a:solidFill>
                  <a:srgbClr val="0070C0"/>
                </a:solidFill>
              </a:rPr>
              <a:t>)</a:t>
            </a:r>
          </a:p>
          <a:p>
            <a:pPr marL="107950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 Уникання “доконаного факту”</a:t>
            </a:r>
          </a:p>
          <a:p>
            <a:pPr marL="179546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243138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 Призупинення / заборона укладення договору під час розгляду скарги / апеляції</a:t>
            </a:r>
          </a:p>
          <a:p>
            <a:pPr marL="179546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243138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 Презумпція </a:t>
            </a:r>
            <a:r>
              <a:rPr lang="uk-UA" altLang="en-US" sz="2100" dirty="0">
                <a:solidFill>
                  <a:srgbClr val="0070C0"/>
                </a:solidFill>
              </a:rPr>
              <a:t>на користь</a:t>
            </a:r>
            <a:endParaRPr lang="en-US" altLang="en-US" sz="2100" dirty="0">
              <a:solidFill>
                <a:srgbClr val="0070C0"/>
              </a:solidFill>
            </a:endParaRPr>
          </a:p>
          <a:p>
            <a:pPr marL="179546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243138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 Виняток для невідкладних міркувань </a:t>
            </a:r>
            <a:r>
              <a:rPr lang="uk-UA" altLang="en-US" sz="2100" dirty="0">
                <a:solidFill>
                  <a:srgbClr val="0070C0"/>
                </a:solidFill>
              </a:rPr>
              <a:t>щодо публічних</a:t>
            </a:r>
            <a:r>
              <a:rPr lang="en-US" altLang="en-US" sz="2100" dirty="0">
                <a:solidFill>
                  <a:srgbClr val="0070C0"/>
                </a:solidFill>
              </a:rPr>
              <a:t> інтересів</a:t>
            </a:r>
          </a:p>
          <a:p>
            <a:pPr marL="241935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«Ефективний механізм перегляду» вимагає процедурної справедливості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85000" lnSpcReduction="2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2300" dirty="0">
                <a:solidFill>
                  <a:srgbClr val="0070C0"/>
                </a:solidFill>
              </a:rPr>
              <a:t>Проблема 5 - змістовний </a:t>
            </a:r>
            <a:r>
              <a:rPr lang="uk-UA" altLang="en-US" sz="2400" dirty="0">
                <a:solidFill>
                  <a:srgbClr val="0070C0"/>
                </a:solidFill>
              </a:rPr>
              <a:t>результат</a:t>
            </a:r>
            <a:endParaRPr lang="uk-UA" altLang="en-US" sz="2100" dirty="0">
              <a:solidFill>
                <a:srgbClr val="0070C0"/>
              </a:solidFill>
            </a:endParaRPr>
          </a:p>
          <a:p>
            <a:pPr marL="1163638" algn="l" rtl="0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Основні цілі: коригувальні дії; швидкі результати</a:t>
            </a:r>
          </a:p>
          <a:p>
            <a:pPr marL="2152650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Заборона або перегляд незаконних дій чи рішень</a:t>
            </a:r>
          </a:p>
          <a:p>
            <a:pPr marL="2152650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Скасування / скасування незаконних рішень або контрактів</a:t>
            </a:r>
          </a:p>
          <a:p>
            <a:pPr marL="2152650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Припинення закупівель</a:t>
            </a:r>
          </a:p>
          <a:p>
            <a:pPr marL="2152650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Присудження витрат</a:t>
            </a:r>
          </a:p>
          <a:p>
            <a:pPr marL="2152650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Виплата упущеної вигоди / втрати шансів як необов’язковий стимул </a:t>
            </a:r>
          </a:p>
          <a:p>
            <a:pPr marL="116363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000" dirty="0">
                <a:solidFill>
                  <a:srgbClr val="0070C0"/>
                </a:solidFill>
              </a:rPr>
              <a:t>•	</a:t>
            </a:r>
            <a:r>
              <a:rPr lang="uk-UA" sz="2000" b="1" dirty="0">
                <a:solidFill>
                  <a:srgbClr val="0070C0"/>
                </a:solidFill>
              </a:rPr>
              <a:t>Публікація мотивованого рішення</a:t>
            </a:r>
            <a:endParaRPr lang="uk-UA" altLang="en-US" sz="2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4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«Ефективний механізм перегляду» вимагає процедурної справедливості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92500" lnSpcReduction="2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2300" dirty="0">
                <a:solidFill>
                  <a:srgbClr val="0070C0"/>
                </a:solidFill>
              </a:rPr>
              <a:t>Проблема 6 - збалансування потреб у закупівлях та механізм перегляду</a:t>
            </a:r>
            <a:endParaRPr lang="uk-UA" altLang="en-US" sz="2100" dirty="0">
              <a:solidFill>
                <a:srgbClr val="0070C0"/>
              </a:solidFill>
            </a:endParaRPr>
          </a:p>
          <a:p>
            <a:pPr marL="241935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900" dirty="0">
                <a:solidFill>
                  <a:srgbClr val="0070C0"/>
                </a:solidFill>
              </a:rPr>
              <a:t>• Швидкі результати</a:t>
            </a:r>
          </a:p>
          <a:p>
            <a:pPr marL="28686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900" dirty="0">
                <a:solidFill>
                  <a:srgbClr val="0070C0"/>
                </a:solidFill>
              </a:rPr>
              <a:t>• Часові рамки перегляду та винесення остаточного рішення</a:t>
            </a:r>
          </a:p>
          <a:p>
            <a:pPr marL="28686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900" dirty="0">
                <a:solidFill>
                  <a:srgbClr val="0070C0"/>
                </a:solidFill>
              </a:rPr>
              <a:t>• Ефективні зв'язки між органом перегляду та механізмом судового оскарження</a:t>
            </a:r>
          </a:p>
          <a:p>
            <a:pPr marL="28686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900" dirty="0">
                <a:solidFill>
                  <a:srgbClr val="0070C0"/>
                </a:solidFill>
              </a:rPr>
              <a:t>• Можливість замінити механізм перегляду, щоб дозволити продовжувати закупівлі через </a:t>
            </a:r>
            <a:r>
              <a:rPr lang="uk-UA" altLang="en-US" sz="1900" u="sng" dirty="0">
                <a:solidFill>
                  <a:srgbClr val="0070C0"/>
                </a:solidFill>
              </a:rPr>
              <a:t>термінові міркування щодо публічних інтересів</a:t>
            </a:r>
            <a:endParaRPr lang="uk-UA" altLang="en-US" sz="1900" dirty="0">
              <a:solidFill>
                <a:srgbClr val="0070C0"/>
              </a:solidFill>
            </a:endParaRPr>
          </a:p>
          <a:p>
            <a:pPr marL="241935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</p:txBody>
      </p:sp>
      <p:pic>
        <p:nvPicPr>
          <p:cNvPr id="3" name="Picture 2" descr="A picture containing fabric  Description automatically generated">
            <a:extLst>
              <a:ext uri="{FF2B5EF4-FFF2-40B4-BE49-F238E27FC236}">
                <a16:creationId xmlns:a16="http://schemas.microsoft.com/office/drawing/2014/main" id="{482AAF7C-7C03-4341-8865-139471B6D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3573016"/>
            <a:ext cx="252028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75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1754326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b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Висновки</a:t>
            </a:r>
            <a:b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b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«Ефективний механізм перегляду» вимагає процедурної справедливості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7813" y="3098939"/>
            <a:ext cx="7654925" cy="3008180"/>
          </a:xfrm>
        </p:spPr>
        <p:txBody>
          <a:bodyPr>
            <a:normAutofit fontScale="92500" lnSpcReduction="10000"/>
          </a:bodyPr>
          <a:lstStyle/>
          <a:p>
            <a:pPr marL="896938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Механізм перегляду є невід'ємною частиною публічних закупівель</a:t>
            </a:r>
          </a:p>
          <a:p>
            <a:pPr marL="1885950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Обізнаність з процедурами та практикою публічних закупівель, а також з правилами</a:t>
            </a:r>
          </a:p>
          <a:p>
            <a:pPr marL="1885950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Запобігання непотрібним скаргам - запити та прозорість</a:t>
            </a:r>
          </a:p>
          <a:p>
            <a:pPr marL="1885950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Система виконує виховну функцію, а також коригуючу / профілактичну</a:t>
            </a:r>
          </a:p>
          <a:p>
            <a:pPr marL="241935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2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571500" y="1344613"/>
            <a:ext cx="8248972" cy="8925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eaLnBrk="1" hangingPunct="1"/>
            <a:r>
              <a:rPr lang="es-ES_tradnl" sz="2400" dirty="0">
                <a:solidFill>
                  <a:srgbClr val="00539B"/>
                </a:solidFill>
                <a:latin typeface="+mn-lt"/>
              </a:rPr>
              <a:t>The UNCITRAL Model Law (2011) and Guide to Enactment (2012)</a:t>
            </a:r>
            <a:br>
              <a:rPr lang="en-US" sz="2800" u="sng" dirty="0">
                <a:solidFill>
                  <a:schemeClr val="accent2"/>
                </a:solidFill>
                <a:latin typeface="+mn-lt"/>
              </a:rPr>
            </a:br>
            <a:endParaRPr lang="en-US" sz="2800" u="sng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71500" y="2205038"/>
            <a:ext cx="8115300" cy="3795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02539C"/>
              </a:solidFill>
            </a:endParaRPr>
          </a:p>
          <a:p>
            <a:pPr marL="0" indent="0" algn="l" rtl="0" eaLnBrk="1" hangingPunct="1">
              <a:lnSpc>
                <a:spcPct val="90000"/>
              </a:lnSpc>
            </a:pPr>
            <a:endParaRPr lang="en-US" sz="2400" b="1" dirty="0">
              <a:solidFill>
                <a:srgbClr val="02539C"/>
              </a:solidFill>
            </a:endParaRPr>
          </a:p>
          <a:p>
            <a:pPr marL="714375" indent="0" algn="ctr" rtl="0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rgbClr val="02539C"/>
                </a:solidFill>
                <a:hlinkClick r:id="rId2"/>
              </a:rPr>
              <a:t>https://uncitral.un.org/en/texts</a:t>
            </a:r>
            <a:endParaRPr lang="en-US" sz="2400" dirty="0">
              <a:solidFill>
                <a:srgbClr val="02539C"/>
              </a:solidFill>
            </a:endParaRPr>
          </a:p>
          <a:p>
            <a:pPr marL="714375" indent="0" algn="ctr" rtl="0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rgbClr val="02539C"/>
                </a:solidFill>
                <a:hlinkClick r:id="rId3"/>
              </a:rPr>
              <a:t>https://uncitral.un.org/ru/texts</a:t>
            </a:r>
            <a:endParaRPr lang="en-US" sz="2400" dirty="0">
              <a:solidFill>
                <a:srgbClr val="02539C"/>
              </a:solidFill>
            </a:endParaRPr>
          </a:p>
          <a:p>
            <a:pPr marL="714375" indent="0" algn="ctr" rtl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02539C"/>
              </a:solidFill>
            </a:endParaRPr>
          </a:p>
          <a:p>
            <a:pPr marL="0" lvl="1" indent="0" algn="ctr" rtl="0">
              <a:lnSpc>
                <a:spcPct val="90000"/>
              </a:lnSpc>
              <a:buNone/>
            </a:pPr>
            <a:r>
              <a:rPr lang="uk-UA" sz="2400" dirty="0">
                <a:solidFill>
                  <a:srgbClr val="02539C"/>
                </a:solidFill>
              </a:rPr>
              <a:t>Контакт</a:t>
            </a:r>
            <a:r>
              <a:rPr lang="en-US" sz="2400" dirty="0">
                <a:solidFill>
                  <a:srgbClr val="02539C"/>
                </a:solidFill>
              </a:rPr>
              <a:t> </a:t>
            </a:r>
            <a:r>
              <a:rPr lang="en-GB" sz="2400" dirty="0">
                <a:solidFill>
                  <a:srgbClr val="02539C"/>
                </a:solidFill>
              </a:rPr>
              <a:t> </a:t>
            </a:r>
            <a:r>
              <a:rPr lang="en-GB" sz="2400" dirty="0">
                <a:solidFill>
                  <a:srgbClr val="02539C"/>
                </a:solidFill>
                <a:hlinkClick r:id="rId4"/>
              </a:rPr>
              <a:t>caroline.nicholas@un.org</a:t>
            </a:r>
            <a:endParaRPr lang="uk-UA" sz="2400" dirty="0">
              <a:solidFill>
                <a:srgbClr val="02539C"/>
              </a:solidFill>
            </a:endParaRPr>
          </a:p>
          <a:p>
            <a:pPr marL="0" lvl="1" indent="0" algn="ctr" rtl="0">
              <a:lnSpc>
                <a:spcPct val="90000"/>
              </a:lnSpc>
              <a:buNone/>
            </a:pPr>
            <a:endParaRPr lang="uk-UA" sz="2400" b="1" dirty="0">
              <a:solidFill>
                <a:srgbClr val="02539C"/>
              </a:solidFill>
            </a:endParaRPr>
          </a:p>
          <a:p>
            <a:pPr marL="0" lvl="1" indent="0" algn="ctr" rtl="0">
              <a:lnSpc>
                <a:spcPct val="90000"/>
              </a:lnSpc>
              <a:buNone/>
            </a:pPr>
            <a:r>
              <a:rPr lang="uk-UA" sz="2400" b="1" dirty="0">
                <a:solidFill>
                  <a:srgbClr val="02539C"/>
                </a:solidFill>
              </a:rPr>
              <a:t>ДЯКУЮ</a:t>
            </a:r>
            <a:endParaRPr lang="en-US" sz="2400" b="1" dirty="0">
              <a:solidFill>
                <a:srgbClr val="02539C"/>
              </a:solidFill>
            </a:endParaRPr>
          </a:p>
        </p:txBody>
      </p:sp>
      <p:sp>
        <p:nvSpPr>
          <p:cNvPr id="15363" name="Date Placeholder 3"/>
          <p:cNvSpPr txBox="1">
            <a:spLocks noGrp="1"/>
          </p:cNvSpPr>
          <p:nvPr/>
        </p:nvSpPr>
        <p:spPr bwMode="auto">
          <a:xfrm>
            <a:off x="642938" y="6245225"/>
            <a:ext cx="1214437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569D12B-9EB5-491A-B4D5-D57A8537D54A}" type="datetime1">
              <a:rPr lang="sk-SK" sz="1000" b="1">
                <a:solidFill>
                  <a:schemeClr val="bg1"/>
                </a:solidFill>
                <a:latin typeface="Verdana" pitchFamily="34" charset="0"/>
              </a:rPr>
              <a:pPr algn="l" rtl="0"/>
              <a:t>24. 9. 2020</a:t>
            </a:fld>
            <a:endParaRPr lang="sk-SK" sz="1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364" name="Slide Number Placeholder 5"/>
          <p:cNvSpPr txBox="1">
            <a:spLocks noGrp="1"/>
          </p:cNvSpPr>
          <p:nvPr/>
        </p:nvSpPr>
        <p:spPr bwMode="auto">
          <a:xfrm>
            <a:off x="8143875" y="6238875"/>
            <a:ext cx="4603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764DE71-F363-491F-B63B-68A33748E889}" type="slidenum">
              <a:rPr lang="sk-SK" sz="1000" b="1">
                <a:solidFill>
                  <a:schemeClr val="bg1"/>
                </a:solidFill>
                <a:latin typeface="Verdana" pitchFamily="34" charset="0"/>
              </a:rPr>
              <a:pPr algn="l" rtl="0"/>
              <a:t>15</a:t>
            </a:fld>
            <a:endParaRPr lang="sk-SK" sz="1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00211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Відправна точка - що таке процедурна справедливість?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9978" y="2132856"/>
            <a:ext cx="8115300" cy="4011612"/>
          </a:xfrm>
        </p:spPr>
        <p:txBody>
          <a:bodyPr>
            <a:normAutofit fontScale="62500" lnSpcReduction="2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2000" dirty="0">
                <a:solidFill>
                  <a:srgbClr val="0070C0"/>
                </a:solidFill>
              </a:rPr>
              <a:t>«Право сторони бути заслуханою та представляти аргументи під час розгляду справи» (Довідник ЄБРР)</a:t>
            </a:r>
          </a:p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000" b="1" dirty="0">
                <a:solidFill>
                  <a:srgbClr val="0070C0"/>
                </a:solidFill>
                <a:latin typeface="+mn-lt"/>
              </a:rPr>
              <a:t>«</a:t>
            </a:r>
            <a:r>
              <a:rPr lang="uk-UA" altLang="en-US" sz="2000" dirty="0">
                <a:solidFill>
                  <a:srgbClr val="0070C0"/>
                </a:solidFill>
              </a:rPr>
              <a:t>Право бути заслуханим, мати доступ до всіх проваджень та представляти докази» (Типовий закон ЮНСІТРАЛ, стаття 68)</a:t>
            </a:r>
          </a:p>
          <a:p>
            <a:pPr marL="2698750" indent="-268288" algn="l" rtl="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100" dirty="0">
              <a:solidFill>
                <a:srgbClr val="0070C0"/>
              </a:solidFill>
            </a:endParaRPr>
          </a:p>
          <a:p>
            <a:pPr marL="2698750" indent="-268288" algn="l" rtl="0" eaLnBrk="1" hangingPunct="1">
              <a:lnSpc>
                <a:spcPct val="12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200" dirty="0">
                <a:solidFill>
                  <a:srgbClr val="0070C0"/>
                </a:solidFill>
              </a:rPr>
              <a:t>Включаючи наступні права:</a:t>
            </a:r>
          </a:p>
          <a:p>
            <a:pPr marL="2698750" indent="-268288" algn="l" rtl="0" eaLnBrk="1" hangingPunct="1">
              <a:lnSpc>
                <a:spcPct val="12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200" dirty="0">
              <a:solidFill>
                <a:srgbClr val="0070C0"/>
              </a:solidFill>
            </a:endParaRPr>
          </a:p>
          <a:p>
            <a:pPr marL="2698750" indent="-268288" algn="l" rtl="0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200" dirty="0">
                <a:solidFill>
                  <a:srgbClr val="0070C0"/>
                </a:solidFill>
              </a:rPr>
              <a:t>Доступ до трибуналу</a:t>
            </a:r>
          </a:p>
          <a:p>
            <a:pPr marL="2698750" indent="-268288" algn="l" rtl="0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200" dirty="0">
                <a:solidFill>
                  <a:srgbClr val="0070C0"/>
                </a:solidFill>
              </a:rPr>
              <a:t>Право бути присутнім при розгляді справи</a:t>
            </a:r>
          </a:p>
          <a:p>
            <a:pPr marL="2698750" indent="-268288" algn="l" rtl="0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200" dirty="0">
                <a:solidFill>
                  <a:srgbClr val="0070C0"/>
                </a:solidFill>
              </a:rPr>
              <a:t>Рівність сторін (сторони мають мати справжню та рівну можливість впливати на результати розгляду)</a:t>
            </a:r>
          </a:p>
          <a:p>
            <a:pPr marL="2698750" indent="-268288" algn="l" rtl="0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200" dirty="0">
                <a:solidFill>
                  <a:srgbClr val="0070C0"/>
                </a:solidFill>
              </a:rPr>
              <a:t>Право на змагальність провадження </a:t>
            </a:r>
          </a:p>
          <a:p>
            <a:pPr marL="2698750" indent="-268288" algn="l" rtl="0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200" dirty="0">
                <a:solidFill>
                  <a:srgbClr val="0070C0"/>
                </a:solidFill>
              </a:rPr>
              <a:t>Право на мотивоване рішення</a:t>
            </a:r>
            <a:endParaRPr lang="uk-UA" altLang="en-US" sz="2200" b="0" dirty="0">
              <a:solidFill>
                <a:srgbClr val="0070C0"/>
              </a:solidFill>
            </a:endParaRPr>
          </a:p>
          <a:p>
            <a:pPr marL="741363" lvl="1" indent="-284163" algn="l" rtl="0">
              <a:lnSpc>
                <a:spcPct val="90000"/>
              </a:lnSpc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1600" b="0" dirty="0">
              <a:solidFill>
                <a:srgbClr val="145897"/>
              </a:solidFill>
            </a:endParaRPr>
          </a:p>
          <a:p>
            <a:pPr lvl="2" algn="l" rtl="0">
              <a:lnSpc>
                <a:spcPct val="90000"/>
              </a:lnSpc>
              <a:buClr>
                <a:srgbClr val="145897"/>
              </a:buClr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200" b="0" dirty="0">
                <a:solidFill>
                  <a:srgbClr val="145897"/>
                </a:solidFill>
              </a:rPr>
              <a:t> 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  <p:pic>
        <p:nvPicPr>
          <p:cNvPr id="8" name="Picture 7" descr="MP900409268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1489075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400110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Міжнародно-правові вимоги до механізму перегляду</a:t>
            </a: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916832"/>
            <a:ext cx="8115300" cy="4011612"/>
          </a:xfrm>
        </p:spPr>
        <p:txBody>
          <a:bodyPr>
            <a:normAutofit fontScale="85000" lnSpcReduction="1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1900" dirty="0">
                <a:solidFill>
                  <a:srgbClr val="0070C0"/>
                </a:solidFill>
              </a:rPr>
              <a:t>Конвенція ООН проти корупції</a:t>
            </a:r>
            <a:endParaRPr lang="uk-UA" altLang="en-US" sz="1900" b="1" dirty="0">
              <a:solidFill>
                <a:srgbClr val="0070C0"/>
              </a:solidFill>
              <a:latin typeface="+mn-lt"/>
            </a:endParaRPr>
          </a:p>
          <a:p>
            <a:pPr marL="2698750" indent="-268288" algn="l" rtl="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100" dirty="0">
              <a:solidFill>
                <a:srgbClr val="0070C0"/>
              </a:solidFill>
            </a:endParaRPr>
          </a:p>
          <a:p>
            <a:pPr marL="2419350" indent="11113" algn="l" rtl="0" eaLnBrk="1" hangingPunct="1">
              <a:lnSpc>
                <a:spcPct val="12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700" dirty="0">
                <a:solidFill>
                  <a:srgbClr val="0070C0"/>
                </a:solidFill>
              </a:rPr>
              <a:t>Стаття 9 (1) (d) вимагає</a:t>
            </a:r>
          </a:p>
          <a:p>
            <a:pPr marL="2419350" indent="11113" algn="l" rtl="0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“</a:t>
            </a:r>
            <a:r>
              <a:rPr lang="uk-UA" altLang="en-US" sz="1700" dirty="0">
                <a:solidFill>
                  <a:srgbClr val="0070C0"/>
                </a:solidFill>
              </a:rPr>
              <a:t>Ефективна система внутрішнього контролю, включаючи ефективну систему оскарження, для забезпечення правового захисту та засобів правового захисту у випадку, якщо норм або процедури [щодо публічних закупівель] не дотримуються.</a:t>
            </a:r>
            <a:r>
              <a:rPr lang="uk-UA" altLang="en-US" sz="2100" dirty="0">
                <a:solidFill>
                  <a:srgbClr val="0070C0"/>
                </a:solidFill>
              </a:rPr>
              <a:t>" </a:t>
            </a:r>
            <a:r>
              <a:rPr lang="uk-UA" altLang="en-US" sz="1200" b="0" dirty="0">
                <a:solidFill>
                  <a:srgbClr val="145897"/>
                </a:solidFill>
              </a:rPr>
              <a:t> </a:t>
            </a:r>
          </a:p>
          <a:p>
            <a:pPr marL="360363" indent="-360363" algn="l" rtl="0" eaLnBrk="1" hangingPunct="1">
              <a:lnSpc>
                <a:spcPct val="17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700" dirty="0">
                <a:solidFill>
                  <a:srgbClr val="145897"/>
                </a:solidFill>
              </a:rPr>
              <a:t>Типовий закон ЮНСІТРАЛ реалізує ці вимоги, викладені в Довіднику ЄБРР</a:t>
            </a:r>
            <a:endParaRPr lang="uk-UA" altLang="en-US" sz="1700" b="0" dirty="0">
              <a:solidFill>
                <a:srgbClr val="145897"/>
              </a:solidFill>
            </a:endParaRPr>
          </a:p>
        </p:txBody>
      </p:sp>
      <p:pic>
        <p:nvPicPr>
          <p:cNvPr id="3" name="Picture 2" descr="A screenshot of a cell phone  Description automatically generated">
            <a:extLst>
              <a:ext uri="{FF2B5EF4-FFF2-40B4-BE49-F238E27FC236}">
                <a16:creationId xmlns:a16="http://schemas.microsoft.com/office/drawing/2014/main" id="{31807D3F-C627-438E-BC26-589D4C86C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128516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9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642938" y="1318265"/>
            <a:ext cx="8096250" cy="400110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Причини політики для механізму перегляду</a:t>
            </a: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916832"/>
            <a:ext cx="8115300" cy="4176464"/>
          </a:xfrm>
        </p:spPr>
        <p:txBody>
          <a:bodyPr>
            <a:normAutofit fontScale="25000" lnSpcReduction="2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4800" dirty="0">
                <a:solidFill>
                  <a:srgbClr val="0070C0"/>
                </a:solidFill>
                <a:ea typeface="Verdana" panose="020B0604030504040204" pitchFamily="34" charset="0"/>
              </a:rPr>
              <a:t>Частина ефективної системи нагляду</a:t>
            </a:r>
            <a:endParaRPr lang="uk-UA" altLang="en-US" sz="4800" b="1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pPr marL="2762250" indent="-342900" algn="l" rtl="0" eaLnBrk="1" hangingPunct="1">
              <a:lnSpc>
                <a:spcPct val="16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4800" dirty="0">
                <a:solidFill>
                  <a:srgbClr val="0070C0"/>
                </a:solidFill>
                <a:ea typeface="Verdana" panose="020B0604030504040204" pitchFamily="34" charset="0"/>
              </a:rPr>
              <a:t>Дозволяє виявляти та виправляти помилки та зловживання (тому підтримує ключові цілі закупівель - співвідношення ціни та якості, уникаючи корупції, прозорості, конкуренції, об'єктивності)</a:t>
            </a:r>
          </a:p>
          <a:p>
            <a:pPr marL="2762250" indent="-342900" algn="l" rtl="0" eaLnBrk="1" hangingPunct="1">
              <a:lnSpc>
                <a:spcPct val="16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4800" dirty="0">
                <a:solidFill>
                  <a:srgbClr val="0070C0"/>
                </a:solidFill>
                <a:ea typeface="Verdana" panose="020B0604030504040204" pitchFamily="34" charset="0"/>
              </a:rPr>
              <a:t>Дозволяє законодавству певною мірою бути </a:t>
            </a:r>
            <a:r>
              <a:rPr lang="uk-UA" altLang="en-US" sz="4800" dirty="0" err="1">
                <a:solidFill>
                  <a:srgbClr val="0070C0"/>
                </a:solidFill>
                <a:ea typeface="Verdana" panose="020B0604030504040204" pitchFamily="34" charset="0"/>
              </a:rPr>
              <a:t>самоохоронним</a:t>
            </a:r>
            <a:r>
              <a:rPr lang="uk-UA" altLang="en-US" sz="4800" dirty="0">
                <a:solidFill>
                  <a:srgbClr val="0070C0"/>
                </a:solidFill>
                <a:ea typeface="Verdana" panose="020B0604030504040204" pitchFamily="34" charset="0"/>
              </a:rPr>
              <a:t> та </a:t>
            </a:r>
            <a:r>
              <a:rPr lang="uk-UA" altLang="en-US" sz="4800" dirty="0" err="1">
                <a:solidFill>
                  <a:srgbClr val="0070C0"/>
                </a:solidFill>
                <a:ea typeface="Verdana" panose="020B0604030504040204" pitchFamily="34" charset="0"/>
              </a:rPr>
              <a:t>самозастосовним</a:t>
            </a:r>
            <a:endParaRPr lang="uk-UA" altLang="en-US" sz="4800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pPr marL="2762250" indent="-342900" algn="l" rtl="0" eaLnBrk="1" hangingPunct="1">
              <a:lnSpc>
                <a:spcPct val="16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4800" dirty="0">
                <a:solidFill>
                  <a:srgbClr val="0070C0"/>
                </a:solidFill>
                <a:ea typeface="Verdana" panose="020B0604030504040204" pitchFamily="34" charset="0"/>
              </a:rPr>
              <a:t>Постачальники критично зацікавлені у забезпеченні належного дотримання правил</a:t>
            </a:r>
          </a:p>
          <a:p>
            <a:pPr marL="2419350" indent="11113" algn="l" rtl="0" eaLnBrk="1" hangingPunct="1">
              <a:lnSpc>
                <a:spcPct val="12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4800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pPr marL="342900" indent="-342900" algn="l" rtl="0" eaLnBrk="1" hangingPunct="1">
              <a:lnSpc>
                <a:spcPct val="17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4800" dirty="0">
                <a:solidFill>
                  <a:srgbClr val="0070C0"/>
                </a:solidFill>
                <a:ea typeface="Verdana" panose="020B0604030504040204" pitchFamily="34" charset="0"/>
              </a:rPr>
              <a:t>Питання політики 1: Механізм перегляду не будуть ефективними з точки зору політики, якщо результат ніколи не буде змінюватись (</a:t>
            </a:r>
            <a:r>
              <a:rPr lang="uk-UA" altLang="en-US" sz="4800" i="1" dirty="0">
                <a:solidFill>
                  <a:srgbClr val="0070C0"/>
                </a:solidFill>
                <a:ea typeface="Verdana" panose="020B0604030504040204" pitchFamily="34" charset="0"/>
              </a:rPr>
              <a:t>переглядати</a:t>
            </a:r>
            <a:r>
              <a:rPr lang="uk-UA" altLang="en-US" sz="4800" dirty="0">
                <a:solidFill>
                  <a:srgbClr val="0070C0"/>
                </a:solidFill>
                <a:ea typeface="Verdana" panose="020B0604030504040204" pitchFamily="34" charset="0"/>
              </a:rPr>
              <a:t>)</a:t>
            </a:r>
          </a:p>
          <a:p>
            <a:pPr marL="342900" indent="-342900" algn="l" rtl="0" eaLnBrk="1" hangingPunct="1">
              <a:lnSpc>
                <a:spcPct val="17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4800" dirty="0">
                <a:solidFill>
                  <a:srgbClr val="0070C0"/>
                </a:solidFill>
                <a:ea typeface="Verdana" panose="020B0604030504040204" pitchFamily="34" charset="0"/>
              </a:rPr>
              <a:t>Питання політики 2: Як збалансувати потребу в ефективному механізмі перегляду з необхідністю продовження закупівель / уникнення деструктивних скарг? (</a:t>
            </a:r>
            <a:r>
              <a:rPr lang="uk-UA" altLang="en-US" sz="4800" i="1" dirty="0">
                <a:solidFill>
                  <a:srgbClr val="0070C0"/>
                </a:solidFill>
                <a:ea typeface="Verdana" panose="020B0604030504040204" pitchFamily="34" charset="0"/>
              </a:rPr>
              <a:t>переглядати</a:t>
            </a:r>
            <a:r>
              <a:rPr lang="uk-UA" altLang="en-US" sz="4800" dirty="0">
                <a:solidFill>
                  <a:srgbClr val="0070C0"/>
                </a:solidFill>
                <a:ea typeface="Verdana" panose="020B0604030504040204" pitchFamily="34" charset="0"/>
              </a:rPr>
              <a:t>)</a:t>
            </a:r>
            <a:r>
              <a:rPr lang="en-GB" altLang="en-US" sz="1200" b="0" dirty="0">
                <a:solidFill>
                  <a:srgbClr val="145897"/>
                </a:solidFill>
              </a:rPr>
              <a:t> 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  <p:pic>
        <p:nvPicPr>
          <p:cNvPr id="3" name="Picture 2" descr="A picture containing drawing, mirror  Description automatically generated">
            <a:extLst>
              <a:ext uri="{FF2B5EF4-FFF2-40B4-BE49-F238E27FC236}">
                <a16:creationId xmlns:a16="http://schemas.microsoft.com/office/drawing/2014/main" id="{BFA24F05-B623-4A0B-9869-9815854598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13856"/>
            <a:ext cx="1430288" cy="14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2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892552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4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Види механізм</a:t>
            </a:r>
            <a:r>
              <a:rPr lang="uk-UA" sz="24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ів</a:t>
            </a:r>
            <a:r>
              <a:rPr lang="en-GB" sz="24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 </a:t>
            </a:r>
            <a:r>
              <a:rPr lang="uk-UA" sz="24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перегляду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12" y="2060848"/>
            <a:ext cx="7995620" cy="4011612"/>
          </a:xfrm>
        </p:spPr>
        <p:txBody>
          <a:bodyPr>
            <a:normAutofit/>
          </a:bodyPr>
          <a:lstStyle/>
          <a:p>
            <a:pPr marL="625475" indent="-342900" algn="l" rtl="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800" dirty="0">
                <a:solidFill>
                  <a:srgbClr val="0070C0"/>
                </a:solidFill>
              </a:rPr>
              <a:t>Заява про перегляд </a:t>
            </a:r>
          </a:p>
          <a:p>
            <a:pPr marL="1368425" lvl="1" indent="-342900" algn="l" rtl="0" eaLnBrk="1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600" dirty="0">
                <a:solidFill>
                  <a:srgbClr val="0070C0"/>
                </a:solidFill>
              </a:rPr>
              <a:t>замовнику</a:t>
            </a:r>
          </a:p>
          <a:p>
            <a:pPr marL="625475" indent="-342900" algn="l" rtl="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800" dirty="0">
                <a:solidFill>
                  <a:srgbClr val="0070C0"/>
                </a:solidFill>
              </a:rPr>
              <a:t>Незалежний перегляд</a:t>
            </a:r>
          </a:p>
          <a:p>
            <a:pPr marL="1368425" lvl="1" indent="-342900" algn="l" rtl="0" eaLnBrk="1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600" dirty="0">
                <a:solidFill>
                  <a:srgbClr val="0070C0"/>
                </a:solidFill>
              </a:rPr>
              <a:t>"незалежним органом перегляду"</a:t>
            </a:r>
          </a:p>
          <a:p>
            <a:pPr marL="625475" indent="-342900" algn="l" rtl="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800" dirty="0">
                <a:solidFill>
                  <a:srgbClr val="0070C0"/>
                </a:solidFill>
              </a:rPr>
              <a:t>Заява до суду</a:t>
            </a:r>
          </a:p>
          <a:p>
            <a:pPr marL="625475" indent="-342900" algn="l" rtl="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1800" dirty="0">
              <a:solidFill>
                <a:srgbClr val="0070C0"/>
              </a:solidFill>
            </a:endParaRPr>
          </a:p>
          <a:p>
            <a:pPr marL="625475" indent="-342900" algn="l" rtl="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800" dirty="0">
                <a:solidFill>
                  <a:srgbClr val="0070C0"/>
                </a:solidFill>
              </a:rPr>
              <a:t>Перший вид не має на меті бути незалежним – оскільки є можливістю переглянути власне рішення</a:t>
            </a:r>
          </a:p>
          <a:p>
            <a:pPr marL="625475" indent="-342900" algn="l" rtl="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800" dirty="0">
                <a:solidFill>
                  <a:srgbClr val="0070C0"/>
                </a:solidFill>
              </a:rPr>
              <a:t>Другий - це підхід першої інстанції, який застосовується в Україні</a:t>
            </a:r>
          </a:p>
          <a:p>
            <a:pPr marL="625475" indent="-342900" algn="l" rtl="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1800" dirty="0">
                <a:solidFill>
                  <a:srgbClr val="0070C0"/>
                </a:solidFill>
              </a:rPr>
              <a:t>З можливістю оскарження до суду</a:t>
            </a:r>
          </a:p>
          <a:p>
            <a:pPr marL="896938" indent="17463" algn="l" rtl="0" eaLnBrk="1" hangingPunct="1">
              <a:lnSpc>
                <a:spcPct val="11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1068388" lvl="2" indent="-171450" algn="l" rtl="0">
              <a:lnSpc>
                <a:spcPct val="110000"/>
              </a:lnSpc>
              <a:buClr>
                <a:srgbClr val="145897"/>
              </a:buCl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en-US" sz="1200" b="0" dirty="0">
              <a:solidFill>
                <a:srgbClr val="145897"/>
              </a:solidFill>
            </a:endParaRPr>
          </a:p>
        </p:txBody>
      </p:sp>
      <p:pic>
        <p:nvPicPr>
          <p:cNvPr id="3" name="Picture 2" descr="A picture containing table, indoor, person, wooden  Description automatically generated">
            <a:extLst>
              <a:ext uri="{FF2B5EF4-FFF2-40B4-BE49-F238E27FC236}">
                <a16:creationId xmlns:a16="http://schemas.microsoft.com/office/drawing/2014/main" id="{BDAEE435-D6C7-4C46-8771-3842ECDA5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50111"/>
            <a:ext cx="2850744" cy="186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1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1138773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Трибунал </a:t>
            </a:r>
            <a:r>
              <a:rPr lang="uk-UA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відповідно до</a:t>
            </a:r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 </a:t>
            </a:r>
            <a:r>
              <a:rPr lang="en-US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ЗАКОН</a:t>
            </a:r>
            <a:r>
              <a:rPr lang="uk-UA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У</a:t>
            </a:r>
            <a:r>
              <a:rPr lang="en-US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 УКРАЇНИ від 19 жовтня 2019 року No 114 - IX </a:t>
            </a:r>
            <a:r>
              <a:rPr lang="uk-UA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Про публічні</a:t>
            </a:r>
            <a:r>
              <a:rPr lang="en-US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 закупівлі 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350" y="2343154"/>
            <a:ext cx="8115300" cy="4011612"/>
          </a:xfrm>
        </p:spPr>
        <p:txBody>
          <a:bodyPr>
            <a:normAutofit fontScale="77500" lnSpcReduction="2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2300" dirty="0">
                <a:solidFill>
                  <a:srgbClr val="0070C0"/>
                </a:solidFill>
              </a:rPr>
              <a:t>Має квазісудову роль</a:t>
            </a:r>
            <a:endParaRPr lang="uk-UA" altLang="en-US" sz="2300" b="1" dirty="0">
              <a:solidFill>
                <a:srgbClr val="0070C0"/>
              </a:solidFill>
              <a:latin typeface="+mn-lt"/>
            </a:endParaRPr>
          </a:p>
          <a:p>
            <a:pPr marL="2698750" indent="-268288" algn="l" rtl="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100" dirty="0">
              <a:solidFill>
                <a:srgbClr val="0070C0"/>
              </a:solidFill>
            </a:endParaRPr>
          </a:p>
          <a:p>
            <a:pPr marL="1058863" indent="-342900" algn="l" rtl="0" eaLnBrk="1" hangingPunct="1">
              <a:lnSpc>
                <a:spcPct val="17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Його членами повинні бути </a:t>
            </a:r>
            <a:r>
              <a:rPr lang="uk-UA" altLang="en-US" sz="2100" u="sng" dirty="0">
                <a:solidFill>
                  <a:srgbClr val="0070C0"/>
                </a:solidFill>
              </a:rPr>
              <a:t>незалежними від замовника</a:t>
            </a:r>
            <a:r>
              <a:rPr lang="uk-UA" altLang="en-US" sz="2100" dirty="0">
                <a:solidFill>
                  <a:srgbClr val="0070C0"/>
                </a:solidFill>
              </a:rPr>
              <a:t>, з правилами щодо конфлікту інтересів</a:t>
            </a:r>
          </a:p>
          <a:p>
            <a:pPr marL="1058863" indent="-342900" algn="l" rtl="0" eaLnBrk="1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100" dirty="0">
              <a:solidFill>
                <a:srgbClr val="0070C0"/>
              </a:solidFill>
            </a:endParaRPr>
          </a:p>
          <a:p>
            <a:pPr marL="1058863" indent="-342900" algn="l" rtl="0" eaLnBrk="1" hangingPunct="1">
              <a:lnSpc>
                <a:spcPct val="17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“</a:t>
            </a:r>
            <a:r>
              <a:rPr lang="uk-UA" altLang="en-US" sz="1700" dirty="0">
                <a:solidFill>
                  <a:srgbClr val="0070C0"/>
                </a:solidFill>
              </a:rPr>
              <a:t>Член постійно діючої адміністративної колегії (колегій), який є пов’язаною особою із суб’єктом оскарження або замовником, не може брати участі в розгляді та ухваленні рішень щодо такої скарги і повинен бути замінений на час розгляду та ухвалення рішення щодо такої скарги іншим державним уповноваженим Антимонопольного комітету України, що визначається Головою Антимонопольного комітету України.</a:t>
            </a:r>
            <a:r>
              <a:rPr lang="uk-UA" altLang="en-US" sz="2100" dirty="0">
                <a:solidFill>
                  <a:srgbClr val="0070C0"/>
                </a:solidFill>
              </a:rPr>
              <a:t>" </a:t>
            </a:r>
            <a:r>
              <a:rPr lang="uk-UA" altLang="en-US" sz="1200" b="0" dirty="0">
                <a:solidFill>
                  <a:srgbClr val="14589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74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«Ефективний механізм перегляду» вимагає процедурної справедливості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403530" cy="4011612"/>
          </a:xfrm>
        </p:spPr>
        <p:txBody>
          <a:bodyPr>
            <a:normAutofit fontScale="85000" lnSpcReduction="1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2300" dirty="0">
                <a:solidFill>
                  <a:srgbClr val="0070C0"/>
                </a:solidFill>
              </a:rPr>
              <a:t>Проблема 1 - Обсяг права на перегляд (правовий захист)</a:t>
            </a:r>
            <a:endParaRPr lang="uk-UA" altLang="en-US" sz="2300" b="1" dirty="0">
              <a:solidFill>
                <a:srgbClr val="0070C0"/>
              </a:solidFill>
              <a:latin typeface="+mn-lt"/>
            </a:endParaRPr>
          </a:p>
          <a:p>
            <a:pPr marL="2698750" indent="-268288" algn="l" rtl="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100" dirty="0">
              <a:solidFill>
                <a:srgbClr val="0070C0"/>
              </a:solidFill>
            </a:endParaRPr>
          </a:p>
          <a:p>
            <a:pPr marL="107950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616075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БУДЬ-ЯКИЙ постачальник (потенційний або фактичний)</a:t>
            </a:r>
          </a:p>
          <a:p>
            <a:pPr marL="107950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616075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Може оскаржити БУДЬ-ЯКЕ рішення або дію замовника</a:t>
            </a:r>
          </a:p>
          <a:p>
            <a:pPr marL="107950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616075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На підставі недотримання норм та процедур закону про ПП</a:t>
            </a:r>
          </a:p>
          <a:p>
            <a:pPr marL="107950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616075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Положення Глави VIII Типового закону ЮНСІТРАЛ, підтримані іншими правилами та процедурами</a:t>
            </a:r>
          </a:p>
          <a:p>
            <a:pPr marL="1079500" indent="11113" algn="l" rtl="0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200" b="0" dirty="0">
                <a:solidFill>
                  <a:srgbClr val="145897"/>
                </a:solidFill>
              </a:rPr>
              <a:t> 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2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«Ефективний механізм перегляду» вимагає процедурної справедливості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70000" lnSpcReduction="2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sz="2600" dirty="0">
                <a:solidFill>
                  <a:srgbClr val="0070C0"/>
                </a:solidFill>
              </a:rPr>
              <a:t>Проблема 2 - як реалізувати право на перегляд (доступ до трибуналу)</a:t>
            </a:r>
            <a:endParaRPr lang="uk-UA" altLang="en-US" sz="2600" b="1" dirty="0">
              <a:solidFill>
                <a:srgbClr val="0070C0"/>
              </a:solidFill>
              <a:latin typeface="+mn-lt"/>
            </a:endParaRPr>
          </a:p>
          <a:p>
            <a:pPr marL="2698750" indent="-268288" algn="l" rtl="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100" dirty="0">
              <a:solidFill>
                <a:srgbClr val="0070C0"/>
              </a:solidFill>
            </a:endParaRPr>
          </a:p>
          <a:p>
            <a:pPr marL="143668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Бути значущим</a:t>
            </a:r>
          </a:p>
          <a:p>
            <a:pPr marL="1881188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045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До укладення договорів про закупівлю</a:t>
            </a:r>
          </a:p>
          <a:p>
            <a:pPr marL="188595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Вимагати </a:t>
            </a:r>
            <a:r>
              <a:rPr lang="uk-UA" altLang="en-US" sz="2100" u="sng" dirty="0">
                <a:solidFill>
                  <a:srgbClr val="0070C0"/>
                </a:solidFill>
              </a:rPr>
              <a:t>період очікування</a:t>
            </a:r>
            <a:endParaRPr lang="uk-UA" altLang="en-US" sz="2100" dirty="0">
              <a:solidFill>
                <a:srgbClr val="0070C0"/>
              </a:solidFill>
            </a:endParaRPr>
          </a:p>
          <a:p>
            <a:pPr marL="1885950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Винятки - обмежені</a:t>
            </a:r>
          </a:p>
          <a:p>
            <a:pPr marL="143668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100" dirty="0">
              <a:solidFill>
                <a:srgbClr val="0070C0"/>
              </a:solidFill>
            </a:endParaRPr>
          </a:p>
          <a:p>
            <a:pPr marL="143668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Чіткі та відповідні правила щодо </a:t>
            </a:r>
            <a:r>
              <a:rPr lang="uk-UA" altLang="en-US" sz="2100" u="sng" dirty="0">
                <a:solidFill>
                  <a:srgbClr val="0070C0"/>
                </a:solidFill>
              </a:rPr>
              <a:t>коли</a:t>
            </a:r>
            <a:r>
              <a:rPr lang="uk-UA" altLang="en-US" sz="2100" dirty="0">
                <a:solidFill>
                  <a:srgbClr val="0070C0"/>
                </a:solidFill>
              </a:rPr>
              <a:t> і </a:t>
            </a:r>
            <a:r>
              <a:rPr lang="uk-UA" altLang="en-US" sz="2100" u="sng" dirty="0">
                <a:solidFill>
                  <a:srgbClr val="0070C0"/>
                </a:solidFill>
              </a:rPr>
              <a:t>як</a:t>
            </a:r>
            <a:r>
              <a:rPr lang="uk-UA" altLang="en-US" sz="2100" dirty="0">
                <a:solidFill>
                  <a:srgbClr val="0070C0"/>
                </a:solidFill>
              </a:rPr>
              <a:t> може бути розпочато процедуру перегляду</a:t>
            </a:r>
          </a:p>
          <a:p>
            <a:pPr marL="2419350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uk-UA" altLang="en-US" sz="2100" dirty="0">
              <a:solidFill>
                <a:srgbClr val="0070C0"/>
              </a:solidFill>
            </a:endParaRPr>
          </a:p>
          <a:p>
            <a:pPr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3571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Питання: Як постачальник дізнається, що, можливо, мало місце процедурне чи інше порушення закону?</a:t>
            </a:r>
            <a:r>
              <a:rPr lang="uk-UA" altLang="en-US" sz="1200" b="0" dirty="0">
                <a:solidFill>
                  <a:srgbClr val="14589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777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«Ефективний механізм перегляду» вимагає процедурної справедливості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143368"/>
          </a:xfrm>
        </p:spPr>
        <p:txBody>
          <a:bodyPr>
            <a:normAutofit fontScale="62500" lnSpcReduction="20000"/>
          </a:bodyPr>
          <a:lstStyle/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400" dirty="0">
                <a:solidFill>
                  <a:srgbClr val="0070C0"/>
                </a:solidFill>
              </a:rPr>
              <a:t>Питання: Як постачальник дізнається, що могло бути процедурне чи інше порушення закону?</a:t>
            </a:r>
          </a:p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400" dirty="0">
                <a:solidFill>
                  <a:srgbClr val="0070C0"/>
                </a:solidFill>
              </a:rPr>
              <a:t>Ключовий аспект </a:t>
            </a:r>
            <a:r>
              <a:rPr lang="uk-UA" altLang="en-US" sz="2400" u="sng" dirty="0">
                <a:solidFill>
                  <a:srgbClr val="0070C0"/>
                </a:solidFill>
              </a:rPr>
              <a:t>прозорість</a:t>
            </a:r>
          </a:p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400" dirty="0">
                <a:solidFill>
                  <a:srgbClr val="0070C0"/>
                </a:solidFill>
              </a:rPr>
              <a:t>Критична роль «періоду очікування»</a:t>
            </a:r>
          </a:p>
          <a:p>
            <a:pPr indent="-341313" algn="l" rtl="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400" dirty="0">
                <a:solidFill>
                  <a:srgbClr val="0070C0"/>
                </a:solidFill>
              </a:rPr>
              <a:t>Може ідентифікувати </a:t>
            </a:r>
            <a:r>
              <a:rPr lang="uk-UA" altLang="en-US" sz="2400" u="sng" dirty="0">
                <a:solidFill>
                  <a:srgbClr val="0070C0"/>
                </a:solidFill>
              </a:rPr>
              <a:t>відсутність конкуренції</a:t>
            </a:r>
            <a:r>
              <a:rPr lang="uk-UA" altLang="en-US" sz="2400" dirty="0">
                <a:solidFill>
                  <a:srgbClr val="0070C0"/>
                </a:solidFill>
              </a:rPr>
              <a:t>, </a:t>
            </a:r>
            <a:r>
              <a:rPr lang="uk-UA" altLang="en-US" sz="2400" u="sng" dirty="0">
                <a:solidFill>
                  <a:srgbClr val="0070C0"/>
                </a:solidFill>
              </a:rPr>
              <a:t>об’єктивність у прийнятті рішень</a:t>
            </a:r>
            <a:r>
              <a:rPr lang="uk-UA" altLang="en-US" sz="2400" dirty="0">
                <a:solidFill>
                  <a:srgbClr val="0070C0"/>
                </a:solidFill>
              </a:rPr>
              <a:t> (Вимоги UNCAC до системи закупівель)</a:t>
            </a:r>
            <a:endParaRPr lang="uk-UA" altLang="en-US" sz="2100" dirty="0">
              <a:solidFill>
                <a:srgbClr val="0070C0"/>
              </a:solidFill>
            </a:endParaRPr>
          </a:p>
          <a:p>
            <a:pPr marL="1436688" indent="11113" algn="l" rtl="0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Попередні повідомлення / запрошення до участі</a:t>
            </a:r>
          </a:p>
          <a:p>
            <a:pPr marL="143668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Повідомлення про кваліфікацію / дискваліфікацію</a:t>
            </a:r>
          </a:p>
          <a:p>
            <a:pPr marL="143668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Запити на отримання додаткової інформації</a:t>
            </a:r>
          </a:p>
          <a:p>
            <a:pPr marL="143668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Роз’яснення / модифікація закупівельної документації</a:t>
            </a:r>
          </a:p>
          <a:p>
            <a:pPr marL="143668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Повідомлення про намір укласти контракт</a:t>
            </a:r>
          </a:p>
          <a:p>
            <a:pPr marL="143668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Повідомлення про підписання контракту</a:t>
            </a:r>
          </a:p>
          <a:p>
            <a:pPr marL="1436688" indent="11113" algn="l" rtl="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uk-UA" altLang="en-US" sz="2100" dirty="0">
                <a:solidFill>
                  <a:srgbClr val="0070C0"/>
                </a:solidFill>
              </a:rPr>
              <a:t>• Підведення підсумків</a:t>
            </a:r>
            <a:endParaRPr lang="uk-UA" altLang="en-US" sz="1200" b="0" dirty="0">
              <a:solidFill>
                <a:srgbClr val="145897"/>
              </a:solidFill>
            </a:endParaRPr>
          </a:p>
        </p:txBody>
      </p:sp>
      <p:pic>
        <p:nvPicPr>
          <p:cNvPr id="7" name="Picture 4" descr="C:\Users\nicholas\Desktop\e14v1_wb.jpg">
            <a:extLst>
              <a:ext uri="{FF2B5EF4-FFF2-40B4-BE49-F238E27FC236}">
                <a16:creationId xmlns:a16="http://schemas.microsoft.com/office/drawing/2014/main" id="{1B7D06CC-3E13-4479-B15D-9F7C153E5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2129">
            <a:off x="7212229" y="4101970"/>
            <a:ext cx="1196173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02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C434140BFB4F8C0920F7C08F8836" ma:contentTypeVersion="12" ma:contentTypeDescription="Create a new document." ma:contentTypeScope="" ma:versionID="4c3b8046d4788176cef6f261329d7f77">
  <xsd:schema xmlns:xsd="http://www.w3.org/2001/XMLSchema" xmlns:xs="http://www.w3.org/2001/XMLSchema" xmlns:p="http://schemas.microsoft.com/office/2006/metadata/properties" xmlns:ns2="1df04fd7-7c47-4838-8290-c52492add04a" xmlns:ns3="4798ff29-8bf1-47a9-abe4-3ab95d3a1097" targetNamespace="http://schemas.microsoft.com/office/2006/metadata/properties" ma:root="true" ma:fieldsID="f05ece1bd1c8bb48e3bb92c45654972c" ns2:_="" ns3:_="">
    <xsd:import namespace="1df04fd7-7c47-4838-8290-c52492add04a"/>
    <xsd:import namespace="4798ff29-8bf1-47a9-abe4-3ab95d3a10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04fd7-7c47-4838-8290-c52492add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8ff29-8bf1-47a9-abe4-3ab95d3a10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6CB7AC-F811-423B-BCD6-B11274BDC8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F00875-45DC-4925-BDFE-C8032332DEC4}">
  <ds:schemaRefs>
    <ds:schemaRef ds:uri="http://schemas.microsoft.com/office/infopath/2007/PartnerControls"/>
    <ds:schemaRef ds:uri="1df04fd7-7c47-4838-8290-c52492add04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798ff29-8bf1-47a9-abe4-3ab95d3a109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2954F9-ABE8-4E81-BC18-380C54EEA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f04fd7-7c47-4838-8290-c52492add04a"/>
    <ds:schemaRef ds:uri="4798ff29-8bf1-47a9-abe4-3ab95d3a10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1051</Words>
  <Application>Microsoft Office PowerPoint</Application>
  <PresentationFormat>Экран (4:3)</PresentationFormat>
  <Paragraphs>161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Office Theme</vt:lpstr>
      <vt:lpstr>Презентация PowerPoint</vt:lpstr>
      <vt:lpstr>Відправна точка - що таке процедурна справедливість? </vt:lpstr>
      <vt:lpstr>Міжнародно-правові вимоги до механізму перегляду</vt:lpstr>
      <vt:lpstr>Причини політики для механізму перегляду</vt:lpstr>
      <vt:lpstr>Види механізмів перегляду </vt:lpstr>
      <vt:lpstr>Трибунал відповідно до ЗАКОНУ УКРАЇНИ від 19 жовтня 2019 року No 114 - IX Про публічні закупівлі  </vt:lpstr>
      <vt:lpstr>«Ефективний механізм перегляду» вимагає процедурної справедливості </vt:lpstr>
      <vt:lpstr>«Ефективний механізм перегляду» вимагає процедурної справедливості </vt:lpstr>
      <vt:lpstr>«Ефективний механізм перегляду» вимагає процедурної справедливості </vt:lpstr>
      <vt:lpstr>«Ефективний механізм перегляду» вимагає процедурної справедливості </vt:lpstr>
      <vt:lpstr>«Ефективний механізм перегляду» вимагає процедурної справедливості </vt:lpstr>
      <vt:lpstr>«Ефективний механізм перегляду» вимагає процедурної справедливості </vt:lpstr>
      <vt:lpstr>«Ефективний механізм перегляду» вимагає процедурної справедливості </vt:lpstr>
      <vt:lpstr> Висновки  «Ефективний механізм перегляду» вимагає процедурної справедливості </vt:lpstr>
      <vt:lpstr>The UNCITRAL Model Law (2011) and Guide to Enactment (2012)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.....</dc:creator>
  <cp:lastModifiedBy>Illia Chernohorenko (ppi-ebrd-uncitral.com)</cp:lastModifiedBy>
  <cp:revision>44</cp:revision>
  <dcterms:created xsi:type="dcterms:W3CDTF">2011-09-28T15:34:37Z</dcterms:created>
  <dcterms:modified xsi:type="dcterms:W3CDTF">2020-09-24T12:02:29Z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0x0101001DFBC434140BFB4F8C0920F7C08F8836</vt:lpwstr>
  </property>
</Properties>
</file>