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2"/>
    <p:sldMasterId id="2147483998" r:id="rId3"/>
  </p:sldMasterIdLst>
  <p:notesMasterIdLst>
    <p:notesMasterId r:id="rId15"/>
  </p:notesMasterIdLst>
  <p:handoutMasterIdLst>
    <p:handoutMasterId r:id="rId16"/>
  </p:handoutMasterIdLst>
  <p:sldIdLst>
    <p:sldId id="256" r:id="rId4"/>
    <p:sldId id="257" r:id="rId5"/>
    <p:sldId id="258" r:id="rId6"/>
    <p:sldId id="259" r:id="rId7"/>
    <p:sldId id="264" r:id="rId8"/>
    <p:sldId id="260" r:id="rId9"/>
    <p:sldId id="261" r:id="rId10"/>
    <p:sldId id="262" r:id="rId11"/>
    <p:sldId id="265" r:id="rId12"/>
    <p:sldId id="263" r:id="rId13"/>
    <p:sldId id="266" r:id="rId14"/>
  </p:sldIdLst>
  <p:sldSz cx="9144000" cy="6858000" type="screen4x3"/>
  <p:notesSz cx="6797675" cy="992822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143">
          <p15:clr>
            <a:srgbClr val="A4A3A4"/>
          </p15:clr>
        </p15:guide>
        <p15:guide id="2" orient="horz" pos="4086">
          <p15:clr>
            <a:srgbClr val="A4A3A4"/>
          </p15:clr>
        </p15:guide>
        <p15:guide id="3" orient="horz" pos="1366">
          <p15:clr>
            <a:srgbClr val="A4A3A4"/>
          </p15:clr>
        </p15:guide>
        <p15:guide id="4" orient="horz" pos="1592">
          <p15:clr>
            <a:srgbClr val="A4A3A4"/>
          </p15:clr>
        </p15:guide>
        <p15:guide id="5" orient="horz" pos="1818">
          <p15:clr>
            <a:srgbClr val="A4A3A4"/>
          </p15:clr>
        </p15:guide>
        <p15:guide id="6" orient="horz" pos="2044">
          <p15:clr>
            <a:srgbClr val="A4A3A4"/>
          </p15:clr>
        </p15:guide>
        <p15:guide id="7" orient="horz" pos="2270">
          <p15:clr>
            <a:srgbClr val="A4A3A4"/>
          </p15:clr>
        </p15:guide>
        <p15:guide id="8" orient="horz" pos="2496">
          <p15:clr>
            <a:srgbClr val="A4A3A4"/>
          </p15:clr>
        </p15:guide>
        <p15:guide id="9" orient="horz" pos="2722">
          <p15:clr>
            <a:srgbClr val="A4A3A4"/>
          </p15:clr>
        </p15:guide>
        <p15:guide id="10" orient="horz" pos="2954">
          <p15:clr>
            <a:srgbClr val="A4A3A4"/>
          </p15:clr>
        </p15:guide>
        <p15:guide id="11" orient="horz" pos="3180">
          <p15:clr>
            <a:srgbClr val="A4A3A4"/>
          </p15:clr>
        </p15:guide>
        <p15:guide id="12" orient="horz" pos="3406">
          <p15:clr>
            <a:srgbClr val="A4A3A4"/>
          </p15:clr>
        </p15:guide>
        <p15:guide id="13" orient="horz" pos="3632">
          <p15:clr>
            <a:srgbClr val="A4A3A4"/>
          </p15:clr>
        </p15:guide>
        <p15:guide id="14" orient="horz" pos="3858">
          <p15:clr>
            <a:srgbClr val="A4A3A4"/>
          </p15:clr>
        </p15:guide>
        <p15:guide id="15" orient="horz" pos="911">
          <p15:clr>
            <a:srgbClr val="A4A3A4"/>
          </p15:clr>
        </p15:guide>
        <p15:guide id="16" orient="horz" pos="685">
          <p15:clr>
            <a:srgbClr val="A4A3A4"/>
          </p15:clr>
        </p15:guide>
        <p15:guide id="17" orient="horz" pos="459">
          <p15:clr>
            <a:srgbClr val="A4A3A4"/>
          </p15:clr>
        </p15:guide>
        <p15:guide id="18" orient="horz" pos="233">
          <p15:clr>
            <a:srgbClr val="A4A3A4"/>
          </p15:clr>
        </p15:guide>
        <p15:guide id="19" orient="horz" pos="7">
          <p15:clr>
            <a:srgbClr val="A4A3A4"/>
          </p15:clr>
        </p15:guide>
        <p15:guide id="20" pos="5219">
          <p15:clr>
            <a:srgbClr val="A4A3A4"/>
          </p15:clr>
        </p15:guide>
        <p15:guide id="21" pos="3181">
          <p15:clr>
            <a:srgbClr val="A4A3A4"/>
          </p15:clr>
        </p15:guide>
        <p15:guide id="22" pos="453">
          <p15:clr>
            <a:srgbClr val="A4A3A4"/>
          </p15:clr>
        </p15:guide>
        <p15:guide id="23" pos="2952">
          <p15:clr>
            <a:srgbClr val="A4A3A4"/>
          </p15:clr>
        </p15:guide>
        <p15:guide id="24" pos="909">
          <p15:clr>
            <a:srgbClr val="A4A3A4"/>
          </p15:clr>
        </p15:guide>
        <p15:guide id="25" pos="686">
          <p15:clr>
            <a:srgbClr val="A4A3A4"/>
          </p15:clr>
        </p15:guide>
        <p15:guide id="26" pos="5445">
          <p15:clr>
            <a:srgbClr val="A4A3A4"/>
          </p15:clr>
        </p15:guide>
        <p15:guide id="27" pos="5676">
          <p15:clr>
            <a:srgbClr val="A4A3A4"/>
          </p15:clr>
        </p15:guide>
        <p15:guide id="28" pos="4991">
          <p15:clr>
            <a:srgbClr val="A4A3A4"/>
          </p15:clr>
        </p15:guide>
        <p15:guide id="29" pos="4541">
          <p15:clr>
            <a:srgbClr val="A4A3A4"/>
          </p15:clr>
        </p15:guide>
        <p15:guide id="30" pos="4769">
          <p15:clr>
            <a:srgbClr val="A4A3A4"/>
          </p15:clr>
        </p15:guide>
        <p15:guide id="31" pos="4313">
          <p15:clr>
            <a:srgbClr val="A4A3A4"/>
          </p15:clr>
        </p15:guide>
        <p15:guide id="32" pos="4085">
          <p15:clr>
            <a:srgbClr val="A4A3A4"/>
          </p15:clr>
        </p15:guide>
        <p15:guide id="33" pos="3857">
          <p15:clr>
            <a:srgbClr val="A4A3A4"/>
          </p15:clr>
        </p15:guide>
        <p15:guide id="34" pos="3629">
          <p15:clr>
            <a:srgbClr val="A4A3A4"/>
          </p15:clr>
        </p15:guide>
        <p15:guide id="35" pos="3407">
          <p15:clr>
            <a:srgbClr val="A4A3A4"/>
          </p15:clr>
        </p15:guide>
        <p15:guide id="36" pos="2724">
          <p15:clr>
            <a:srgbClr val="A4A3A4"/>
          </p15:clr>
        </p15:guide>
        <p15:guide id="37" pos="2496">
          <p15:clr>
            <a:srgbClr val="A4A3A4"/>
          </p15:clr>
        </p15:guide>
        <p15:guide id="38" pos="2274">
          <p15:clr>
            <a:srgbClr val="A4A3A4"/>
          </p15:clr>
        </p15:guide>
        <p15:guide id="39" pos="2046">
          <p15:clr>
            <a:srgbClr val="A4A3A4"/>
          </p15:clr>
        </p15:guide>
        <p15:guide id="40" pos="1818">
          <p15:clr>
            <a:srgbClr val="A4A3A4"/>
          </p15:clr>
        </p15:guide>
        <p15:guide id="41" pos="1590">
          <p15:clr>
            <a:srgbClr val="A4A3A4"/>
          </p15:clr>
        </p15:guide>
        <p15:guide id="42" pos="1368">
          <p15:clr>
            <a:srgbClr val="A4A3A4"/>
          </p15:clr>
        </p15:guide>
        <p15:guide id="43" pos="1140">
          <p15:clr>
            <a:srgbClr val="A4A3A4"/>
          </p15:clr>
        </p15:guide>
        <p15:guide id="44" pos="23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68D"/>
    <a:srgbClr val="FFFFFF"/>
    <a:srgbClr val="00539B"/>
    <a:srgbClr val="8C2245"/>
    <a:srgbClr val="D77700"/>
    <a:srgbClr val="5D245A"/>
    <a:srgbClr val="321A00"/>
    <a:srgbClr val="020000"/>
    <a:srgbClr val="7EA6D7"/>
    <a:srgbClr val="0074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98624" autoAdjust="0"/>
  </p:normalViewPr>
  <p:slideViewPr>
    <p:cSldViewPr snapToGrid="0" snapToObjects="1">
      <p:cViewPr varScale="1">
        <p:scale>
          <a:sx n="120" d="100"/>
          <a:sy n="120" d="100"/>
        </p:scale>
        <p:origin x="-128" y="144"/>
      </p:cViewPr>
      <p:guideLst>
        <p:guide orient="horz" pos="1143"/>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06"/>
        <p:guide orient="horz" pos="3632"/>
        <p:guide orient="horz" pos="3858"/>
        <p:guide orient="horz" pos="911"/>
        <p:guide orient="horz" pos="685"/>
        <p:guide orient="horz" pos="459"/>
        <p:guide orient="horz" pos="233"/>
        <p:guide orient="horz" pos="7"/>
        <p:guide pos="5219"/>
        <p:guide pos="3181"/>
        <p:guide pos="453"/>
        <p:guide pos="2952"/>
        <p:guide pos="909"/>
        <p:guide pos="686"/>
        <p:guide pos="5445"/>
        <p:guide pos="5676"/>
        <p:guide pos="4991"/>
        <p:guide pos="4541"/>
        <p:guide pos="4769"/>
        <p:guide pos="4313"/>
        <p:guide pos="4085"/>
        <p:guide pos="3857"/>
        <p:guide pos="3629"/>
        <p:guide pos="3407"/>
        <p:guide pos="2724"/>
        <p:guide pos="2496"/>
        <p:guide pos="2274"/>
        <p:guide pos="2046"/>
        <p:guide pos="1818"/>
        <p:guide pos="1590"/>
        <p:guide pos="1368"/>
        <p:guide pos="1140"/>
        <p:guide pos="231"/>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8960"/>
    </p:cViewPr>
  </p:sorterViewPr>
  <p:notesViewPr>
    <p:cSldViewPr snapToGrid="0" snapToObjects="1">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67976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r>
              <a:rPr lang="en-US"/>
              <a:t>Public Procurement Review EBRD Handbook on Key Skills and Competencies for Members of Procurement Review Tribunals - Procedural Fairness and Oral Hearings</a:t>
            </a:r>
            <a:endParaRPr lang="en-US" dirty="0"/>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r>
              <a:rPr lang="en-GB">
                <a:latin typeface="Franklin Gothic Book"/>
                <a:cs typeface="Franklin Gothic Book"/>
              </a:rPr>
              <a:t>17 February 2021</a:t>
            </a: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9429750"/>
            <a:ext cx="67976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r>
              <a:rPr lang="en-US"/>
              <a:t>(c) 2021</a:t>
            </a:r>
            <a:endParaRPr lang="en-US" dirty="0"/>
          </a:p>
        </p:txBody>
      </p:sp>
      <p:sp>
        <p:nvSpPr>
          <p:cNvPr id="61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67976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r>
              <a:rPr lang="en-US"/>
              <a:t>Public Procurement Review EBRD Handbook on Key Skills and Competencies for Members of Procurement Review Tribunals - Procedural Fairness and Oral Hearings</a:t>
            </a:r>
            <a:endParaRPr lang="en-GB"/>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r>
              <a:rPr lang="en-GB"/>
              <a:t>17 February 2021</a:t>
            </a:r>
            <a:endParaRPr lang="en-US" dirty="0"/>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6" name="Rectangle 6"/>
          <p:cNvSpPr>
            <a:spLocks noGrp="1" noChangeArrowheads="1"/>
          </p:cNvSpPr>
          <p:nvPr>
            <p:ph type="ftr" sz="quarter" idx="4"/>
          </p:nvPr>
        </p:nvSpPr>
        <p:spPr bwMode="auto">
          <a:xfrm>
            <a:off x="0" y="9429750"/>
            <a:ext cx="67976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r>
              <a:rPr lang="en-GB"/>
              <a:t>(c) 2021</a:t>
            </a:r>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421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17" name="Text Placeholder 5"/>
          <p:cNvSpPr>
            <a:spLocks noGrp="1"/>
          </p:cNvSpPr>
          <p:nvPr>
            <p:ph type="body" sz="quarter" idx="17"/>
          </p:nvPr>
        </p:nvSpPr>
        <p:spPr>
          <a:xfrm>
            <a:off x="4803774" y="2527300"/>
            <a:ext cx="3603625" cy="39711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68552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17" name="Text Placeholder 5"/>
          <p:cNvSpPr>
            <a:spLocks noGrp="1"/>
          </p:cNvSpPr>
          <p:nvPr>
            <p:ph type="body" sz="quarter" idx="17"/>
          </p:nvPr>
        </p:nvSpPr>
        <p:spPr>
          <a:xfrm>
            <a:off x="4803774" y="2499973"/>
            <a:ext cx="3603625" cy="399845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de-DE"/>
              <a:t>Mastertextformat bearbeiten</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379633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875500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22681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Tree>
    <p:extLst>
      <p:ext uri="{BB962C8B-B14F-4D97-AF65-F5344CB8AC3E}">
        <p14:creationId xmlns:p14="http://schemas.microsoft.com/office/powerpoint/2010/main" val="98713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de-DE"/>
              <a:t>Mastertextformat bearbeiten</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de-DE"/>
              <a:t>Mastertextformat bearbeiten</a:t>
            </a:r>
          </a:p>
        </p:txBody>
      </p:sp>
    </p:spTree>
    <p:extLst>
      <p:ext uri="{BB962C8B-B14F-4D97-AF65-F5344CB8AC3E}">
        <p14:creationId xmlns:p14="http://schemas.microsoft.com/office/powerpoint/2010/main" val="353425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a:t>Click icon to add object</a:t>
            </a:r>
          </a:p>
        </p:txBody>
      </p:sp>
    </p:spTree>
    <p:extLst>
      <p:ext uri="{BB962C8B-B14F-4D97-AF65-F5344CB8AC3E}">
        <p14:creationId xmlns:p14="http://schemas.microsoft.com/office/powerpoint/2010/main" val="2273877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Tree>
    <p:extLst>
      <p:ext uri="{BB962C8B-B14F-4D97-AF65-F5344CB8AC3E}">
        <p14:creationId xmlns:p14="http://schemas.microsoft.com/office/powerpoint/2010/main" val="17715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576817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137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076291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de-DE" noProof="0"/>
              <a:t>Bild durch Klicken auf Symbol hinzufügen</a:t>
            </a:r>
            <a:endParaRPr lang="en-GB" noProof="0" dirty="0"/>
          </a:p>
        </p:txBody>
      </p:sp>
      <p:pic>
        <p:nvPicPr>
          <p:cNvPr id="7" name="Picture 6" descr="inverted commas closed.png"/>
          <p:cNvPicPr>
            <a:picLocks noChangeAspect="1"/>
          </p:cNvPicPr>
          <p:nvPr userDrawn="1"/>
        </p:nvPicPr>
        <p:blipFill rotWithShape="1">
          <a:blip r:embed="rId2"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83811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153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242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9054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6357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3357103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de-DE"/>
              <a:t>Mastertextformat bearbeiten</a:t>
            </a:r>
          </a:p>
        </p:txBody>
      </p:sp>
    </p:spTree>
    <p:extLst>
      <p:ext uri="{BB962C8B-B14F-4D97-AF65-F5344CB8AC3E}">
        <p14:creationId xmlns:p14="http://schemas.microsoft.com/office/powerpoint/2010/main" val="397956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820419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de-DE"/>
              <a:t>Mastertextformat bearbeiten</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191319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2065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de-DE"/>
              <a:t>Mastertextformat bearbeiten</a:t>
            </a:r>
          </a:p>
        </p:txBody>
      </p:sp>
      <p:sp>
        <p:nvSpPr>
          <p:cNvPr id="6" name="Text Placeholder 5"/>
          <p:cNvSpPr>
            <a:spLocks noGrp="1"/>
          </p:cNvSpPr>
          <p:nvPr>
            <p:ph type="body" sz="quarter" idx="11"/>
          </p:nvPr>
        </p:nvSpPr>
        <p:spPr>
          <a:xfrm>
            <a:off x="720725" y="2168525"/>
            <a:ext cx="7704138" cy="395605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511138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Tree>
    <p:extLst>
      <p:ext uri="{BB962C8B-B14F-4D97-AF65-F5344CB8AC3E}">
        <p14:creationId xmlns:p14="http://schemas.microsoft.com/office/powerpoint/2010/main" val="4218841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90407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de-DE" noProof="0"/>
              <a:t>Bild durch Klicken auf Symbol hinzufügen</a:t>
            </a:r>
            <a:endParaRPr lang="en-GB" noProof="0" dirty="0"/>
          </a:p>
        </p:txBody>
      </p:sp>
    </p:spTree>
    <p:extLst>
      <p:ext uri="{BB962C8B-B14F-4D97-AF65-F5344CB8AC3E}">
        <p14:creationId xmlns:p14="http://schemas.microsoft.com/office/powerpoint/2010/main" val="741558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de-DE" noProof="0"/>
              <a:t>Bild durch Klicken auf Symbol hinzufügen</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de-DE" noProof="0"/>
              <a:t>Bild durch Klicken auf Symbol hinzufügen</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094402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de-DE" noProof="0"/>
              <a:t>Bild durch Klicken auf Symbol hinzufügen</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de-DE" noProof="0"/>
              <a:t>Bild durch Klicken auf Symbol hinzufügen</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2"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027129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de-DE" noProof="0"/>
              <a:t>Bild durch Klicken auf Symbol hinzufügen</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de-DE" noProof="0"/>
              <a:t>Bild durch Klicken auf Symbol hinzufügen</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de-DE" noProof="0"/>
              <a:t>Bild durch Klicken auf Symbol hinzufügen</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de-DE" noProof="0"/>
              <a:t>Bild durch Klicken auf Symbol hinzufügen</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943361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de-DE" noProof="0"/>
              <a:t>Bild durch Klicken auf Symbol hinzufügen</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de-DE" noProof="0"/>
              <a:t>Bild durch Klicken auf Symbol hinzufügen</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de-DE" noProof="0"/>
              <a:t>Bild durch Klicken auf Symbol hinzufügen</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de-DE" noProof="0"/>
              <a:t>Bild durch Klicken auf Symbol hinzufügen</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180250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221242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80493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5728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7" name="Text Placeholder 6"/>
          <p:cNvSpPr>
            <a:spLocks noGrp="1"/>
          </p:cNvSpPr>
          <p:nvPr>
            <p:ph type="body" sz="quarter" idx="12"/>
          </p:nvPr>
        </p:nvSpPr>
        <p:spPr>
          <a:xfrm>
            <a:off x="4819650" y="1446213"/>
            <a:ext cx="3605213" cy="5033962"/>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843084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23565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14030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de-DE" noProof="0"/>
              <a:t>Bild durch Klicken auf Symbol hinzufügen</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91614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786738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de-DE" noProof="0"/>
              <a:t>Bild durch Klicken auf Symbol hinzufügen</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98056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25413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56261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267544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98"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42223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636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5724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de-DE" noProof="0"/>
              <a:t>Bild durch Klicken auf Symbol hinzufügen</a:t>
            </a:r>
            <a:endParaRPr lang="en-GB" noProof="0" dirty="0"/>
          </a:p>
        </p:txBody>
      </p:sp>
    </p:spTree>
    <p:extLst>
      <p:ext uri="{BB962C8B-B14F-4D97-AF65-F5344CB8AC3E}">
        <p14:creationId xmlns:p14="http://schemas.microsoft.com/office/powerpoint/2010/main" val="33156221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1150155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de-DE" noProof="0"/>
              <a:t>Bild durch Klicken auf Symbol hinzufügen</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1638095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de-DE" noProof="0"/>
              <a:t>Bild durch Klicken auf Symbol hinzufügen</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4090229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de-DE" noProof="0"/>
              <a:t>Bild durch Klicken auf Symbol hinzufügen</a:t>
            </a:r>
            <a:endParaRPr lang="en-GB" noProof="0" dirty="0"/>
          </a:p>
        </p:txBody>
      </p:sp>
    </p:spTree>
    <p:extLst>
      <p:ext uri="{BB962C8B-B14F-4D97-AF65-F5344CB8AC3E}">
        <p14:creationId xmlns:p14="http://schemas.microsoft.com/office/powerpoint/2010/main" val="1946098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de-DE" noProof="0"/>
              <a:t>Bild durch Klicken auf Symbol hinzufügen</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1182322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Older brand</a:t>
            </a:r>
            <a:br>
              <a:rPr lang="en-US" sz="7000" baseline="0" dirty="0">
                <a:latin typeface="Franklin Gothic Book"/>
              </a:rPr>
            </a:br>
            <a:r>
              <a:rPr lang="en-US" sz="7000" baseline="0" dirty="0">
                <a:latin typeface="Franklin Gothic Book"/>
              </a:rPr>
              <a:t>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8762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r>
              <a:rPr lang="en-GB"/>
              <a:t>17 February, 2021</a:t>
            </a:r>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2798464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r>
              <a:rPr lang="en-GB"/>
              <a:t>17 February, 2021</a:t>
            </a:r>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3381874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r>
              <a:rPr lang="en-GB"/>
              <a:t>17 February, 2021</a:t>
            </a:r>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de-DE" noProof="0"/>
              <a:t>Diagramm durch Klicken auf Symbol hinzufügen</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44882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535672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r>
              <a:rPr lang="en-GB"/>
              <a:t>17 February, 2021</a:t>
            </a:r>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Tree>
    <p:extLst>
      <p:ext uri="{BB962C8B-B14F-4D97-AF65-F5344CB8AC3E}">
        <p14:creationId xmlns:p14="http://schemas.microsoft.com/office/powerpoint/2010/main" val="4115260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r>
              <a:rPr lang="en-GB"/>
              <a:t>17 February, 2021</a:t>
            </a:r>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Title and section</a:t>
            </a:r>
            <a:br>
              <a:rPr lang="en-US" sz="7000" dirty="0">
                <a:latin typeface="Franklin Gothic Book"/>
              </a:rPr>
            </a:br>
            <a:r>
              <a:rPr lang="en-US" sz="7000" dirty="0">
                <a:latin typeface="Franklin Gothic Book"/>
              </a:rPr>
              <a:t>slides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40386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2376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pic>
        <p:nvPicPr>
          <p:cNvPr id="16" name="Picture 15"/>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17"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18"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736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de-DE"/>
              <a:t>Mastertitelformat bearbeiten</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33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1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1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131023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61"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886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pic>
        <p:nvPicPr>
          <p:cNvPr id="249" name="Picture 24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25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25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4049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324"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8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7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8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8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22520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6" name="Text Placeholder 5"/>
          <p:cNvSpPr>
            <a:spLocks noGrp="1"/>
          </p:cNvSpPr>
          <p:nvPr>
            <p:ph type="body" sz="quarter" idx="17"/>
          </p:nvPr>
        </p:nvSpPr>
        <p:spPr>
          <a:xfrm>
            <a:off x="720725" y="2513919"/>
            <a:ext cx="3603625" cy="3966256"/>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1328052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77"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0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74" name="Picture 7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6"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77"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41364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98"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98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chartAndTx" preserve="1">
  <p:cSld name="Titel, Diagramm u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p:spPr>
        <p:txBody>
          <a:bodyPr/>
          <a:lstStyle/>
          <a:p>
            <a:r>
              <a:rPr lang="de-DE"/>
              <a:t>Mastertitelformat bearbeiten</a:t>
            </a:r>
            <a:endParaRPr lang="en-GB"/>
          </a:p>
        </p:txBody>
      </p:sp>
      <p:sp>
        <p:nvSpPr>
          <p:cNvPr id="3" name="Chart Placeholder 2"/>
          <p:cNvSpPr>
            <a:spLocks noGrp="1"/>
          </p:cNvSpPr>
          <p:nvPr>
            <p:ph type="chart" sz="half" idx="1"/>
          </p:nvPr>
        </p:nvSpPr>
        <p:spPr>
          <a:xfrm>
            <a:off x="966788" y="1546225"/>
            <a:ext cx="3656012" cy="5092700"/>
          </a:xfrm>
        </p:spPr>
        <p:txBody>
          <a:bodyPr/>
          <a:lstStyle/>
          <a:p>
            <a:pPr lvl="0"/>
            <a:r>
              <a:rPr lang="de-DE" noProof="0"/>
              <a:t>Diagramm durch Klicken auf Symbol hinzufügen</a:t>
            </a:r>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t>17 February, 2021</a:t>
            </a:r>
          </a:p>
        </p:txBody>
      </p:sp>
    </p:spTree>
    <p:extLst>
      <p:ext uri="{BB962C8B-B14F-4D97-AF65-F5344CB8AC3E}">
        <p14:creationId xmlns:p14="http://schemas.microsoft.com/office/powerpoint/2010/main" val="37368021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de-DE" noProof="0"/>
              <a:t>Klicken Sie auf das Symbol, um die SmartArt-Grafik hinzuzufügen</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03552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39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4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17" name="Text Placeholder 5"/>
          <p:cNvSpPr>
            <a:spLocks noGrp="1"/>
          </p:cNvSpPr>
          <p:nvPr>
            <p:ph type="body" sz="quarter" idx="17"/>
          </p:nvPr>
        </p:nvSpPr>
        <p:spPr>
          <a:xfrm>
            <a:off x="720725" y="2527300"/>
            <a:ext cx="3603625" cy="39528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de-DE"/>
              <a:t>Mastertextformat bearbeiten</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74025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en-GB"/>
              <a:t>17 February, 2021</a:t>
            </a:r>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63861451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wmf"/><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6.xml"/><Relationship Id="rId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de-DE" dirty="0"/>
              <a:t>Mastertitelformat bearbeiten</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r>
              <a:rPr lang="en-GB"/>
              <a:t>17 February, 2021</a:t>
            </a:r>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userDrawn="1"/>
        </p:nvPicPr>
        <p:blipFill>
          <a:blip r:embed="rId76" cstate="email">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105931557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32" r:id="rId30"/>
    <p:sldLayoutId id="2147484033" r:id="rId31"/>
    <p:sldLayoutId id="2147484034" r:id="rId32"/>
    <p:sldLayoutId id="2147484035" r:id="rId33"/>
    <p:sldLayoutId id="2147484036" r:id="rId34"/>
    <p:sldLayoutId id="2147484037" r:id="rId35"/>
    <p:sldLayoutId id="2147484038" r:id="rId36"/>
    <p:sldLayoutId id="2147484039" r:id="rId37"/>
    <p:sldLayoutId id="2147484040" r:id="rId38"/>
    <p:sldLayoutId id="2147484041" r:id="rId39"/>
    <p:sldLayoutId id="2147484042" r:id="rId40"/>
    <p:sldLayoutId id="2147484043" r:id="rId41"/>
    <p:sldLayoutId id="2147484044" r:id="rId42"/>
    <p:sldLayoutId id="2147484045" r:id="rId43"/>
    <p:sldLayoutId id="2147484046" r:id="rId44"/>
    <p:sldLayoutId id="2147484047" r:id="rId45"/>
    <p:sldLayoutId id="2147484048" r:id="rId46"/>
    <p:sldLayoutId id="2147484049" r:id="rId47"/>
    <p:sldLayoutId id="2147484050" r:id="rId48"/>
    <p:sldLayoutId id="2147484051" r:id="rId49"/>
    <p:sldLayoutId id="2147484052" r:id="rId50"/>
    <p:sldLayoutId id="2147484053" r:id="rId51"/>
    <p:sldLayoutId id="2147484054" r:id="rId52"/>
    <p:sldLayoutId id="2147484055" r:id="rId53"/>
    <p:sldLayoutId id="2147484056" r:id="rId54"/>
    <p:sldLayoutId id="2147484057" r:id="rId55"/>
    <p:sldLayoutId id="2147484058" r:id="rId56"/>
    <p:sldLayoutId id="2147484059" r:id="rId57"/>
    <p:sldLayoutId id="2147484060" r:id="rId58"/>
    <p:sldLayoutId id="2147484061" r:id="rId59"/>
    <p:sldLayoutId id="2147484062" r:id="rId60"/>
    <p:sldLayoutId id="2147484063" r:id="rId61"/>
    <p:sldLayoutId id="2147484064" r:id="rId62"/>
    <p:sldLayoutId id="2147484065" r:id="rId63"/>
    <p:sldLayoutId id="2147484066" r:id="rId64"/>
    <p:sldLayoutId id="2147484067" r:id="rId65"/>
    <p:sldLayoutId id="2147484068" r:id="rId66"/>
    <p:sldLayoutId id="2147484069" r:id="rId67"/>
    <p:sldLayoutId id="2147484070" r:id="rId68"/>
    <p:sldLayoutId id="2147484071" r:id="rId69"/>
    <p:sldLayoutId id="2147484072" r:id="rId70"/>
    <p:sldLayoutId id="2147484073" r:id="rId71"/>
    <p:sldLayoutId id="2147484074" r:id="rId72"/>
    <p:sldLayoutId id="2147484075" r:id="rId73"/>
    <p:sldLayoutId id="2147484076" r:id="rId74"/>
  </p:sldLayoutIdLst>
  <p:hf hdr="0"/>
  <p:txStyles>
    <p:titleStyle>
      <a:lvl1pPr algn="l" rtl="0" eaLnBrk="1" fontAlgn="base" hangingPunct="1">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731051"/>
      </p:ext>
    </p:extLst>
  </p:cSld>
  <p:clrMap bg1="lt1" tx1="dk1" bg2="lt2" tx2="dk2" accent1="accent1" accent2="accent2" accent3="accent3" accent4="accent4" accent5="accent5" accent6="accent6" hlink="hlink" folHlink="folHlink"/>
  <p:sldLayoutIdLst>
    <p:sldLayoutId id="2147483999" r:id="rId1"/>
    <p:sldLayoutId id="2147484000" r:id="rId2"/>
  </p:sldLayoutIdLst>
  <p:hf hdr="0"/>
  <p:txStyles>
    <p:titleStyle>
      <a:lvl1pPr algn="l" rtl="0" eaLnBrk="0" fontAlgn="base" hangingPunct="0">
        <a:spcBef>
          <a:spcPct val="0"/>
        </a:spcBef>
        <a:spcAft>
          <a:spcPct val="0"/>
        </a:spcAft>
        <a:defRPr sz="2400" b="0" i="0" kern="1200">
          <a:solidFill>
            <a:schemeClr val="accent1"/>
          </a:solidFill>
          <a:latin typeface="Bodoni SvtyTwo ITC TT-Bold"/>
          <a:ea typeface="ＭＳ Ｐゴシック" charset="0"/>
          <a:cs typeface="Bodoni SvtyTwo ITC TT-Bold"/>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ADA30BC-6848-48EF-BCF4-6E21ADCF7FAA}"/>
              </a:ext>
            </a:extLst>
          </p:cNvPr>
          <p:cNvSpPr>
            <a:spLocks noGrp="1"/>
          </p:cNvSpPr>
          <p:nvPr>
            <p:ph type="title"/>
          </p:nvPr>
        </p:nvSpPr>
        <p:spPr/>
        <p:txBody>
          <a:bodyPr>
            <a:normAutofit fontScale="90000"/>
          </a:bodyPr>
          <a:lstStyle/>
          <a:p>
            <a:r>
              <a:rPr lang="en-US" dirty="0"/>
              <a:t>Oral hearings in practice: challenges and solutions</a:t>
            </a:r>
            <a:endParaRPr lang="de-AT" dirty="0"/>
          </a:p>
        </p:txBody>
      </p:sp>
      <p:sp>
        <p:nvSpPr>
          <p:cNvPr id="8" name="Textplatzhalter 7">
            <a:extLst>
              <a:ext uri="{FF2B5EF4-FFF2-40B4-BE49-F238E27FC236}">
                <a16:creationId xmlns:a16="http://schemas.microsoft.com/office/drawing/2014/main" id="{C7AAFAC2-F288-43F2-B1A7-F07E67BEA0DA}"/>
              </a:ext>
            </a:extLst>
          </p:cNvPr>
          <p:cNvSpPr>
            <a:spLocks noGrp="1"/>
          </p:cNvSpPr>
          <p:nvPr>
            <p:ph type="body" sz="quarter" idx="10"/>
          </p:nvPr>
        </p:nvSpPr>
        <p:spPr/>
        <p:txBody>
          <a:bodyPr/>
          <a:lstStyle/>
          <a:p>
            <a:r>
              <a:rPr lang="de-AT" dirty="0"/>
              <a:t>Hubert Reisner</a:t>
            </a:r>
          </a:p>
        </p:txBody>
      </p:sp>
      <p:sp>
        <p:nvSpPr>
          <p:cNvPr id="3" name="Datumsplatzhalter 2">
            <a:extLst>
              <a:ext uri="{FF2B5EF4-FFF2-40B4-BE49-F238E27FC236}">
                <a16:creationId xmlns:a16="http://schemas.microsoft.com/office/drawing/2014/main" id="{189A3F16-DBDB-4444-B4BE-0C5CC226E988}"/>
              </a:ext>
            </a:extLst>
          </p:cNvPr>
          <p:cNvSpPr>
            <a:spLocks noGrp="1"/>
          </p:cNvSpPr>
          <p:nvPr>
            <p:ph type="dt" sz="half" idx="4294967295"/>
          </p:nvPr>
        </p:nvSpPr>
        <p:spPr>
          <a:xfrm>
            <a:off x="0" y="6480175"/>
            <a:ext cx="1871663" cy="377825"/>
          </a:xfrm>
        </p:spPr>
        <p:txBody>
          <a:bodyPr/>
          <a:lstStyle/>
          <a:p>
            <a:r>
              <a:rPr lang="en-GB"/>
              <a:t>17 February, 2021</a:t>
            </a:r>
            <a:endParaRPr lang="en-GB" dirty="0"/>
          </a:p>
        </p:txBody>
      </p:sp>
      <p:sp>
        <p:nvSpPr>
          <p:cNvPr id="5" name="Foliennummernplatzhalter 4">
            <a:extLst>
              <a:ext uri="{FF2B5EF4-FFF2-40B4-BE49-F238E27FC236}">
                <a16:creationId xmlns:a16="http://schemas.microsoft.com/office/drawing/2014/main" id="{8EA9F31F-F273-4860-81D3-AD7E00A46577}"/>
              </a:ext>
            </a:extLst>
          </p:cNvPr>
          <p:cNvSpPr>
            <a:spLocks noGrp="1"/>
          </p:cNvSpPr>
          <p:nvPr>
            <p:ph type="sldNum" sz="quarter" idx="4294967295"/>
          </p:nvPr>
        </p:nvSpPr>
        <p:spPr>
          <a:xfrm>
            <a:off x="8783638" y="6480175"/>
            <a:ext cx="360362" cy="377825"/>
          </a:xfrm>
        </p:spPr>
        <p:txBody>
          <a:bodyPr/>
          <a:lstStyle/>
          <a:p>
            <a:fld id="{71F9F866-B438-9445-8D9F-1F8FF6608833}" type="slidenum">
              <a:rPr lang="en-GB" smtClean="0"/>
              <a:pPr/>
              <a:t>1</a:t>
            </a:fld>
            <a:endParaRPr lang="en-GB" dirty="0"/>
          </a:p>
        </p:txBody>
      </p:sp>
    </p:spTree>
    <p:extLst>
      <p:ext uri="{BB962C8B-B14F-4D97-AF65-F5344CB8AC3E}">
        <p14:creationId xmlns:p14="http://schemas.microsoft.com/office/powerpoint/2010/main" val="1146413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83DCC-E055-40CF-A307-3D8FA111DEB4}"/>
              </a:ext>
            </a:extLst>
          </p:cNvPr>
          <p:cNvSpPr>
            <a:spLocks noGrp="1"/>
          </p:cNvSpPr>
          <p:nvPr>
            <p:ph type="title"/>
          </p:nvPr>
        </p:nvSpPr>
        <p:spPr/>
        <p:txBody>
          <a:bodyPr/>
          <a:lstStyle/>
          <a:p>
            <a:r>
              <a:rPr lang="en-GB" dirty="0"/>
              <a:t>Oral Hearings by the Means of Video Conference Tools</a:t>
            </a:r>
          </a:p>
        </p:txBody>
      </p:sp>
      <p:sp>
        <p:nvSpPr>
          <p:cNvPr id="3" name="Datumsplatzhalter 2">
            <a:extLst>
              <a:ext uri="{FF2B5EF4-FFF2-40B4-BE49-F238E27FC236}">
                <a16:creationId xmlns:a16="http://schemas.microsoft.com/office/drawing/2014/main" id="{B5A235D2-C8A1-4A29-A245-64A4F82524C8}"/>
              </a:ext>
            </a:extLst>
          </p:cNvPr>
          <p:cNvSpPr>
            <a:spLocks noGrp="1"/>
          </p:cNvSpPr>
          <p:nvPr>
            <p:ph type="dt" sz="half" idx="2"/>
          </p:nvPr>
        </p:nvSpPr>
        <p:spPr/>
        <p:txBody>
          <a:bodyPr/>
          <a:lstStyle/>
          <a:p>
            <a:r>
              <a:rPr lang="en-GB"/>
              <a:t>17 February, 2021</a:t>
            </a:r>
            <a:endParaRPr lang="en-GB" dirty="0"/>
          </a:p>
        </p:txBody>
      </p:sp>
      <p:sp>
        <p:nvSpPr>
          <p:cNvPr id="4" name="Fußzeilenplatzhalter 3">
            <a:extLst>
              <a:ext uri="{FF2B5EF4-FFF2-40B4-BE49-F238E27FC236}">
                <a16:creationId xmlns:a16="http://schemas.microsoft.com/office/drawing/2014/main" id="{A05E82F0-084F-4AB7-8D6F-68CA54A38219}"/>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CD426A13-E8F3-4A31-9F1A-2015FD7F7E7D}"/>
              </a:ext>
            </a:extLst>
          </p:cNvPr>
          <p:cNvSpPr>
            <a:spLocks noGrp="1"/>
          </p:cNvSpPr>
          <p:nvPr>
            <p:ph type="sldNum" sz="quarter" idx="4"/>
          </p:nvPr>
        </p:nvSpPr>
        <p:spPr/>
        <p:txBody>
          <a:bodyPr/>
          <a:lstStyle/>
          <a:p>
            <a:fld id="{71F9F866-B438-9445-8D9F-1F8FF6608833}" type="slidenum">
              <a:rPr lang="en-GB" smtClean="0"/>
              <a:pPr/>
              <a:t>10</a:t>
            </a:fld>
            <a:endParaRPr lang="en-GB" dirty="0"/>
          </a:p>
        </p:txBody>
      </p:sp>
      <p:sp>
        <p:nvSpPr>
          <p:cNvPr id="6" name="Textplatzhalter 5">
            <a:extLst>
              <a:ext uri="{FF2B5EF4-FFF2-40B4-BE49-F238E27FC236}">
                <a16:creationId xmlns:a16="http://schemas.microsoft.com/office/drawing/2014/main" id="{717B8D10-9B80-4057-B791-AAF86E0F960F}"/>
              </a:ext>
            </a:extLst>
          </p:cNvPr>
          <p:cNvSpPr>
            <a:spLocks noGrp="1"/>
          </p:cNvSpPr>
          <p:nvPr>
            <p:ph type="body" sz="quarter" idx="10"/>
          </p:nvPr>
        </p:nvSpPr>
        <p:spPr/>
        <p:txBody>
          <a:bodyPr/>
          <a:lstStyle/>
          <a:p>
            <a:pPr marL="180000" indent="-180000">
              <a:buFont typeface="Arial" panose="020B0604020202020204" pitchFamily="34" charset="0"/>
              <a:buChar char="•"/>
            </a:pPr>
            <a:r>
              <a:rPr lang="en-US" dirty="0"/>
              <a:t>use of </a:t>
            </a:r>
            <a:r>
              <a:rPr lang="en-US" b="1" dirty="0"/>
              <a:t>suitable technical equipment </a:t>
            </a:r>
            <a:r>
              <a:rPr lang="en-US" dirty="0"/>
              <a:t>for </a:t>
            </a:r>
            <a:r>
              <a:rPr lang="en-US" b="1" dirty="0"/>
              <a:t>word</a:t>
            </a:r>
            <a:r>
              <a:rPr lang="en-US" dirty="0"/>
              <a:t> and </a:t>
            </a:r>
            <a:r>
              <a:rPr lang="en-US" b="1" dirty="0"/>
              <a:t>image transmission</a:t>
            </a:r>
          </a:p>
          <a:p>
            <a:pPr marL="180000" indent="-180000">
              <a:buFont typeface="Arial" panose="020B0604020202020204" pitchFamily="34" charset="0"/>
              <a:buChar char="•"/>
            </a:pPr>
            <a:r>
              <a:rPr lang="en-GB" b="1" dirty="0"/>
              <a:t>participation</a:t>
            </a:r>
            <a:r>
              <a:rPr lang="en-GB" dirty="0"/>
              <a:t> of parties, witnesses, experts, translators</a:t>
            </a:r>
          </a:p>
          <a:p>
            <a:pPr marL="180000" indent="-180000">
              <a:buFont typeface="Arial" panose="020B0604020202020204" pitchFamily="34" charset="0"/>
              <a:buChar char="•"/>
            </a:pPr>
            <a:r>
              <a:rPr lang="en-GB" b="1" dirty="0"/>
              <a:t>if</a:t>
            </a:r>
            <a:r>
              <a:rPr lang="en-GB" dirty="0"/>
              <a:t> party does </a:t>
            </a:r>
            <a:r>
              <a:rPr lang="en-GB" b="1" dirty="0"/>
              <a:t>not</a:t>
            </a:r>
            <a:r>
              <a:rPr lang="en-GB" dirty="0"/>
              <a:t> have </a:t>
            </a:r>
            <a:r>
              <a:rPr lang="en-GB" b="1" dirty="0"/>
              <a:t>suitable technical equipment</a:t>
            </a:r>
          </a:p>
          <a:p>
            <a:pPr marL="359388" lvl="1" indent="-180000">
              <a:buFont typeface="Arial" panose="020B0604020202020204" pitchFamily="34" charset="0"/>
              <a:buChar char="•"/>
            </a:pPr>
            <a:r>
              <a:rPr lang="en-GB" dirty="0"/>
              <a:t>oral hearing </a:t>
            </a:r>
            <a:r>
              <a:rPr lang="en-GB" b="1" dirty="0"/>
              <a:t>without</a:t>
            </a:r>
            <a:r>
              <a:rPr lang="en-GB" dirty="0"/>
              <a:t> this </a:t>
            </a:r>
            <a:r>
              <a:rPr lang="en-GB" b="1" dirty="0"/>
              <a:t>party</a:t>
            </a:r>
          </a:p>
          <a:p>
            <a:pPr marL="359388" lvl="1" indent="-180000">
              <a:buFont typeface="Arial" panose="020B0604020202020204" pitchFamily="34" charset="0"/>
              <a:buChar char="•"/>
            </a:pPr>
            <a:r>
              <a:rPr lang="en-GB" b="1" dirty="0"/>
              <a:t>other suitable way </a:t>
            </a:r>
            <a:r>
              <a:rPr lang="en-GB" dirty="0"/>
              <a:t>to perform rights</a:t>
            </a:r>
          </a:p>
          <a:p>
            <a:pPr marL="180000" indent="-180000">
              <a:buFont typeface="Arial" panose="020B0604020202020204" pitchFamily="34" charset="0"/>
              <a:buChar char="•"/>
            </a:pPr>
            <a:r>
              <a:rPr lang="en-GB" b="1" dirty="0"/>
              <a:t>minutes</a:t>
            </a:r>
            <a:r>
              <a:rPr lang="en-GB" dirty="0"/>
              <a:t> without signatures of parties, witnesses, experts </a:t>
            </a:r>
          </a:p>
          <a:p>
            <a:pPr marL="180000" indent="-180000">
              <a:buFont typeface="Arial" panose="020B0604020202020204" pitchFamily="34" charset="0"/>
              <a:buChar char="•"/>
            </a:pPr>
            <a:r>
              <a:rPr lang="en-GB" dirty="0"/>
              <a:t>necessary equipment </a:t>
            </a:r>
            <a:r>
              <a:rPr lang="en-GB" b="1" dirty="0"/>
              <a:t>only laptop </a:t>
            </a:r>
            <a:r>
              <a:rPr lang="en-GB" dirty="0"/>
              <a:t>with appropriate </a:t>
            </a:r>
            <a:r>
              <a:rPr lang="en-GB" b="1" dirty="0"/>
              <a:t>software</a:t>
            </a:r>
            <a:r>
              <a:rPr lang="en-GB" dirty="0"/>
              <a:t> an access to the internet </a:t>
            </a:r>
            <a:br>
              <a:rPr lang="en-GB" dirty="0"/>
            </a:br>
            <a:r>
              <a:rPr lang="en-GB" dirty="0">
                <a:sym typeface="Wingdings" panose="05000000000000000000" pitchFamily="2" charset="2"/>
              </a:rPr>
              <a:t> </a:t>
            </a:r>
            <a:r>
              <a:rPr lang="en-GB" dirty="0"/>
              <a:t>simple</a:t>
            </a:r>
          </a:p>
          <a:p>
            <a:pPr marL="180000" indent="-180000">
              <a:buFont typeface="Arial" panose="020B0604020202020204" pitchFamily="34" charset="0"/>
              <a:buChar char="•"/>
            </a:pPr>
            <a:endParaRPr lang="en-GB" dirty="0"/>
          </a:p>
        </p:txBody>
      </p:sp>
    </p:spTree>
    <p:extLst>
      <p:ext uri="{BB962C8B-B14F-4D97-AF65-F5344CB8AC3E}">
        <p14:creationId xmlns:p14="http://schemas.microsoft.com/office/powerpoint/2010/main" val="335754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Thank you for your attention!</a:t>
            </a:r>
            <a:br>
              <a:rPr lang="en-GB" dirty="0"/>
            </a:br>
            <a:endParaRPr lang="de-AT" dirty="0"/>
          </a:p>
        </p:txBody>
      </p:sp>
      <p:sp>
        <p:nvSpPr>
          <p:cNvPr id="3" name="Datumsplatzhalter 2"/>
          <p:cNvSpPr>
            <a:spLocks noGrp="1"/>
          </p:cNvSpPr>
          <p:nvPr>
            <p:ph type="dt" sz="half" idx="2"/>
          </p:nvPr>
        </p:nvSpPr>
        <p:spPr/>
        <p:txBody>
          <a:bodyPr/>
          <a:lstStyle/>
          <a:p>
            <a:r>
              <a:rPr lang="en-GB"/>
              <a:t>17 February, 2021</a:t>
            </a:r>
            <a:endParaRPr lang="en-GB" dirty="0"/>
          </a:p>
        </p:txBody>
      </p:sp>
      <p:sp>
        <p:nvSpPr>
          <p:cNvPr id="4" name="Fußzeilenplatzhalter 3"/>
          <p:cNvSpPr>
            <a:spLocks noGrp="1"/>
          </p:cNvSpPr>
          <p:nvPr>
            <p:ph type="ftr" sz="quarter" idx="3"/>
          </p:nvPr>
        </p:nvSpPr>
        <p:spPr/>
        <p:txBody>
          <a:bodyPr/>
          <a:lstStyle/>
          <a:p>
            <a:endParaRPr lang="en-GB"/>
          </a:p>
        </p:txBody>
      </p:sp>
      <p:sp>
        <p:nvSpPr>
          <p:cNvPr id="5" name="Foliennummernplatzhalter 4"/>
          <p:cNvSpPr>
            <a:spLocks noGrp="1"/>
          </p:cNvSpPr>
          <p:nvPr>
            <p:ph type="sldNum" sz="quarter" idx="4"/>
          </p:nvPr>
        </p:nvSpPr>
        <p:spPr/>
        <p:txBody>
          <a:bodyPr/>
          <a:lstStyle/>
          <a:p>
            <a:fld id="{71F9F866-B438-9445-8D9F-1F8FF6608833}" type="slidenum">
              <a:rPr lang="en-GB" smtClean="0"/>
              <a:pPr/>
              <a:t>11</a:t>
            </a:fld>
            <a:endParaRPr lang="en-GB" dirty="0"/>
          </a:p>
        </p:txBody>
      </p:sp>
      <p:sp>
        <p:nvSpPr>
          <p:cNvPr id="6" name="Textplatzhalter 5"/>
          <p:cNvSpPr>
            <a:spLocks noGrp="1"/>
          </p:cNvSpPr>
          <p:nvPr>
            <p:ph type="body" sz="quarter" idx="10"/>
          </p:nvPr>
        </p:nvSpPr>
        <p:spPr/>
        <p:txBody>
          <a:bodyPr/>
          <a:lstStyle/>
          <a:p>
            <a:r>
              <a:rPr lang="en-GB" b="1" dirty="0"/>
              <a:t>Hubert </a:t>
            </a:r>
            <a:r>
              <a:rPr lang="en-GB" b="1" dirty="0" err="1"/>
              <a:t>Reisner</a:t>
            </a:r>
            <a:endParaRPr lang="en-GB" b="1" dirty="0"/>
          </a:p>
          <a:p>
            <a:r>
              <a:rPr lang="en-GB" dirty="0"/>
              <a:t>Federal Administrative Court</a:t>
            </a:r>
          </a:p>
          <a:p>
            <a:r>
              <a:rPr lang="en-GB" dirty="0"/>
              <a:t>Austria</a:t>
            </a:r>
          </a:p>
          <a:p>
            <a:r>
              <a:rPr lang="en-GB" dirty="0"/>
              <a:t>+43 (1) 60149 – 152401</a:t>
            </a:r>
          </a:p>
          <a:p>
            <a:r>
              <a:rPr lang="en-GB" dirty="0"/>
              <a:t>+43 (676) 88088883</a:t>
            </a:r>
          </a:p>
          <a:p>
            <a:r>
              <a:rPr lang="en-GB" dirty="0"/>
              <a:t>hubert.reisner@legeartis.co.at</a:t>
            </a:r>
          </a:p>
          <a:p>
            <a:endParaRPr lang="en-GB" dirty="0"/>
          </a:p>
        </p:txBody>
      </p:sp>
    </p:spTree>
    <p:extLst>
      <p:ext uri="{BB962C8B-B14F-4D97-AF65-F5344CB8AC3E}">
        <p14:creationId xmlns:p14="http://schemas.microsoft.com/office/powerpoint/2010/main" val="73073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26317E6F-E44B-4F40-8A29-D2AA4D6E335F}"/>
              </a:ext>
            </a:extLst>
          </p:cNvPr>
          <p:cNvSpPr>
            <a:spLocks noGrp="1"/>
          </p:cNvSpPr>
          <p:nvPr>
            <p:ph type="title"/>
          </p:nvPr>
        </p:nvSpPr>
        <p:spPr/>
        <p:txBody>
          <a:bodyPr/>
          <a:lstStyle/>
          <a:p>
            <a:r>
              <a:rPr lang="en-US" dirty="0"/>
              <a:t>European Convention of Human Rights</a:t>
            </a:r>
            <a:endParaRPr lang="en-GB" dirty="0"/>
          </a:p>
        </p:txBody>
      </p:sp>
      <p:sp>
        <p:nvSpPr>
          <p:cNvPr id="12" name="Textplatzhalter 11">
            <a:extLst>
              <a:ext uri="{FF2B5EF4-FFF2-40B4-BE49-F238E27FC236}">
                <a16:creationId xmlns:a16="http://schemas.microsoft.com/office/drawing/2014/main" id="{4F7B0EAA-AF5D-4F94-8723-7F6695EB1A56}"/>
              </a:ext>
            </a:extLst>
          </p:cNvPr>
          <p:cNvSpPr>
            <a:spLocks noGrp="1"/>
          </p:cNvSpPr>
          <p:nvPr>
            <p:ph type="body" sz="quarter" idx="10"/>
          </p:nvPr>
        </p:nvSpPr>
        <p:spPr/>
        <p:txBody>
          <a:bodyPr/>
          <a:lstStyle/>
          <a:p>
            <a:pPr algn="ctr"/>
            <a:r>
              <a:rPr lang="en-US" b="1" dirty="0"/>
              <a:t>Article 6 – Right to a fair trial</a:t>
            </a:r>
          </a:p>
          <a:p>
            <a:pPr marL="226800" indent="-226800"/>
            <a:r>
              <a:rPr lang="en-US" dirty="0"/>
              <a:t>1	In the determination of his </a:t>
            </a:r>
            <a:r>
              <a:rPr lang="en-US" b="1" dirty="0"/>
              <a:t>civil rights and obligations </a:t>
            </a:r>
            <a:r>
              <a:rPr lang="en-US" dirty="0"/>
              <a:t>or of any criminal charge against him, everyone is entitled to a </a:t>
            </a:r>
            <a:r>
              <a:rPr lang="en-US" b="1" dirty="0"/>
              <a:t>fair and public hearing </a:t>
            </a:r>
            <a:r>
              <a:rPr lang="en-US" dirty="0"/>
              <a:t>within a </a:t>
            </a:r>
            <a:r>
              <a:rPr lang="en-US" b="1" dirty="0"/>
              <a:t>reasonable time </a:t>
            </a:r>
            <a:r>
              <a:rPr lang="en-US" dirty="0"/>
              <a:t>by an </a:t>
            </a:r>
            <a:r>
              <a:rPr lang="en-US" b="1" dirty="0"/>
              <a:t>independent and impartial tribunal established by law</a:t>
            </a:r>
            <a:r>
              <a:rPr lang="en-US" dirty="0"/>
              <a:t>. </a:t>
            </a:r>
            <a:r>
              <a:rPr lang="en-US" b="1" dirty="0"/>
              <a:t>Judgment</a:t>
            </a:r>
            <a:r>
              <a:rPr lang="en-US" dirty="0"/>
              <a:t> shall be </a:t>
            </a:r>
            <a:r>
              <a:rPr lang="en-US" b="1" dirty="0"/>
              <a:t>pronounced</a:t>
            </a:r>
            <a:r>
              <a:rPr lang="en-US" dirty="0"/>
              <a:t> </a:t>
            </a:r>
            <a:r>
              <a:rPr lang="en-US" b="1" dirty="0"/>
              <a:t>publicly</a:t>
            </a:r>
            <a:r>
              <a:rPr lang="en-US" dirty="0"/>
              <a:t> but the press and public may be excluded from all or part of the trial in the interests of morals, public order or national security in a democratic society, where the interests of juveniles or the protection of the private life of the parties so require, or to the extent strictly necessary in the opinion of the court in special circumstances where publicity would prejudice the interests of justice.</a:t>
            </a:r>
          </a:p>
          <a:p>
            <a:pPr marL="226800" indent="-226800"/>
            <a:r>
              <a:rPr lang="en-US" dirty="0"/>
              <a:t>2	…</a:t>
            </a:r>
          </a:p>
          <a:p>
            <a:endParaRPr lang="en-GB" dirty="0"/>
          </a:p>
        </p:txBody>
      </p:sp>
      <p:sp>
        <p:nvSpPr>
          <p:cNvPr id="2" name="Datumsplatzhalter 1">
            <a:extLst>
              <a:ext uri="{FF2B5EF4-FFF2-40B4-BE49-F238E27FC236}">
                <a16:creationId xmlns:a16="http://schemas.microsoft.com/office/drawing/2014/main" id="{58C05113-F7B0-4C70-A898-DFB0EEB00CF0}"/>
              </a:ext>
            </a:extLst>
          </p:cNvPr>
          <p:cNvSpPr>
            <a:spLocks noGrp="1"/>
          </p:cNvSpPr>
          <p:nvPr>
            <p:ph type="dt" sz="half" idx="2"/>
          </p:nvPr>
        </p:nvSpPr>
        <p:spPr/>
        <p:txBody>
          <a:bodyPr/>
          <a:lstStyle/>
          <a:p>
            <a:r>
              <a:rPr lang="en-GB"/>
              <a:t>17 February, 2021</a:t>
            </a:r>
            <a:endParaRPr lang="en-GB" dirty="0"/>
          </a:p>
        </p:txBody>
      </p:sp>
      <p:sp>
        <p:nvSpPr>
          <p:cNvPr id="3" name="Fußzeilenplatzhalter 2">
            <a:extLst>
              <a:ext uri="{FF2B5EF4-FFF2-40B4-BE49-F238E27FC236}">
                <a16:creationId xmlns:a16="http://schemas.microsoft.com/office/drawing/2014/main" id="{8D1EB43C-B8C1-4416-8F87-16B958BAA86A}"/>
              </a:ext>
            </a:extLst>
          </p:cNvPr>
          <p:cNvSpPr>
            <a:spLocks noGrp="1"/>
          </p:cNvSpPr>
          <p:nvPr>
            <p:ph type="ftr" sz="quarter" idx="3"/>
          </p:nvPr>
        </p:nvSpPr>
        <p:spPr/>
        <p:txBody>
          <a:bodyPr/>
          <a:lstStyle/>
          <a:p>
            <a:endParaRPr lang="en-GB"/>
          </a:p>
        </p:txBody>
      </p:sp>
      <p:sp>
        <p:nvSpPr>
          <p:cNvPr id="4" name="Foliennummernplatzhalter 3">
            <a:extLst>
              <a:ext uri="{FF2B5EF4-FFF2-40B4-BE49-F238E27FC236}">
                <a16:creationId xmlns:a16="http://schemas.microsoft.com/office/drawing/2014/main" id="{161906B6-226F-436D-A91A-36380388F346}"/>
              </a:ext>
            </a:extLst>
          </p:cNvPr>
          <p:cNvSpPr>
            <a:spLocks noGrp="1"/>
          </p:cNvSpPr>
          <p:nvPr>
            <p:ph type="sldNum" sz="quarter" idx="4"/>
          </p:nvPr>
        </p:nvSpPr>
        <p:spPr/>
        <p:txBody>
          <a:bodyPr/>
          <a:lstStyle/>
          <a:p>
            <a:fld id="{71F9F866-B438-9445-8D9F-1F8FF6608833}" type="slidenum">
              <a:rPr lang="en-GB" smtClean="0"/>
              <a:pPr/>
              <a:t>2</a:t>
            </a:fld>
            <a:endParaRPr lang="en-GB" dirty="0"/>
          </a:p>
        </p:txBody>
      </p:sp>
    </p:spTree>
    <p:extLst>
      <p:ext uri="{BB962C8B-B14F-4D97-AF65-F5344CB8AC3E}">
        <p14:creationId xmlns:p14="http://schemas.microsoft.com/office/powerpoint/2010/main" val="331778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93742-3A04-48EA-B29D-8D50C1983EBB}"/>
              </a:ext>
            </a:extLst>
          </p:cNvPr>
          <p:cNvSpPr>
            <a:spLocks noGrp="1"/>
          </p:cNvSpPr>
          <p:nvPr>
            <p:ph type="title"/>
          </p:nvPr>
        </p:nvSpPr>
        <p:spPr/>
        <p:txBody>
          <a:bodyPr/>
          <a:lstStyle/>
          <a:p>
            <a:r>
              <a:rPr lang="en-US" dirty="0"/>
              <a:t>Charter of Fundamental Rights of the European Union</a:t>
            </a:r>
            <a:endParaRPr lang="de-AT" dirty="0"/>
          </a:p>
        </p:txBody>
      </p:sp>
      <p:sp>
        <p:nvSpPr>
          <p:cNvPr id="3" name="Datumsplatzhalter 2">
            <a:extLst>
              <a:ext uri="{FF2B5EF4-FFF2-40B4-BE49-F238E27FC236}">
                <a16:creationId xmlns:a16="http://schemas.microsoft.com/office/drawing/2014/main" id="{493CF687-5BF2-40A7-8534-7D910CC3D9FE}"/>
              </a:ext>
            </a:extLst>
          </p:cNvPr>
          <p:cNvSpPr>
            <a:spLocks noGrp="1"/>
          </p:cNvSpPr>
          <p:nvPr>
            <p:ph type="dt" sz="half" idx="2"/>
          </p:nvPr>
        </p:nvSpPr>
        <p:spPr/>
        <p:txBody>
          <a:bodyPr/>
          <a:lstStyle/>
          <a:p>
            <a:r>
              <a:rPr lang="en-GB"/>
              <a:t>17 February, 2021</a:t>
            </a:r>
            <a:endParaRPr lang="en-GB" dirty="0"/>
          </a:p>
        </p:txBody>
      </p:sp>
      <p:sp>
        <p:nvSpPr>
          <p:cNvPr id="4" name="Fußzeilenplatzhalter 3">
            <a:extLst>
              <a:ext uri="{FF2B5EF4-FFF2-40B4-BE49-F238E27FC236}">
                <a16:creationId xmlns:a16="http://schemas.microsoft.com/office/drawing/2014/main" id="{528D45E9-1591-4529-BB1B-45ACD2CA61D7}"/>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41770967-FE64-469E-B3B2-88F937F4C90C}"/>
              </a:ext>
            </a:extLst>
          </p:cNvPr>
          <p:cNvSpPr>
            <a:spLocks noGrp="1"/>
          </p:cNvSpPr>
          <p:nvPr>
            <p:ph type="sldNum" sz="quarter" idx="4"/>
          </p:nvPr>
        </p:nvSpPr>
        <p:spPr/>
        <p:txBody>
          <a:bodyPr/>
          <a:lstStyle/>
          <a:p>
            <a:fld id="{71F9F866-B438-9445-8D9F-1F8FF6608833}" type="slidenum">
              <a:rPr lang="en-GB" smtClean="0"/>
              <a:pPr/>
              <a:t>3</a:t>
            </a:fld>
            <a:endParaRPr lang="en-GB" dirty="0"/>
          </a:p>
        </p:txBody>
      </p:sp>
      <p:sp>
        <p:nvSpPr>
          <p:cNvPr id="6" name="Textplatzhalter 5">
            <a:extLst>
              <a:ext uri="{FF2B5EF4-FFF2-40B4-BE49-F238E27FC236}">
                <a16:creationId xmlns:a16="http://schemas.microsoft.com/office/drawing/2014/main" id="{438B730C-2CCF-4111-8BCC-4F612E11C5D2}"/>
              </a:ext>
            </a:extLst>
          </p:cNvPr>
          <p:cNvSpPr>
            <a:spLocks noGrp="1"/>
          </p:cNvSpPr>
          <p:nvPr>
            <p:ph type="body" sz="quarter" idx="10"/>
          </p:nvPr>
        </p:nvSpPr>
        <p:spPr/>
        <p:txBody>
          <a:bodyPr/>
          <a:lstStyle/>
          <a:p>
            <a:pPr algn="ctr"/>
            <a:r>
              <a:rPr lang="en-US" dirty="0"/>
              <a:t>Article 47</a:t>
            </a:r>
          </a:p>
          <a:p>
            <a:pPr algn="ctr"/>
            <a:r>
              <a:rPr lang="en-US" b="1" dirty="0"/>
              <a:t>Right to an effective remedy and to a fair trial</a:t>
            </a:r>
          </a:p>
          <a:p>
            <a:r>
              <a:rPr lang="en-US" dirty="0"/>
              <a:t>Everyone whose </a:t>
            </a:r>
            <a:r>
              <a:rPr lang="en-US" b="1" dirty="0"/>
              <a:t>rights and freedoms guaranteed by the law of the Union </a:t>
            </a:r>
            <a:r>
              <a:rPr lang="en-US" dirty="0"/>
              <a:t>are violated has the </a:t>
            </a:r>
            <a:r>
              <a:rPr lang="en-US" b="1" dirty="0"/>
              <a:t>right</a:t>
            </a:r>
            <a:r>
              <a:rPr lang="en-US" dirty="0"/>
              <a:t> to an </a:t>
            </a:r>
            <a:r>
              <a:rPr lang="en-US" b="1" dirty="0"/>
              <a:t>effective remedy </a:t>
            </a:r>
            <a:r>
              <a:rPr lang="en-US" dirty="0"/>
              <a:t>before a </a:t>
            </a:r>
            <a:r>
              <a:rPr lang="en-US" b="1" dirty="0"/>
              <a:t>tribunal</a:t>
            </a:r>
            <a:r>
              <a:rPr lang="en-US" dirty="0"/>
              <a:t> in compliance with the conditions laid down in this Article.</a:t>
            </a:r>
          </a:p>
          <a:p>
            <a:r>
              <a:rPr lang="en-US" dirty="0"/>
              <a:t>Everyone is entitled to a </a:t>
            </a:r>
            <a:r>
              <a:rPr lang="en-US" b="1" dirty="0"/>
              <a:t>fair and public hearing </a:t>
            </a:r>
            <a:r>
              <a:rPr lang="en-US" dirty="0"/>
              <a:t>within a </a:t>
            </a:r>
            <a:r>
              <a:rPr lang="en-US" b="1" dirty="0"/>
              <a:t>reasonable time </a:t>
            </a:r>
            <a:r>
              <a:rPr lang="en-US" dirty="0"/>
              <a:t>by an </a:t>
            </a:r>
            <a:r>
              <a:rPr lang="en-US" b="1" dirty="0"/>
              <a:t>independent and impartial tribunal previously established by law</a:t>
            </a:r>
            <a:r>
              <a:rPr lang="en-US" dirty="0"/>
              <a:t>. Everyone shall have the possibility of being advised, defended and represented.</a:t>
            </a:r>
          </a:p>
          <a:p>
            <a:r>
              <a:rPr lang="en-US" dirty="0"/>
              <a:t>Legal aid shall be made available to those who lack sufficient resources in so far as such aid is necessary to ensure effective access to justice.</a:t>
            </a:r>
          </a:p>
          <a:p>
            <a:endParaRPr lang="de-AT" dirty="0"/>
          </a:p>
        </p:txBody>
      </p:sp>
    </p:spTree>
    <p:extLst>
      <p:ext uri="{BB962C8B-B14F-4D97-AF65-F5344CB8AC3E}">
        <p14:creationId xmlns:p14="http://schemas.microsoft.com/office/powerpoint/2010/main" val="347212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CCFC5-EC27-409E-BEFD-A4498DA82F7E}"/>
              </a:ext>
            </a:extLst>
          </p:cNvPr>
          <p:cNvSpPr>
            <a:spLocks noGrp="1"/>
          </p:cNvSpPr>
          <p:nvPr>
            <p:ph type="title"/>
          </p:nvPr>
        </p:nvSpPr>
        <p:spPr/>
        <p:txBody>
          <a:bodyPr/>
          <a:lstStyle/>
          <a:p>
            <a:r>
              <a:rPr lang="en-US" dirty="0"/>
              <a:t>Charter of Fundamental Rights of the European Union</a:t>
            </a:r>
            <a:endParaRPr lang="de-AT" dirty="0"/>
          </a:p>
        </p:txBody>
      </p:sp>
      <p:sp>
        <p:nvSpPr>
          <p:cNvPr id="3" name="Datumsplatzhalter 2">
            <a:extLst>
              <a:ext uri="{FF2B5EF4-FFF2-40B4-BE49-F238E27FC236}">
                <a16:creationId xmlns:a16="http://schemas.microsoft.com/office/drawing/2014/main" id="{1D96E9F3-9560-4E8E-8752-C18981B84F84}"/>
              </a:ext>
            </a:extLst>
          </p:cNvPr>
          <p:cNvSpPr>
            <a:spLocks noGrp="1"/>
          </p:cNvSpPr>
          <p:nvPr>
            <p:ph type="dt" sz="half" idx="2"/>
          </p:nvPr>
        </p:nvSpPr>
        <p:spPr/>
        <p:txBody>
          <a:bodyPr/>
          <a:lstStyle/>
          <a:p>
            <a:r>
              <a:rPr lang="en-GB"/>
              <a:t>17 February, 2021</a:t>
            </a:r>
            <a:endParaRPr lang="en-GB" dirty="0"/>
          </a:p>
        </p:txBody>
      </p:sp>
      <p:sp>
        <p:nvSpPr>
          <p:cNvPr id="4" name="Fußzeilenplatzhalter 3">
            <a:extLst>
              <a:ext uri="{FF2B5EF4-FFF2-40B4-BE49-F238E27FC236}">
                <a16:creationId xmlns:a16="http://schemas.microsoft.com/office/drawing/2014/main" id="{843239B1-1E1C-408E-B1D5-A84BCE8AE860}"/>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7C5A6FE9-DED1-4E05-A8ED-5A211B70F579}"/>
              </a:ext>
            </a:extLst>
          </p:cNvPr>
          <p:cNvSpPr>
            <a:spLocks noGrp="1"/>
          </p:cNvSpPr>
          <p:nvPr>
            <p:ph type="sldNum" sz="quarter" idx="4"/>
          </p:nvPr>
        </p:nvSpPr>
        <p:spPr/>
        <p:txBody>
          <a:bodyPr/>
          <a:lstStyle/>
          <a:p>
            <a:fld id="{71F9F866-B438-9445-8D9F-1F8FF6608833}" type="slidenum">
              <a:rPr lang="en-GB" smtClean="0"/>
              <a:pPr/>
              <a:t>4</a:t>
            </a:fld>
            <a:endParaRPr lang="en-GB" dirty="0"/>
          </a:p>
        </p:txBody>
      </p:sp>
      <p:sp>
        <p:nvSpPr>
          <p:cNvPr id="6" name="Textplatzhalter 5">
            <a:extLst>
              <a:ext uri="{FF2B5EF4-FFF2-40B4-BE49-F238E27FC236}">
                <a16:creationId xmlns:a16="http://schemas.microsoft.com/office/drawing/2014/main" id="{62B368FC-C0EC-4CAE-B717-373A4336521B}"/>
              </a:ext>
            </a:extLst>
          </p:cNvPr>
          <p:cNvSpPr>
            <a:spLocks noGrp="1"/>
          </p:cNvSpPr>
          <p:nvPr>
            <p:ph type="body" sz="quarter" idx="10"/>
          </p:nvPr>
        </p:nvSpPr>
        <p:spPr/>
        <p:txBody>
          <a:bodyPr/>
          <a:lstStyle/>
          <a:p>
            <a:pPr algn="ctr"/>
            <a:r>
              <a:rPr lang="en-GB" dirty="0"/>
              <a:t>Article 52</a:t>
            </a:r>
          </a:p>
          <a:p>
            <a:pPr algn="ctr"/>
            <a:r>
              <a:rPr lang="en-GB" b="1" dirty="0"/>
              <a:t>Scope and interpretation of rights and principles</a:t>
            </a:r>
          </a:p>
          <a:p>
            <a:pPr marL="226800" indent="-226800"/>
            <a:r>
              <a:rPr lang="en-GB" dirty="0"/>
              <a:t>1.	…</a:t>
            </a:r>
          </a:p>
          <a:p>
            <a:pPr marL="226800" indent="-226800"/>
            <a:r>
              <a:rPr lang="en-GB" dirty="0"/>
              <a:t>3.	In so far as this Charter contains </a:t>
            </a:r>
            <a:r>
              <a:rPr lang="en-GB" b="1" dirty="0"/>
              <a:t>rights</a:t>
            </a:r>
            <a:r>
              <a:rPr lang="en-GB" dirty="0"/>
              <a:t> which </a:t>
            </a:r>
            <a:r>
              <a:rPr lang="en-GB" b="1" dirty="0"/>
              <a:t>correspond</a:t>
            </a:r>
            <a:r>
              <a:rPr lang="en-GB" dirty="0"/>
              <a:t> to rights guaranteed by the </a:t>
            </a:r>
            <a:r>
              <a:rPr lang="en-GB" b="1" dirty="0"/>
              <a:t>Convention</a:t>
            </a:r>
            <a:r>
              <a:rPr lang="en-GB" dirty="0"/>
              <a:t> for the </a:t>
            </a:r>
            <a:r>
              <a:rPr lang="en-GB" b="1" dirty="0"/>
              <a:t>Protection of Human Rights and Fundamental Freedoms</a:t>
            </a:r>
            <a:r>
              <a:rPr lang="en-GB" dirty="0"/>
              <a:t>, the </a:t>
            </a:r>
            <a:r>
              <a:rPr lang="en-GB" b="1" dirty="0"/>
              <a:t>meaning</a:t>
            </a:r>
            <a:r>
              <a:rPr lang="en-GB" dirty="0"/>
              <a:t> and </a:t>
            </a:r>
            <a:r>
              <a:rPr lang="en-GB" b="1" dirty="0"/>
              <a:t>scope</a:t>
            </a:r>
            <a:r>
              <a:rPr lang="en-GB" dirty="0"/>
              <a:t> of those rights shall be the </a:t>
            </a:r>
            <a:r>
              <a:rPr lang="en-GB" b="1" dirty="0"/>
              <a:t>same</a:t>
            </a:r>
            <a:r>
              <a:rPr lang="en-GB" dirty="0"/>
              <a:t> as those laid down by the said Convention. This provision shall not prevent Union law providing more extensive protection.</a:t>
            </a:r>
          </a:p>
          <a:p>
            <a:pPr marL="226800" indent="-226800"/>
            <a:r>
              <a:rPr lang="en-GB" dirty="0"/>
              <a:t>4.	…</a:t>
            </a:r>
          </a:p>
        </p:txBody>
      </p:sp>
    </p:spTree>
    <p:extLst>
      <p:ext uri="{BB962C8B-B14F-4D97-AF65-F5344CB8AC3E}">
        <p14:creationId xmlns:p14="http://schemas.microsoft.com/office/powerpoint/2010/main" val="195699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FFA8A-72EF-4C21-9BC6-FB96EADFC926}"/>
              </a:ext>
            </a:extLst>
          </p:cNvPr>
          <p:cNvSpPr>
            <a:spLocks noGrp="1"/>
          </p:cNvSpPr>
          <p:nvPr>
            <p:ph type="title"/>
          </p:nvPr>
        </p:nvSpPr>
        <p:spPr/>
        <p:txBody>
          <a:bodyPr/>
          <a:lstStyle/>
          <a:p>
            <a:r>
              <a:rPr lang="en-GB" dirty="0"/>
              <a:t>Remedies Directive 89/665/EEC</a:t>
            </a:r>
          </a:p>
        </p:txBody>
      </p:sp>
      <p:sp>
        <p:nvSpPr>
          <p:cNvPr id="3" name="Datumsplatzhalter 2">
            <a:extLst>
              <a:ext uri="{FF2B5EF4-FFF2-40B4-BE49-F238E27FC236}">
                <a16:creationId xmlns:a16="http://schemas.microsoft.com/office/drawing/2014/main" id="{13FD8691-B3AF-46D8-B10B-BC245B151B81}"/>
              </a:ext>
            </a:extLst>
          </p:cNvPr>
          <p:cNvSpPr>
            <a:spLocks noGrp="1"/>
          </p:cNvSpPr>
          <p:nvPr>
            <p:ph type="dt" sz="half" idx="2"/>
          </p:nvPr>
        </p:nvSpPr>
        <p:spPr/>
        <p:txBody>
          <a:bodyPr/>
          <a:lstStyle/>
          <a:p>
            <a:r>
              <a:rPr lang="en-GB"/>
              <a:t>17 February, 2021</a:t>
            </a:r>
            <a:endParaRPr lang="en-GB" dirty="0"/>
          </a:p>
        </p:txBody>
      </p:sp>
      <p:sp>
        <p:nvSpPr>
          <p:cNvPr id="4" name="Fußzeilenplatzhalter 3">
            <a:extLst>
              <a:ext uri="{FF2B5EF4-FFF2-40B4-BE49-F238E27FC236}">
                <a16:creationId xmlns:a16="http://schemas.microsoft.com/office/drawing/2014/main" id="{619A3F28-1A9B-48EC-B6F0-4B00808E9521}"/>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7BE83FEB-00FB-4610-9C96-CC0FD5DBD6CC}"/>
              </a:ext>
            </a:extLst>
          </p:cNvPr>
          <p:cNvSpPr>
            <a:spLocks noGrp="1"/>
          </p:cNvSpPr>
          <p:nvPr>
            <p:ph type="sldNum" sz="quarter" idx="4"/>
          </p:nvPr>
        </p:nvSpPr>
        <p:spPr/>
        <p:txBody>
          <a:bodyPr/>
          <a:lstStyle/>
          <a:p>
            <a:fld id="{71F9F866-B438-9445-8D9F-1F8FF6608833}" type="slidenum">
              <a:rPr lang="en-GB" smtClean="0"/>
              <a:pPr/>
              <a:t>5</a:t>
            </a:fld>
            <a:endParaRPr lang="en-GB" dirty="0"/>
          </a:p>
        </p:txBody>
      </p:sp>
      <p:sp>
        <p:nvSpPr>
          <p:cNvPr id="6" name="Textplatzhalter 5">
            <a:extLst>
              <a:ext uri="{FF2B5EF4-FFF2-40B4-BE49-F238E27FC236}">
                <a16:creationId xmlns:a16="http://schemas.microsoft.com/office/drawing/2014/main" id="{75BD8736-D9CE-4942-96EF-4D56A209FD3B}"/>
              </a:ext>
            </a:extLst>
          </p:cNvPr>
          <p:cNvSpPr>
            <a:spLocks noGrp="1"/>
          </p:cNvSpPr>
          <p:nvPr>
            <p:ph type="body" sz="quarter" idx="10"/>
          </p:nvPr>
        </p:nvSpPr>
        <p:spPr/>
        <p:txBody>
          <a:bodyPr/>
          <a:lstStyle/>
          <a:p>
            <a:pPr algn="ctr"/>
            <a:r>
              <a:rPr lang="en-GB" dirty="0"/>
              <a:t>Article 2</a:t>
            </a:r>
            <a:br>
              <a:rPr lang="en-GB" dirty="0"/>
            </a:br>
            <a:r>
              <a:rPr lang="en-GB" b="1" dirty="0"/>
              <a:t>Requirements for review procedures</a:t>
            </a:r>
          </a:p>
          <a:p>
            <a:pPr>
              <a:tabLst>
                <a:tab pos="457200" algn="l"/>
              </a:tabLst>
            </a:pPr>
            <a:r>
              <a:rPr lang="en-GB" dirty="0"/>
              <a:t>9.	Where bodies responsible for review procedures are not judicial in character, </a:t>
            </a:r>
            <a:r>
              <a:rPr lang="en-GB" b="1" dirty="0"/>
              <a:t>written</a:t>
            </a:r>
            <a:r>
              <a:rPr lang="en-GB" dirty="0"/>
              <a:t> </a:t>
            </a:r>
            <a:r>
              <a:rPr lang="en-GB" b="1" dirty="0"/>
              <a:t>reasons</a:t>
            </a:r>
            <a:r>
              <a:rPr lang="en-GB" dirty="0"/>
              <a:t> </a:t>
            </a:r>
            <a:r>
              <a:rPr lang="en-GB" b="1" dirty="0"/>
              <a:t>for their decisions </a:t>
            </a:r>
            <a:r>
              <a:rPr lang="en-GB" dirty="0"/>
              <a:t>shall always be given. Furthermore, in such a case, provision must be made to guarantee procedures whereby any allegedly illegal measure taken by the review body or any alleged defect in the exercise of the powers conferred on it can be the subject of </a:t>
            </a:r>
            <a:r>
              <a:rPr lang="en-GB" b="1" dirty="0"/>
              <a:t>judicial review </a:t>
            </a:r>
            <a:r>
              <a:rPr lang="en-GB" dirty="0"/>
              <a:t>or </a:t>
            </a:r>
            <a:r>
              <a:rPr lang="en-GB" b="1" dirty="0"/>
              <a:t>review by another body which is a court or tribunal within the meaning of Article 234 of the Treaty </a:t>
            </a:r>
            <a:r>
              <a:rPr lang="en-GB" dirty="0"/>
              <a:t>and </a:t>
            </a:r>
            <a:r>
              <a:rPr lang="en-GB" b="1" dirty="0"/>
              <a:t>independent</a:t>
            </a:r>
            <a:r>
              <a:rPr lang="en-GB" dirty="0"/>
              <a:t> of both the contracting authority and the review body.</a:t>
            </a:r>
          </a:p>
          <a:p>
            <a:pPr>
              <a:tabLst>
                <a:tab pos="457200" algn="l"/>
              </a:tabLst>
            </a:pPr>
            <a:r>
              <a:rPr lang="en-GB" dirty="0"/>
              <a:t>The members of such an independent body shall be appointed and leave office under the same conditions as members of the judiciary as regards the authority responsible for their appointment, their period of office, and their removal. At least the President of this independent body shall have the same legal and professional qualifications as members of the judiciary. The </a:t>
            </a:r>
            <a:r>
              <a:rPr lang="en-GB" b="1" dirty="0"/>
              <a:t>independent body </a:t>
            </a:r>
            <a:r>
              <a:rPr lang="en-GB" dirty="0"/>
              <a:t>shall take its decisions following a procedure in which </a:t>
            </a:r>
            <a:r>
              <a:rPr lang="en-GB" b="1" dirty="0"/>
              <a:t>both sides are heard</a:t>
            </a:r>
            <a:r>
              <a:rPr lang="en-GB" dirty="0"/>
              <a:t>, and these decisions shall, by means determined by each Member State, be legally binding.</a:t>
            </a:r>
          </a:p>
        </p:txBody>
      </p:sp>
    </p:spTree>
    <p:extLst>
      <p:ext uri="{BB962C8B-B14F-4D97-AF65-F5344CB8AC3E}">
        <p14:creationId xmlns:p14="http://schemas.microsoft.com/office/powerpoint/2010/main" val="277636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84EBA-E605-413D-946C-87C2A1B315EA}"/>
              </a:ext>
            </a:extLst>
          </p:cNvPr>
          <p:cNvSpPr>
            <a:spLocks noGrp="1"/>
          </p:cNvSpPr>
          <p:nvPr>
            <p:ph type="title"/>
          </p:nvPr>
        </p:nvSpPr>
        <p:spPr/>
        <p:txBody>
          <a:bodyPr/>
          <a:lstStyle/>
          <a:p>
            <a:r>
              <a:rPr lang="en-GB" dirty="0"/>
              <a:t>Procedural Fairness</a:t>
            </a:r>
          </a:p>
        </p:txBody>
      </p:sp>
      <p:sp>
        <p:nvSpPr>
          <p:cNvPr id="3" name="Datumsplatzhalter 2">
            <a:extLst>
              <a:ext uri="{FF2B5EF4-FFF2-40B4-BE49-F238E27FC236}">
                <a16:creationId xmlns:a16="http://schemas.microsoft.com/office/drawing/2014/main" id="{88043040-A5BB-4AF8-9506-D5DEEB0280EC}"/>
              </a:ext>
            </a:extLst>
          </p:cNvPr>
          <p:cNvSpPr>
            <a:spLocks noGrp="1"/>
          </p:cNvSpPr>
          <p:nvPr>
            <p:ph type="dt" sz="half" idx="2"/>
          </p:nvPr>
        </p:nvSpPr>
        <p:spPr/>
        <p:txBody>
          <a:bodyPr/>
          <a:lstStyle/>
          <a:p>
            <a:r>
              <a:rPr lang="en-GB"/>
              <a:t>17 February, 2021</a:t>
            </a:r>
            <a:endParaRPr lang="en-GB" dirty="0"/>
          </a:p>
        </p:txBody>
      </p:sp>
      <p:sp>
        <p:nvSpPr>
          <p:cNvPr id="4" name="Fußzeilenplatzhalter 3">
            <a:extLst>
              <a:ext uri="{FF2B5EF4-FFF2-40B4-BE49-F238E27FC236}">
                <a16:creationId xmlns:a16="http://schemas.microsoft.com/office/drawing/2014/main" id="{801B075E-B360-4548-9386-BB2FFC8369D1}"/>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B9E87559-DEBE-4C7F-A4BA-34A0FE7A25A8}"/>
              </a:ext>
            </a:extLst>
          </p:cNvPr>
          <p:cNvSpPr>
            <a:spLocks noGrp="1"/>
          </p:cNvSpPr>
          <p:nvPr>
            <p:ph type="sldNum" sz="quarter" idx="4"/>
          </p:nvPr>
        </p:nvSpPr>
        <p:spPr/>
        <p:txBody>
          <a:bodyPr/>
          <a:lstStyle/>
          <a:p>
            <a:fld id="{71F9F866-B438-9445-8D9F-1F8FF6608833}" type="slidenum">
              <a:rPr lang="en-GB" smtClean="0"/>
              <a:pPr/>
              <a:t>6</a:t>
            </a:fld>
            <a:endParaRPr lang="en-GB" dirty="0"/>
          </a:p>
        </p:txBody>
      </p:sp>
      <p:sp>
        <p:nvSpPr>
          <p:cNvPr id="6" name="Textplatzhalter 5">
            <a:extLst>
              <a:ext uri="{FF2B5EF4-FFF2-40B4-BE49-F238E27FC236}">
                <a16:creationId xmlns:a16="http://schemas.microsoft.com/office/drawing/2014/main" id="{B2DB645C-079F-45BC-8ABD-6FE500FC5DE9}"/>
              </a:ext>
            </a:extLst>
          </p:cNvPr>
          <p:cNvSpPr>
            <a:spLocks noGrp="1"/>
          </p:cNvSpPr>
          <p:nvPr>
            <p:ph type="body" sz="quarter" idx="10"/>
          </p:nvPr>
        </p:nvSpPr>
        <p:spPr/>
        <p:txBody>
          <a:bodyPr/>
          <a:lstStyle/>
          <a:p>
            <a:pPr marL="180000" indent="-180000">
              <a:buFont typeface="Arial" panose="020B0604020202020204" pitchFamily="34" charset="0"/>
              <a:buChar char="•"/>
            </a:pPr>
            <a:r>
              <a:rPr lang="en-GB" dirty="0"/>
              <a:t>procedural fairness = </a:t>
            </a:r>
            <a:r>
              <a:rPr lang="en-GB" b="1" dirty="0"/>
              <a:t>right to a fair trial</a:t>
            </a:r>
          </a:p>
          <a:p>
            <a:pPr marL="180000" indent="-180000">
              <a:buFont typeface="Arial" panose="020B0604020202020204" pitchFamily="34" charset="0"/>
              <a:buChar char="•"/>
            </a:pPr>
            <a:r>
              <a:rPr lang="en-GB" dirty="0"/>
              <a:t>no right to a certain outcome of the trial but a </a:t>
            </a:r>
            <a:r>
              <a:rPr lang="en-GB" b="1" dirty="0"/>
              <a:t>right</a:t>
            </a:r>
            <a:r>
              <a:rPr lang="en-GB" dirty="0"/>
              <a:t> to a </a:t>
            </a:r>
            <a:r>
              <a:rPr lang="en-GB" b="1" dirty="0"/>
              <a:t>fair treatment </a:t>
            </a:r>
            <a:r>
              <a:rPr lang="en-GB" dirty="0"/>
              <a:t>in the procedure</a:t>
            </a:r>
          </a:p>
          <a:p>
            <a:pPr marL="180000" indent="-180000">
              <a:buFont typeface="Arial" panose="020B0604020202020204" pitchFamily="34" charset="0"/>
              <a:buChar char="•"/>
            </a:pPr>
            <a:r>
              <a:rPr lang="en-GB" dirty="0"/>
              <a:t>procedural fairness = </a:t>
            </a:r>
            <a:r>
              <a:rPr lang="en-GB" b="1" dirty="0"/>
              <a:t>right</a:t>
            </a:r>
            <a:r>
              <a:rPr lang="en-GB" dirty="0"/>
              <a:t> of a party to be </a:t>
            </a:r>
            <a:r>
              <a:rPr lang="en-GB" b="1" dirty="0"/>
              <a:t>heard</a:t>
            </a:r>
            <a:r>
              <a:rPr lang="en-GB" dirty="0"/>
              <a:t> and to </a:t>
            </a:r>
            <a:r>
              <a:rPr lang="en-GB" b="1" dirty="0"/>
              <a:t>present arguments </a:t>
            </a:r>
            <a:r>
              <a:rPr lang="en-GB" dirty="0"/>
              <a:t>in review proceedings</a:t>
            </a:r>
          </a:p>
          <a:p>
            <a:pPr marL="180000" indent="-180000">
              <a:buFont typeface="Arial" panose="020B0604020202020204" pitchFamily="34" charset="0"/>
              <a:buChar char="•"/>
            </a:pPr>
            <a:r>
              <a:rPr lang="en-GB" dirty="0"/>
              <a:t>procedural fairness in review procedures = </a:t>
            </a:r>
            <a:r>
              <a:rPr lang="en-GB" b="1" dirty="0"/>
              <a:t>complainant</a:t>
            </a:r>
            <a:r>
              <a:rPr lang="en-GB" dirty="0"/>
              <a:t> and </a:t>
            </a:r>
            <a:r>
              <a:rPr lang="en-GB" b="1" dirty="0"/>
              <a:t>contracting authority </a:t>
            </a:r>
            <a:r>
              <a:rPr lang="en-GB" dirty="0"/>
              <a:t>have a </a:t>
            </a:r>
            <a:r>
              <a:rPr lang="en-GB" b="1" dirty="0"/>
              <a:t>genuine</a:t>
            </a:r>
            <a:r>
              <a:rPr lang="en-GB" dirty="0"/>
              <a:t> and </a:t>
            </a:r>
            <a:r>
              <a:rPr lang="en-GB" b="1" dirty="0"/>
              <a:t>equal opportunity </a:t>
            </a:r>
            <a:r>
              <a:rPr lang="en-GB" dirty="0"/>
              <a:t>to </a:t>
            </a:r>
            <a:r>
              <a:rPr lang="en-GB" b="1" dirty="0"/>
              <a:t>present</a:t>
            </a:r>
            <a:r>
              <a:rPr lang="en-GB" dirty="0"/>
              <a:t> their </a:t>
            </a:r>
            <a:r>
              <a:rPr lang="en-GB" b="1" dirty="0"/>
              <a:t>case</a:t>
            </a:r>
          </a:p>
        </p:txBody>
      </p:sp>
    </p:spTree>
    <p:extLst>
      <p:ext uri="{BB962C8B-B14F-4D97-AF65-F5344CB8AC3E}">
        <p14:creationId xmlns:p14="http://schemas.microsoft.com/office/powerpoint/2010/main" val="152448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EEBDE-9DA4-442E-B164-88C8D372B84F}"/>
              </a:ext>
            </a:extLst>
          </p:cNvPr>
          <p:cNvSpPr>
            <a:spLocks noGrp="1"/>
          </p:cNvSpPr>
          <p:nvPr>
            <p:ph type="title"/>
          </p:nvPr>
        </p:nvSpPr>
        <p:spPr/>
        <p:txBody>
          <a:bodyPr/>
          <a:lstStyle/>
          <a:p>
            <a:r>
              <a:rPr lang="en-GB" dirty="0"/>
              <a:t>Rights Covered by Procedural Fairness</a:t>
            </a:r>
          </a:p>
        </p:txBody>
      </p:sp>
      <p:sp>
        <p:nvSpPr>
          <p:cNvPr id="3" name="Datumsplatzhalter 2">
            <a:extLst>
              <a:ext uri="{FF2B5EF4-FFF2-40B4-BE49-F238E27FC236}">
                <a16:creationId xmlns:a16="http://schemas.microsoft.com/office/drawing/2014/main" id="{EB5D8F3F-1B26-4083-82BF-83876B7CE735}"/>
              </a:ext>
            </a:extLst>
          </p:cNvPr>
          <p:cNvSpPr>
            <a:spLocks noGrp="1"/>
          </p:cNvSpPr>
          <p:nvPr>
            <p:ph type="dt" sz="half" idx="2"/>
          </p:nvPr>
        </p:nvSpPr>
        <p:spPr/>
        <p:txBody>
          <a:bodyPr/>
          <a:lstStyle/>
          <a:p>
            <a:r>
              <a:rPr lang="en-GB"/>
              <a:t>17 February, 2021</a:t>
            </a:r>
            <a:endParaRPr lang="en-GB" dirty="0"/>
          </a:p>
        </p:txBody>
      </p:sp>
      <p:sp>
        <p:nvSpPr>
          <p:cNvPr id="4" name="Fußzeilenplatzhalter 3">
            <a:extLst>
              <a:ext uri="{FF2B5EF4-FFF2-40B4-BE49-F238E27FC236}">
                <a16:creationId xmlns:a16="http://schemas.microsoft.com/office/drawing/2014/main" id="{0A7C053F-4C47-42FB-A8F3-2C90CD52592E}"/>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358C519C-6B9C-4C31-942A-470896EE8CE8}"/>
              </a:ext>
            </a:extLst>
          </p:cNvPr>
          <p:cNvSpPr>
            <a:spLocks noGrp="1"/>
          </p:cNvSpPr>
          <p:nvPr>
            <p:ph type="sldNum" sz="quarter" idx="4"/>
          </p:nvPr>
        </p:nvSpPr>
        <p:spPr/>
        <p:txBody>
          <a:bodyPr/>
          <a:lstStyle/>
          <a:p>
            <a:fld id="{71F9F866-B438-9445-8D9F-1F8FF6608833}" type="slidenum">
              <a:rPr lang="en-GB" smtClean="0"/>
              <a:pPr/>
              <a:t>7</a:t>
            </a:fld>
            <a:endParaRPr lang="en-GB" dirty="0"/>
          </a:p>
        </p:txBody>
      </p:sp>
      <p:sp>
        <p:nvSpPr>
          <p:cNvPr id="6" name="Textplatzhalter 5">
            <a:extLst>
              <a:ext uri="{FF2B5EF4-FFF2-40B4-BE49-F238E27FC236}">
                <a16:creationId xmlns:a16="http://schemas.microsoft.com/office/drawing/2014/main" id="{E188804A-9EEA-453B-8F32-89E44DE076B7}"/>
              </a:ext>
            </a:extLst>
          </p:cNvPr>
          <p:cNvSpPr>
            <a:spLocks noGrp="1"/>
          </p:cNvSpPr>
          <p:nvPr>
            <p:ph type="body" sz="quarter" idx="10"/>
          </p:nvPr>
        </p:nvSpPr>
        <p:spPr/>
        <p:txBody>
          <a:bodyPr/>
          <a:lstStyle/>
          <a:p>
            <a:pPr marL="180000" indent="-180000">
              <a:buFont typeface="Arial" panose="020B0604020202020204" pitchFamily="34" charset="0"/>
              <a:buChar char="•"/>
            </a:pPr>
            <a:r>
              <a:rPr lang="en-GB" dirty="0"/>
              <a:t>the right to a </a:t>
            </a:r>
            <a:r>
              <a:rPr lang="en-GB" b="1" dirty="0"/>
              <a:t>public hearing </a:t>
            </a:r>
            <a:r>
              <a:rPr lang="en-GB" dirty="0"/>
              <a:t>(this includes the right to an oral hearing if there are no exceptional circumstances)</a:t>
            </a:r>
          </a:p>
          <a:p>
            <a:pPr marL="180000" indent="-180000">
              <a:buFont typeface="Arial" panose="020B0604020202020204" pitchFamily="34" charset="0"/>
              <a:buChar char="•"/>
            </a:pPr>
            <a:r>
              <a:rPr lang="en-GB" dirty="0"/>
              <a:t>the right to be </a:t>
            </a:r>
            <a:r>
              <a:rPr lang="en-GB" b="1" dirty="0"/>
              <a:t>heard within </a:t>
            </a:r>
            <a:r>
              <a:rPr lang="en-GB" dirty="0"/>
              <a:t>a </a:t>
            </a:r>
            <a:r>
              <a:rPr lang="en-GB" b="1" dirty="0"/>
              <a:t>reasonable period of time</a:t>
            </a:r>
          </a:p>
          <a:p>
            <a:pPr marL="180000" indent="-180000">
              <a:buFont typeface="Arial" panose="020B0604020202020204" pitchFamily="34" charset="0"/>
              <a:buChar char="•"/>
            </a:pPr>
            <a:r>
              <a:rPr lang="en-GB" dirty="0"/>
              <a:t>the right to be heard by an </a:t>
            </a:r>
            <a:r>
              <a:rPr lang="en-GB" b="1" dirty="0"/>
              <a:t>independent and impartial tribunal</a:t>
            </a:r>
            <a:r>
              <a:rPr lang="en-GB" dirty="0"/>
              <a:t>, and</a:t>
            </a:r>
          </a:p>
          <a:p>
            <a:pPr marL="180000" indent="-180000">
              <a:buFont typeface="Arial" panose="020B0604020202020204" pitchFamily="34" charset="0"/>
              <a:buChar char="•"/>
            </a:pPr>
            <a:r>
              <a:rPr lang="en-GB" dirty="0"/>
              <a:t>the right to a </a:t>
            </a:r>
            <a:r>
              <a:rPr lang="en-GB" b="1" dirty="0"/>
              <a:t>fair hearing</a:t>
            </a:r>
            <a:r>
              <a:rPr lang="en-GB" dirty="0"/>
              <a:t>; this includes</a:t>
            </a:r>
          </a:p>
          <a:p>
            <a:pPr marL="359388" lvl="1" indent="-180000">
              <a:buFont typeface="Arial" panose="020B0604020202020204" pitchFamily="34" charset="0"/>
              <a:buChar char="•"/>
            </a:pPr>
            <a:r>
              <a:rPr lang="en-GB" dirty="0"/>
              <a:t>the right of </a:t>
            </a:r>
            <a:r>
              <a:rPr lang="en-GB" b="1" dirty="0"/>
              <a:t>access</a:t>
            </a:r>
            <a:r>
              <a:rPr lang="en-GB" dirty="0"/>
              <a:t> to a </a:t>
            </a:r>
            <a:r>
              <a:rPr lang="en-GB" b="1" dirty="0"/>
              <a:t>court</a:t>
            </a:r>
          </a:p>
          <a:p>
            <a:pPr marL="359388" lvl="1" indent="-180000">
              <a:buFont typeface="Arial" panose="020B0604020202020204" pitchFamily="34" charset="0"/>
              <a:buChar char="•"/>
            </a:pPr>
            <a:r>
              <a:rPr lang="en-GB" dirty="0"/>
              <a:t>the right to </a:t>
            </a:r>
            <a:r>
              <a:rPr lang="en-GB" b="1" dirty="0"/>
              <a:t>be present </a:t>
            </a:r>
            <a:r>
              <a:rPr lang="en-GB" dirty="0"/>
              <a:t>at the proceedings</a:t>
            </a:r>
          </a:p>
          <a:p>
            <a:pPr marL="359388" lvl="1" indent="-180000">
              <a:buFont typeface="Arial" panose="020B0604020202020204" pitchFamily="34" charset="0"/>
              <a:buChar char="•"/>
            </a:pPr>
            <a:r>
              <a:rPr lang="en-GB" dirty="0"/>
              <a:t>the right to the principle of equality of arms including the right to </a:t>
            </a:r>
            <a:r>
              <a:rPr lang="en-GB" b="1" dirty="0"/>
              <a:t>see</a:t>
            </a:r>
            <a:r>
              <a:rPr lang="en-GB" dirty="0"/>
              <a:t> </a:t>
            </a:r>
            <a:r>
              <a:rPr lang="en-GB" b="1" dirty="0"/>
              <a:t>evidences</a:t>
            </a:r>
            <a:r>
              <a:rPr lang="en-GB" dirty="0"/>
              <a:t> and </a:t>
            </a:r>
            <a:r>
              <a:rPr lang="en-GB" b="1" dirty="0"/>
              <a:t>files</a:t>
            </a:r>
            <a:endParaRPr lang="en-GB" dirty="0"/>
          </a:p>
          <a:p>
            <a:pPr marL="359388" lvl="1" indent="-180000">
              <a:buFont typeface="Arial" panose="020B0604020202020204" pitchFamily="34" charset="0"/>
              <a:buChar char="•"/>
            </a:pPr>
            <a:r>
              <a:rPr lang="en-GB" dirty="0"/>
              <a:t>the right to </a:t>
            </a:r>
            <a:r>
              <a:rPr lang="en-GB" b="1" dirty="0"/>
              <a:t>adversarial proceedings</a:t>
            </a:r>
          </a:p>
          <a:p>
            <a:pPr marL="359388" lvl="1" indent="-180000">
              <a:buFont typeface="Arial" panose="020B0604020202020204" pitchFamily="34" charset="0"/>
              <a:buChar char="•"/>
            </a:pPr>
            <a:r>
              <a:rPr lang="en-GB" dirty="0"/>
              <a:t>the right to a </a:t>
            </a:r>
            <a:r>
              <a:rPr lang="en-GB" b="1" dirty="0"/>
              <a:t>reasoned decision within reasonable time</a:t>
            </a:r>
          </a:p>
          <a:p>
            <a:pPr marL="180000" indent="-180000">
              <a:buFont typeface="Arial" panose="020B0604020202020204" pitchFamily="34" charset="0"/>
              <a:buChar char="•"/>
            </a:pPr>
            <a:r>
              <a:rPr lang="en-GB" dirty="0"/>
              <a:t>the right to have </a:t>
            </a:r>
            <a:r>
              <a:rPr lang="en-GB" b="1" dirty="0"/>
              <a:t>legal representation </a:t>
            </a:r>
            <a:r>
              <a:rPr lang="en-GB" dirty="0"/>
              <a:t>and</a:t>
            </a:r>
            <a:r>
              <a:rPr lang="en-GB" b="1" dirty="0"/>
              <a:t> </a:t>
            </a:r>
            <a:r>
              <a:rPr lang="en-GB" dirty="0"/>
              <a:t>the right be provided </a:t>
            </a:r>
            <a:r>
              <a:rPr lang="en-GB" b="1" dirty="0"/>
              <a:t>legal aid </a:t>
            </a:r>
            <a:r>
              <a:rPr lang="en-GB" dirty="0"/>
              <a:t>if necessary</a:t>
            </a:r>
          </a:p>
        </p:txBody>
      </p:sp>
    </p:spTree>
    <p:extLst>
      <p:ext uri="{BB962C8B-B14F-4D97-AF65-F5344CB8AC3E}">
        <p14:creationId xmlns:p14="http://schemas.microsoft.com/office/powerpoint/2010/main" val="298228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7997C-55B4-469B-9313-1CFF42E0BEEB}"/>
              </a:ext>
            </a:extLst>
          </p:cNvPr>
          <p:cNvSpPr>
            <a:spLocks noGrp="1"/>
          </p:cNvSpPr>
          <p:nvPr>
            <p:ph type="title"/>
          </p:nvPr>
        </p:nvSpPr>
        <p:spPr/>
        <p:txBody>
          <a:bodyPr/>
          <a:lstStyle/>
          <a:p>
            <a:r>
              <a:rPr lang="en-GB" dirty="0"/>
              <a:t>Right to be Heard – Hearings</a:t>
            </a:r>
          </a:p>
        </p:txBody>
      </p:sp>
      <p:sp>
        <p:nvSpPr>
          <p:cNvPr id="3" name="Datumsplatzhalter 2">
            <a:extLst>
              <a:ext uri="{FF2B5EF4-FFF2-40B4-BE49-F238E27FC236}">
                <a16:creationId xmlns:a16="http://schemas.microsoft.com/office/drawing/2014/main" id="{0E650983-8536-4847-B992-4A6F3B06F05E}"/>
              </a:ext>
            </a:extLst>
          </p:cNvPr>
          <p:cNvSpPr>
            <a:spLocks noGrp="1"/>
          </p:cNvSpPr>
          <p:nvPr>
            <p:ph type="dt" sz="half" idx="2"/>
          </p:nvPr>
        </p:nvSpPr>
        <p:spPr/>
        <p:txBody>
          <a:bodyPr/>
          <a:lstStyle/>
          <a:p>
            <a:r>
              <a:rPr lang="en-GB"/>
              <a:t>17 February, 2021</a:t>
            </a:r>
            <a:endParaRPr lang="en-GB" dirty="0"/>
          </a:p>
        </p:txBody>
      </p:sp>
      <p:sp>
        <p:nvSpPr>
          <p:cNvPr id="4" name="Fußzeilenplatzhalter 3">
            <a:extLst>
              <a:ext uri="{FF2B5EF4-FFF2-40B4-BE49-F238E27FC236}">
                <a16:creationId xmlns:a16="http://schemas.microsoft.com/office/drawing/2014/main" id="{C07E6591-3954-4F34-A6AC-C9A10C07F738}"/>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A622D958-87A3-45D0-9982-8960C5398357}"/>
              </a:ext>
            </a:extLst>
          </p:cNvPr>
          <p:cNvSpPr>
            <a:spLocks noGrp="1"/>
          </p:cNvSpPr>
          <p:nvPr>
            <p:ph type="sldNum" sz="quarter" idx="4"/>
          </p:nvPr>
        </p:nvSpPr>
        <p:spPr/>
        <p:txBody>
          <a:bodyPr/>
          <a:lstStyle/>
          <a:p>
            <a:fld id="{71F9F866-B438-9445-8D9F-1F8FF6608833}" type="slidenum">
              <a:rPr lang="en-GB" smtClean="0"/>
              <a:pPr/>
              <a:t>8</a:t>
            </a:fld>
            <a:endParaRPr lang="en-GB" dirty="0"/>
          </a:p>
        </p:txBody>
      </p:sp>
      <p:sp>
        <p:nvSpPr>
          <p:cNvPr id="6" name="Textplatzhalter 5">
            <a:extLst>
              <a:ext uri="{FF2B5EF4-FFF2-40B4-BE49-F238E27FC236}">
                <a16:creationId xmlns:a16="http://schemas.microsoft.com/office/drawing/2014/main" id="{5EC66695-A709-409E-9E8B-54C28F1A4E8A}"/>
              </a:ext>
            </a:extLst>
          </p:cNvPr>
          <p:cNvSpPr>
            <a:spLocks noGrp="1"/>
          </p:cNvSpPr>
          <p:nvPr>
            <p:ph type="body" sz="quarter" idx="10"/>
          </p:nvPr>
        </p:nvSpPr>
        <p:spPr/>
        <p:txBody>
          <a:bodyPr/>
          <a:lstStyle/>
          <a:p>
            <a:pPr marL="180000" indent="-180000">
              <a:buFont typeface="Arial" panose="020B0604020202020204" pitchFamily="34" charset="0"/>
              <a:buChar char="•"/>
            </a:pPr>
            <a:r>
              <a:rPr lang="en-GB" b="1" dirty="0"/>
              <a:t>written hearing</a:t>
            </a:r>
          </a:p>
          <a:p>
            <a:pPr marL="360000" lvl="1" indent="-180000">
              <a:buFont typeface="Arial" panose="020B0604020202020204" pitchFamily="34" charset="0"/>
              <a:buChar char="•"/>
            </a:pPr>
            <a:r>
              <a:rPr lang="en-GB" dirty="0"/>
              <a:t>complainant’s submission of </a:t>
            </a:r>
            <a:r>
              <a:rPr lang="en-GB" b="1" dirty="0"/>
              <a:t>complaint</a:t>
            </a:r>
            <a:r>
              <a:rPr lang="en-GB" dirty="0"/>
              <a:t> and other written material to the tribunal and contracting authority</a:t>
            </a:r>
          </a:p>
          <a:p>
            <a:pPr marL="360000" lvl="1" indent="-180000">
              <a:buFont typeface="Arial" panose="020B0604020202020204" pitchFamily="34" charset="0"/>
              <a:buChar char="•"/>
            </a:pPr>
            <a:r>
              <a:rPr lang="en-GB" b="1" dirty="0"/>
              <a:t>statement</a:t>
            </a:r>
            <a:r>
              <a:rPr lang="en-GB" dirty="0"/>
              <a:t> of the contracting authority</a:t>
            </a:r>
          </a:p>
          <a:p>
            <a:pPr marL="360000" lvl="1" indent="-180000">
              <a:buFont typeface="Arial" panose="020B0604020202020204" pitchFamily="34" charset="0"/>
              <a:buChar char="•"/>
            </a:pPr>
            <a:r>
              <a:rPr lang="en-GB" dirty="0"/>
              <a:t>right of the complainant and all other parties of the review procedure to </a:t>
            </a:r>
            <a:r>
              <a:rPr lang="en-GB" b="1" dirty="0"/>
              <a:t>comment</a:t>
            </a:r>
            <a:r>
              <a:rPr lang="en-GB" dirty="0"/>
              <a:t> on the </a:t>
            </a:r>
            <a:r>
              <a:rPr lang="en-GB" b="1" dirty="0"/>
              <a:t>statement</a:t>
            </a:r>
            <a:r>
              <a:rPr lang="en-GB" dirty="0"/>
              <a:t> of the contracting authority</a:t>
            </a:r>
          </a:p>
          <a:p>
            <a:pPr marL="180000" indent="-180000">
              <a:buFont typeface="Arial" panose="020B0604020202020204" pitchFamily="34" charset="0"/>
              <a:buChar char="•"/>
            </a:pPr>
            <a:r>
              <a:rPr lang="en-GB" dirty="0"/>
              <a:t>each party has the </a:t>
            </a:r>
            <a:r>
              <a:rPr lang="en-GB" b="1" dirty="0"/>
              <a:t>right</a:t>
            </a:r>
            <a:r>
              <a:rPr lang="en-GB" dirty="0"/>
              <a:t> to </a:t>
            </a:r>
            <a:r>
              <a:rPr lang="en-GB" b="1" dirty="0"/>
              <a:t>demand</a:t>
            </a:r>
            <a:r>
              <a:rPr lang="en-GB" dirty="0"/>
              <a:t> an </a:t>
            </a:r>
            <a:r>
              <a:rPr lang="en-GB" b="1" dirty="0"/>
              <a:t>oral hearing</a:t>
            </a:r>
          </a:p>
          <a:p>
            <a:pPr marL="180000" indent="-180000">
              <a:buFont typeface="Arial" panose="020B0604020202020204" pitchFamily="34" charset="0"/>
              <a:buChar char="•"/>
            </a:pPr>
            <a:r>
              <a:rPr lang="en-GB" b="1" dirty="0"/>
              <a:t>oral hearing</a:t>
            </a:r>
          </a:p>
          <a:p>
            <a:pPr marL="360000" lvl="1" indent="-180000">
              <a:buFont typeface="Arial" panose="020B0604020202020204" pitchFamily="34" charset="0"/>
              <a:buChar char="•"/>
            </a:pPr>
            <a:r>
              <a:rPr lang="en-GB" b="1" dirty="0"/>
              <a:t>open</a:t>
            </a:r>
            <a:r>
              <a:rPr lang="en-GB" dirty="0"/>
              <a:t> to the </a:t>
            </a:r>
            <a:r>
              <a:rPr lang="en-GB" b="1" dirty="0"/>
              <a:t>general public</a:t>
            </a:r>
            <a:r>
              <a:rPr lang="en-GB" dirty="0"/>
              <a:t>, exclusion only in exceptional cases</a:t>
            </a:r>
          </a:p>
          <a:p>
            <a:pPr marL="360000" lvl="1" indent="-180000">
              <a:buFont typeface="Arial" panose="020B0604020202020204" pitchFamily="34" charset="0"/>
              <a:buChar char="•"/>
            </a:pPr>
            <a:r>
              <a:rPr lang="en-GB" dirty="0"/>
              <a:t>held in front of the </a:t>
            </a:r>
            <a:r>
              <a:rPr lang="en-GB" b="1" dirty="0"/>
              <a:t>deciding members of the tribunal</a:t>
            </a:r>
          </a:p>
          <a:p>
            <a:pPr marL="360000" lvl="1" indent="-180000">
              <a:buFont typeface="Arial" panose="020B0604020202020204" pitchFamily="34" charset="0"/>
              <a:buChar char="•"/>
            </a:pPr>
            <a:r>
              <a:rPr lang="en-GB" dirty="0"/>
              <a:t>right to </a:t>
            </a:r>
            <a:r>
              <a:rPr lang="en-GB" b="1" dirty="0"/>
              <a:t>challenge</a:t>
            </a:r>
            <a:r>
              <a:rPr lang="en-GB" dirty="0"/>
              <a:t> the </a:t>
            </a:r>
            <a:r>
              <a:rPr lang="en-GB" b="1" dirty="0"/>
              <a:t>other parties’ arguments </a:t>
            </a:r>
            <a:r>
              <a:rPr lang="en-GB" dirty="0"/>
              <a:t>and </a:t>
            </a:r>
            <a:r>
              <a:rPr lang="en-GB" b="1" dirty="0"/>
              <a:t>evidences</a:t>
            </a:r>
          </a:p>
          <a:p>
            <a:pPr marL="360000" lvl="1" indent="-180000">
              <a:buFont typeface="Arial" panose="020B0604020202020204" pitchFamily="34" charset="0"/>
              <a:buChar char="•"/>
            </a:pPr>
            <a:r>
              <a:rPr lang="en-GB" dirty="0"/>
              <a:t>right to </a:t>
            </a:r>
            <a:r>
              <a:rPr lang="en-GB" b="1" dirty="0"/>
              <a:t>submit evidence</a:t>
            </a:r>
            <a:endParaRPr lang="en-GB" dirty="0"/>
          </a:p>
          <a:p>
            <a:endParaRPr lang="en-GB" dirty="0"/>
          </a:p>
        </p:txBody>
      </p:sp>
    </p:spTree>
    <p:extLst>
      <p:ext uri="{BB962C8B-B14F-4D97-AF65-F5344CB8AC3E}">
        <p14:creationId xmlns:p14="http://schemas.microsoft.com/office/powerpoint/2010/main" val="344710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1EE75-70AD-4CEC-9167-87327B24C57A}"/>
              </a:ext>
            </a:extLst>
          </p:cNvPr>
          <p:cNvSpPr>
            <a:spLocks noGrp="1"/>
          </p:cNvSpPr>
          <p:nvPr>
            <p:ph type="title"/>
          </p:nvPr>
        </p:nvSpPr>
        <p:spPr/>
        <p:txBody>
          <a:bodyPr/>
          <a:lstStyle/>
          <a:p>
            <a:r>
              <a:rPr lang="en-GB" dirty="0"/>
              <a:t>Oral Hearings in Austria</a:t>
            </a:r>
          </a:p>
        </p:txBody>
      </p:sp>
      <p:sp>
        <p:nvSpPr>
          <p:cNvPr id="3" name="Datumsplatzhalter 2">
            <a:extLst>
              <a:ext uri="{FF2B5EF4-FFF2-40B4-BE49-F238E27FC236}">
                <a16:creationId xmlns:a16="http://schemas.microsoft.com/office/drawing/2014/main" id="{3750CCF4-6BBA-4281-84F0-06CCD59189A0}"/>
              </a:ext>
            </a:extLst>
          </p:cNvPr>
          <p:cNvSpPr>
            <a:spLocks noGrp="1"/>
          </p:cNvSpPr>
          <p:nvPr>
            <p:ph type="dt" sz="half" idx="2"/>
          </p:nvPr>
        </p:nvSpPr>
        <p:spPr/>
        <p:txBody>
          <a:bodyPr/>
          <a:lstStyle/>
          <a:p>
            <a:r>
              <a:rPr lang="en-GB"/>
              <a:t>17 February, 2021</a:t>
            </a:r>
            <a:endParaRPr lang="en-GB" dirty="0"/>
          </a:p>
        </p:txBody>
      </p:sp>
      <p:sp>
        <p:nvSpPr>
          <p:cNvPr id="4" name="Fußzeilenplatzhalter 3">
            <a:extLst>
              <a:ext uri="{FF2B5EF4-FFF2-40B4-BE49-F238E27FC236}">
                <a16:creationId xmlns:a16="http://schemas.microsoft.com/office/drawing/2014/main" id="{53B495A5-43A9-47BC-B3D9-3A973667C2B0}"/>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5FB48A2C-96CF-44B5-9E58-9198B5FA7646}"/>
              </a:ext>
            </a:extLst>
          </p:cNvPr>
          <p:cNvSpPr>
            <a:spLocks noGrp="1"/>
          </p:cNvSpPr>
          <p:nvPr>
            <p:ph type="sldNum" sz="quarter" idx="4"/>
          </p:nvPr>
        </p:nvSpPr>
        <p:spPr/>
        <p:txBody>
          <a:bodyPr/>
          <a:lstStyle/>
          <a:p>
            <a:fld id="{71F9F866-B438-9445-8D9F-1F8FF6608833}" type="slidenum">
              <a:rPr lang="en-GB" smtClean="0"/>
              <a:pPr/>
              <a:t>9</a:t>
            </a:fld>
            <a:endParaRPr lang="en-GB" dirty="0"/>
          </a:p>
        </p:txBody>
      </p:sp>
      <p:sp>
        <p:nvSpPr>
          <p:cNvPr id="6" name="Textplatzhalter 5">
            <a:extLst>
              <a:ext uri="{FF2B5EF4-FFF2-40B4-BE49-F238E27FC236}">
                <a16:creationId xmlns:a16="http://schemas.microsoft.com/office/drawing/2014/main" id="{9AC559FE-835A-45EF-A419-9248F370717F}"/>
              </a:ext>
            </a:extLst>
          </p:cNvPr>
          <p:cNvSpPr>
            <a:spLocks noGrp="1"/>
          </p:cNvSpPr>
          <p:nvPr>
            <p:ph type="body" sz="quarter" idx="10"/>
          </p:nvPr>
        </p:nvSpPr>
        <p:spPr/>
        <p:txBody>
          <a:bodyPr/>
          <a:lstStyle/>
          <a:p>
            <a:pPr marL="180000" indent="-180000">
              <a:buFont typeface="Arial" panose="020B0604020202020204" pitchFamily="34" charset="0"/>
              <a:buChar char="•"/>
            </a:pPr>
            <a:r>
              <a:rPr lang="en-GB" b="1" dirty="0"/>
              <a:t>obligation</a:t>
            </a:r>
            <a:r>
              <a:rPr lang="en-GB" dirty="0"/>
              <a:t> to hold an oral hearing on application or ex officio</a:t>
            </a:r>
          </a:p>
          <a:p>
            <a:pPr marL="180000" indent="-180000">
              <a:buFont typeface="Arial" panose="020B0604020202020204" pitchFamily="34" charset="0"/>
              <a:buChar char="•"/>
            </a:pPr>
            <a:r>
              <a:rPr lang="en-GB" b="1" dirty="0"/>
              <a:t>exceptions</a:t>
            </a:r>
          </a:p>
          <a:p>
            <a:pPr marL="359388" lvl="1" indent="-180000">
              <a:buFont typeface="Arial" panose="020B0604020202020204" pitchFamily="34" charset="0"/>
              <a:buChar char="•"/>
            </a:pPr>
            <a:r>
              <a:rPr lang="en-GB" b="1" dirty="0"/>
              <a:t>rejection</a:t>
            </a:r>
            <a:r>
              <a:rPr lang="en-GB" dirty="0"/>
              <a:t> of application</a:t>
            </a:r>
          </a:p>
          <a:p>
            <a:pPr marL="359388" lvl="1" indent="-180000">
              <a:buFont typeface="Arial" panose="020B0604020202020204" pitchFamily="34" charset="0"/>
              <a:buChar char="•"/>
            </a:pPr>
            <a:r>
              <a:rPr lang="en-GB" b="1" dirty="0"/>
              <a:t>procedural decision </a:t>
            </a:r>
            <a:r>
              <a:rPr lang="en-GB" dirty="0"/>
              <a:t>or </a:t>
            </a:r>
            <a:r>
              <a:rPr lang="en-GB" b="1" dirty="0"/>
              <a:t>interim measures</a:t>
            </a:r>
          </a:p>
          <a:p>
            <a:pPr marL="359388" lvl="1" indent="-180000">
              <a:buFont typeface="Arial" panose="020B0604020202020204" pitchFamily="34" charset="0"/>
              <a:buChar char="•"/>
            </a:pPr>
            <a:r>
              <a:rPr lang="en-GB" b="1" dirty="0"/>
              <a:t>decision on materials available only </a:t>
            </a:r>
            <a:r>
              <a:rPr lang="en-GB" dirty="0"/>
              <a:t>(no objections against the facts)</a:t>
            </a:r>
          </a:p>
          <a:p>
            <a:pPr marL="180000" indent="-180000">
              <a:buFont typeface="Arial" panose="020B0604020202020204" pitchFamily="34" charset="0"/>
              <a:buChar char="•"/>
            </a:pPr>
            <a:r>
              <a:rPr lang="en-GB" b="1" dirty="0"/>
              <a:t>practical advantages</a:t>
            </a:r>
          </a:p>
          <a:p>
            <a:pPr marL="359388" lvl="1" indent="-180000">
              <a:buFont typeface="Arial" panose="020B0604020202020204" pitchFamily="34" charset="0"/>
              <a:buChar char="•"/>
            </a:pPr>
            <a:r>
              <a:rPr lang="en-GB" b="1" dirty="0"/>
              <a:t>discussion of the case </a:t>
            </a:r>
            <a:r>
              <a:rPr lang="en-GB" dirty="0"/>
              <a:t>with all parties</a:t>
            </a:r>
          </a:p>
          <a:p>
            <a:pPr marL="359388" lvl="1" indent="-180000">
              <a:buFont typeface="Arial" panose="020B0604020202020204" pitchFamily="34" charset="0"/>
              <a:buChar char="•"/>
            </a:pPr>
            <a:r>
              <a:rPr lang="en-GB" dirty="0"/>
              <a:t>every party can </a:t>
            </a:r>
            <a:r>
              <a:rPr lang="en-GB" b="1" dirty="0"/>
              <a:t>react</a:t>
            </a:r>
            <a:r>
              <a:rPr lang="en-GB" dirty="0"/>
              <a:t> on arguments </a:t>
            </a:r>
            <a:r>
              <a:rPr lang="en-GB" b="1" dirty="0"/>
              <a:t>immediately</a:t>
            </a:r>
          </a:p>
          <a:p>
            <a:pPr marL="359388" lvl="1" indent="-180000">
              <a:buFont typeface="Arial" panose="020B0604020202020204" pitchFamily="34" charset="0"/>
              <a:buChar char="•"/>
            </a:pPr>
            <a:r>
              <a:rPr lang="en-GB" b="1" dirty="0"/>
              <a:t>concentration</a:t>
            </a:r>
            <a:r>
              <a:rPr lang="en-GB" dirty="0"/>
              <a:t> of </a:t>
            </a:r>
            <a:r>
              <a:rPr lang="en-GB" b="1" dirty="0"/>
              <a:t>finding decisions </a:t>
            </a:r>
            <a:r>
              <a:rPr lang="en-GB" dirty="0"/>
              <a:t>onto one meeting</a:t>
            </a:r>
          </a:p>
          <a:p>
            <a:pPr marL="359388" lvl="1" indent="-180000">
              <a:buFont typeface="Arial" panose="020B0604020202020204" pitchFamily="34" charset="0"/>
              <a:buChar char="•"/>
            </a:pPr>
            <a:r>
              <a:rPr lang="en-GB" b="1" dirty="0"/>
              <a:t>gather facts </a:t>
            </a:r>
            <a:r>
              <a:rPr lang="en-GB" dirty="0"/>
              <a:t>in the presence of all parties</a:t>
            </a:r>
          </a:p>
          <a:p>
            <a:pPr marL="359388" lvl="1" indent="-180000">
              <a:buFont typeface="Arial" panose="020B0604020202020204" pitchFamily="34" charset="0"/>
              <a:buChar char="•"/>
            </a:pPr>
            <a:r>
              <a:rPr lang="en-GB" b="1" dirty="0"/>
              <a:t>increases acceptance </a:t>
            </a:r>
            <a:r>
              <a:rPr lang="en-GB" dirty="0"/>
              <a:t>of decision significantly</a:t>
            </a:r>
          </a:p>
        </p:txBody>
      </p:sp>
    </p:spTree>
    <p:extLst>
      <p:ext uri="{BB962C8B-B14F-4D97-AF65-F5344CB8AC3E}">
        <p14:creationId xmlns:p14="http://schemas.microsoft.com/office/powerpoint/2010/main" val="4178601329"/>
      </p:ext>
    </p:extLst>
  </p:cSld>
  <p:clrMapOvr>
    <a:masterClrMapping/>
  </p:clrMapOvr>
</p:sld>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7700"/>
        </a:solidFill>
        <a:ln>
          <a:noFill/>
        </a:ln>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element uid="id_classification_generalbusiness" value=""/>
  <element uid="214105f6-acd4-485a-afa0-a0b988f7534c" value=""/>
</sisl>
</file>

<file path=customXml/itemProps1.xml><?xml version="1.0" encoding="utf-8"?>
<ds:datastoreItem xmlns:ds="http://schemas.openxmlformats.org/officeDocument/2006/customXml" ds:itemID="{6E703F19-182C-441D-8176-2673143D4F7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Presentations guidelines</Template>
  <TotalTime>2</TotalTime>
  <Words>1076</Words>
  <Application>Microsoft Macintosh PowerPoint</Application>
  <PresentationFormat>On-screen Show (4:3)</PresentationFormat>
  <Paragraphs>98</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ＭＳ Ｐゴシック</vt:lpstr>
      <vt:lpstr>Arial</vt:lpstr>
      <vt:lpstr>Bodoni MT</vt:lpstr>
      <vt:lpstr>Bodoni SvtyTwo ITC TT-Bold</vt:lpstr>
      <vt:lpstr>Franklin Gothic Book</vt:lpstr>
      <vt:lpstr>Franklin Gothic Medium</vt:lpstr>
      <vt:lpstr>Wingdings</vt:lpstr>
      <vt:lpstr>EBRDmain_english</vt:lpstr>
      <vt:lpstr>1_EBRDmain_english</vt:lpstr>
      <vt:lpstr>Oral hearings in practice: challenges and solutions</vt:lpstr>
      <vt:lpstr>European Convention of Human Rights</vt:lpstr>
      <vt:lpstr>Charter of Fundamental Rights of the European Union</vt:lpstr>
      <vt:lpstr>Charter of Fundamental Rights of the European Union</vt:lpstr>
      <vt:lpstr>Remedies Directive 89/665/EEC</vt:lpstr>
      <vt:lpstr>Procedural Fairness</vt:lpstr>
      <vt:lpstr>Rights Covered by Procedural Fairness</vt:lpstr>
      <vt:lpstr>Right to be Heard – Hearings</vt:lpstr>
      <vt:lpstr>Oral Hearings in Austria</vt:lpstr>
      <vt:lpstr>Oral Hearings by the Means of Video Conference Tools</vt:lpstr>
      <vt:lpstr>Thank you for your attention! </vt:lpstr>
    </vt:vector>
  </TitlesOfParts>
  <Company>EBRD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Hubert Reisner</dc:creator>
  <cp:keywords>[EBRD/OFFICIAL USE]</cp:keywords>
  <cp:lastModifiedBy>Andrei Rogac</cp:lastModifiedBy>
  <cp:revision>37</cp:revision>
  <cp:lastPrinted>2012-06-19T13:50:19Z</cp:lastPrinted>
  <dcterms:created xsi:type="dcterms:W3CDTF">2020-09-22T18:26:18Z</dcterms:created>
  <dcterms:modified xsi:type="dcterms:W3CDTF">2021-02-14T12:54:31Z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6875b958-ca65-4e24-acd9-a98e8bd17905</vt:lpwstr>
  </property>
  <property fmtid="{D5CDD505-2E9C-101B-9397-08002B2CF9AE}" pid="3" name="bjSaver">
    <vt:lpwstr>+VyEgiTPZD3qRfLBjwXeeDHgZGrKM6Ez</vt:lpwstr>
  </property>
  <property fmtid="{D5CDD505-2E9C-101B-9397-08002B2CF9AE}" pid="4"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5" name="bjDocumentLabelXML-0">
    <vt:lpwstr>ames.com/2008/01/sie/internal/label"&gt;&lt;element uid="id_classification_generalbusiness" value="" /&gt;&lt;element uid="214105f6-acd4-485a-afa0-a0b988f7534c" value="" /&gt;&lt;/sisl&gt;</vt:lpwstr>
  </property>
  <property fmtid="{D5CDD505-2E9C-101B-9397-08002B2CF9AE}" pid="6" name="bjDocumentSecurityLabel">
    <vt:lpwstr>OFFICIAL USE</vt:lpwstr>
  </property>
</Properties>
</file>