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46" r:id="rId1"/>
  </p:sldMasterIdLst>
  <p:notesMasterIdLst>
    <p:notesMasterId r:id="rId28"/>
  </p:notesMasterIdLst>
  <p:handoutMasterIdLst>
    <p:handoutMasterId r:id="rId29"/>
  </p:handoutMasterIdLst>
  <p:sldIdLst>
    <p:sldId id="528" r:id="rId2"/>
    <p:sldId id="500" r:id="rId3"/>
    <p:sldId id="543" r:id="rId4"/>
    <p:sldId id="525" r:id="rId5"/>
    <p:sldId id="527" r:id="rId6"/>
    <p:sldId id="503" r:id="rId7"/>
    <p:sldId id="504" r:id="rId8"/>
    <p:sldId id="529" r:id="rId9"/>
    <p:sldId id="530" r:id="rId10"/>
    <p:sldId id="531" r:id="rId11"/>
    <p:sldId id="532" r:id="rId12"/>
    <p:sldId id="533" r:id="rId13"/>
    <p:sldId id="536" r:id="rId14"/>
    <p:sldId id="537" r:id="rId15"/>
    <p:sldId id="539" r:id="rId16"/>
    <p:sldId id="547" r:id="rId17"/>
    <p:sldId id="540" r:id="rId18"/>
    <p:sldId id="538" r:id="rId19"/>
    <p:sldId id="541" r:id="rId20"/>
    <p:sldId id="549" r:id="rId21"/>
    <p:sldId id="550" r:id="rId22"/>
    <p:sldId id="551" r:id="rId23"/>
    <p:sldId id="552" r:id="rId24"/>
    <p:sldId id="553" r:id="rId25"/>
    <p:sldId id="555" r:id="rId26"/>
    <p:sldId id="554" r:id="rId2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9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E4"/>
    <a:srgbClr val="4D4D4D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95206" autoAdjust="0"/>
  </p:normalViewPr>
  <p:slideViewPr>
    <p:cSldViewPr>
      <p:cViewPr varScale="1">
        <p:scale>
          <a:sx n="118" d="100"/>
          <a:sy n="118" d="100"/>
        </p:scale>
        <p:origin x="1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84"/>
      </p:cViewPr>
      <p:guideLst>
        <p:guide orient="horz" pos="3120"/>
        <p:guide pos="2099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415038397978037E-2"/>
          <c:y val="0.13184840441691636"/>
          <c:w val="0.83955830174006041"/>
          <c:h val="0.680534286294430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Foaie1!$A$2:$A$4</c:f>
              <c:strCache>
                <c:ptCount val="3"/>
                <c:pt idx="0">
                  <c:v>Решение НАРС</c:v>
                </c:pt>
                <c:pt idx="1">
                  <c:v>Обжалованы</c:v>
                </c:pt>
                <c:pt idx="2">
                  <c:v>Аннулированы судом</c:v>
                </c:pt>
              </c:strCache>
            </c:strRef>
          </c:cat>
          <c:val>
            <c:numRef>
              <c:f>Foaie1!$B$2:$B$4</c:f>
              <c:numCache>
                <c:formatCode>General</c:formatCode>
                <c:ptCount val="3"/>
                <c:pt idx="0">
                  <c:v>200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3-5045-8D66-3848AF9B9B2F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Foaie1!$A$2:$A$4</c:f>
              <c:strCache>
                <c:ptCount val="3"/>
                <c:pt idx="0">
                  <c:v>Решение НАРС</c:v>
                </c:pt>
                <c:pt idx="1">
                  <c:v>Обжалованы</c:v>
                </c:pt>
                <c:pt idx="2">
                  <c:v>Аннулированы судом</c:v>
                </c:pt>
              </c:strCache>
            </c:strRef>
          </c:cat>
          <c:val>
            <c:numRef>
              <c:f>Foaie1!$C$2:$C$4</c:f>
              <c:numCache>
                <c:formatCode>General</c:formatCode>
                <c:ptCount val="3"/>
                <c:pt idx="0">
                  <c:v>726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C3-5045-8D66-3848AF9B9B2F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Foaie1!$A$2:$A$4</c:f>
              <c:strCache>
                <c:ptCount val="3"/>
                <c:pt idx="0">
                  <c:v>Решение НАРС</c:v>
                </c:pt>
                <c:pt idx="1">
                  <c:v>Обжалованы</c:v>
                </c:pt>
                <c:pt idx="2">
                  <c:v>Аннулированы судом</c:v>
                </c:pt>
              </c:strCache>
            </c:strRef>
          </c:cat>
          <c:val>
            <c:numRef>
              <c:f>Foaie1!$D$2:$D$4</c:f>
              <c:numCache>
                <c:formatCode>General</c:formatCode>
                <c:ptCount val="3"/>
                <c:pt idx="0">
                  <c:v>827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C3-5045-8D66-3848AF9B9B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42144"/>
        <c:axId val="145552128"/>
        <c:axId val="143107840"/>
      </c:bar3DChart>
      <c:catAx>
        <c:axId val="14554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45552128"/>
        <c:crosses val="autoZero"/>
        <c:auto val="1"/>
        <c:lblAlgn val="ctr"/>
        <c:lblOffset val="100"/>
        <c:tickLblSkip val="1"/>
        <c:noMultiLvlLbl val="0"/>
      </c:catAx>
      <c:valAx>
        <c:axId val="14555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542144"/>
        <c:crosses val="autoZero"/>
        <c:crossBetween val="between"/>
      </c:valAx>
      <c:serAx>
        <c:axId val="14310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521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28" b="1" i="0" u="none" strike="noStrike" cap="all" baseline="0" noProof="0" dirty="0">
                <a:solidFill>
                  <a:srgbClr val="003399"/>
                </a:solidFill>
                <a:effectLst/>
              </a:rPr>
              <a:t>процедуры </a:t>
            </a:r>
            <a:r>
              <a:rPr lang="ru-RU" sz="2128" b="1" i="0" u="none" strike="noStrike" cap="all" baseline="0" dirty="0">
                <a:solidFill>
                  <a:srgbClr val="003399"/>
                </a:solidFill>
                <a:effectLst/>
              </a:rPr>
              <a:t>государственных закупок в 2019 году</a:t>
            </a:r>
            <a:endParaRPr lang="en-US" dirty="0">
              <a:solidFill>
                <a:srgbClr val="003399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Foaie1!$B$1</c:f>
              <c:strCache>
                <c:ptCount val="1"/>
                <c:pt idx="0">
                  <c:v>5179</c:v>
                </c:pt>
              </c:strCache>
            </c:strRef>
          </c:tx>
          <c:dPt>
            <c:idx val="0"/>
            <c:bubble3D val="0"/>
            <c:spPr>
              <a:solidFill>
                <a:srgbClr val="0033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631-431E-9CF4-C57267FFD96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631-431E-9CF4-C57267FFD969}"/>
              </c:ext>
            </c:extLst>
          </c:dPt>
          <c:dLbls>
            <c:dLbl>
              <c:idx val="0"/>
              <c:layout>
                <c:manualLayout>
                  <c:x val="0.13040203671087164"/>
                  <c:y val="2.23817933336880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1CF1F-1E42-499D-8AB5-81202CA359FE}" type="CATEGORYNAME">
                      <a:rPr lang="ru-RU">
                        <a:solidFill>
                          <a:srgbClr val="0070C0"/>
                        </a:solidFill>
                      </a:rPr>
                      <a:pPr>
                        <a:defRPr sz="140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>
                        <a:solidFill>
                          <a:srgbClr val="0070C0"/>
                        </a:solidFill>
                      </a:rPr>
                      <a:t>
</a:t>
                    </a:r>
                    <a:fld id="{BD7853E9-4559-4CC7-AB12-CDABB27FB321}" type="PERCENTAGE">
                      <a:rPr lang="ru-RU" sz="2000" baseline="0">
                        <a:solidFill>
                          <a:srgbClr val="0070C0"/>
                        </a:solidFill>
                        <a:effectLst/>
                      </a:rPr>
                      <a:pPr>
                        <a:defRPr sz="1400">
                          <a:solidFill>
                            <a:srgbClr val="0070C0"/>
                          </a:solidFill>
                        </a:defRPr>
                      </a:pPr>
                      <a:t>[PERCENTAGE]</a:t>
                    </a:fld>
                    <a:endParaRPr lang="ru-RU" baseline="0" dirty="0">
                      <a:solidFill>
                        <a:srgbClr val="0070C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1873877607403"/>
                      <c:h val="0.20599808469887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631-431E-9CF4-C57267FFD969}"/>
                </c:ext>
              </c:extLst>
            </c:dLbl>
            <c:dLbl>
              <c:idx val="1"/>
              <c:layout>
                <c:manualLayout>
                  <c:x val="-7.0833333333333359E-2"/>
                  <c:y val="-4.68750000000001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остальные</a:t>
                    </a:r>
                  </a:p>
                  <a:p>
                    <a:pPr>
                      <a:defRPr sz="1400">
                        <a:solidFill>
                          <a:srgbClr val="0070C0"/>
                        </a:solidFill>
                      </a:defRPr>
                    </a:pPr>
                    <a:fld id="{8C161F41-E16B-4AF7-B6F0-9A3406961AED}" type="CATEGORYNAME">
                      <a:rPr lang="en-US" smtClean="0">
                        <a:solidFill>
                          <a:srgbClr val="C00000"/>
                        </a:solidFill>
                      </a:rPr>
                      <a:pPr>
                        <a:defRPr sz="140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
</a:t>
                    </a:r>
                    <a:fld id="{313150CD-7E82-4FF2-8E2A-266EFE431AAA}" type="PERCENTAGE">
                      <a:rPr lang="en-US" sz="2000" baseline="0">
                        <a:solidFill>
                          <a:srgbClr val="C00000"/>
                        </a:solidFill>
                      </a:rPr>
                      <a:pPr>
                        <a:defRPr sz="1400">
                          <a:solidFill>
                            <a:srgbClr val="0070C0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31-431E-9CF4-C57267FFD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Foaie1!$A$2:$A$3</c:f>
              <c:strCache>
                <c:ptCount val="2"/>
                <c:pt idx="0">
                  <c:v>оспариваемые процедуры </c:v>
                </c:pt>
                <c:pt idx="1">
                  <c:v>процедуры</c:v>
                </c:pt>
              </c:strCache>
            </c:strRef>
          </c:cat>
          <c:val>
            <c:numRef>
              <c:f>Foaie1!$B$2:$B$3</c:f>
              <c:numCache>
                <c:formatCode>General</c:formatCode>
                <c:ptCount val="2"/>
                <c:pt idx="0">
                  <c:v>801</c:v>
                </c:pt>
                <c:pt idx="1">
                  <c:v>4378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1-431E-9CF4-C57267FFD96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103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058" y="0"/>
            <a:ext cx="291610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419"/>
            <a:ext cx="2916103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058" y="9371419"/>
            <a:ext cx="291610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anose="020B0604020202020204" pitchFamily="34" charset="0"/>
              </a:defRPr>
            </a:lvl1pPr>
          </a:lstStyle>
          <a:p>
            <a:fld id="{75A09EC4-C334-473F-8F6B-DAF75EFAE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7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103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058" y="0"/>
            <a:ext cx="291610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8" y="4686499"/>
            <a:ext cx="5387648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9"/>
            <a:ext cx="2916103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058" y="9371419"/>
            <a:ext cx="2916102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9" tIns="45885" rIns="91769" bIns="4588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anose="020B0604020202020204" pitchFamily="34" charset="0"/>
              </a:defRPr>
            </a:lvl1pPr>
          </a:lstStyle>
          <a:p>
            <a:fld id="{C645765A-3E06-4014-A3B8-9B9F8B722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4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ubstituent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ro-RO" dirty="0"/>
          </a:p>
        </p:txBody>
      </p:sp>
      <p:sp>
        <p:nvSpPr>
          <p:cNvPr id="3482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46BE-46BB-4893-B803-0DA99B3E9527}" type="slidenum">
              <a:rPr lang="ro-RO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o-RO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275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310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809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431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27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893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8159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067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2/14/21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261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699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dirty="0"/>
              <a:t>Clic pentru editare stil titlu</a:t>
            </a:r>
            <a:endParaRPr lang="en-US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dirty="0"/>
              <a:t>Clic pentru editare stiluri text Coordonator</a:t>
            </a:r>
          </a:p>
          <a:p>
            <a:pPr lvl="1"/>
            <a:r>
              <a:rPr lang="ro-RO" dirty="0"/>
              <a:t>Al doilea nivel</a:t>
            </a:r>
          </a:p>
          <a:p>
            <a:pPr lvl="2"/>
            <a:r>
              <a:rPr lang="ro-RO" dirty="0"/>
              <a:t>Al treilea nivel</a:t>
            </a:r>
          </a:p>
          <a:p>
            <a:pPr lvl="3"/>
            <a:r>
              <a:rPr lang="ro-RO" dirty="0"/>
              <a:t>Al patrulea nivel</a:t>
            </a:r>
          </a:p>
          <a:p>
            <a:pPr lvl="4"/>
            <a:r>
              <a:rPr lang="ro-RO" dirty="0"/>
              <a:t>Al cincilea nivel</a:t>
            </a:r>
            <a:endParaRPr lang="en-US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6C1B60-835E-488E-815C-77B7B9917E99}" type="datetime1">
              <a:rPr lang="en-US" smtClean="0"/>
              <a:pPr>
                <a:defRPr/>
              </a:pPr>
              <a:t>2/14/21</a:t>
            </a:fld>
            <a:endParaRPr lang="ru-RU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0B2B3-AE9B-4C9F-B807-4CC5BD10C71C}" type="slidenum">
              <a:rPr lang="ru-RU" altLang="en-US" smtClean="0"/>
              <a:pPr/>
              <a:t>‹#›</a:t>
            </a:fld>
            <a:endParaRPr lang="ru-RU" altLang="en-US"/>
          </a:p>
        </p:txBody>
      </p:sp>
      <p:pic>
        <p:nvPicPr>
          <p:cNvPr id="7" name="Imagine 6" descr="G:\ANSC\organizare\LOGO ANSC\PNG\Logo ANSC 9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872208" cy="716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8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sc.m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sc.m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357158" y="3717032"/>
            <a:ext cx="8458200" cy="2434541"/>
          </a:xfrm>
        </p:spPr>
        <p:txBody>
          <a:bodyPr>
            <a:normAutofit/>
          </a:bodyPr>
          <a:lstStyle/>
          <a:p>
            <a:pPr algn="ctr">
              <a:defRPr/>
            </a:pPr>
            <a:br>
              <a:rPr lang="ro-RO" sz="3100" dirty="0"/>
            </a:br>
            <a:br>
              <a:rPr lang="ro-RO" sz="4900" dirty="0"/>
            </a:br>
            <a:r>
              <a:rPr lang="ro-RO" sz="1300" b="1" dirty="0"/>
              <a:t>2021</a:t>
            </a:r>
            <a:endParaRPr lang="ro-RO"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77200" cy="1524000"/>
          </a:xfrm>
        </p:spPr>
        <p:txBody>
          <a:bodyPr>
            <a:noAutofit/>
          </a:bodyPr>
          <a:lstStyle/>
          <a:p>
            <a:pPr>
              <a:defRPr/>
            </a:pPr>
            <a:endParaRPr lang="ro-RO" sz="4000" dirty="0"/>
          </a:p>
          <a:p>
            <a:pPr>
              <a:spcBef>
                <a:spcPts val="600"/>
              </a:spcBef>
              <a:defRPr/>
            </a:pP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Национальное агентство по разрешению споров </a:t>
            </a:r>
            <a:endParaRPr lang="ro-RO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Молдова </a:t>
            </a:r>
            <a:r>
              <a:rPr lang="en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ro-RO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o-RO" altLang="ro-RO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1957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748972" cy="492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8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0"/>
            <a:br>
              <a:rPr lang="ro-RO" dirty="0"/>
            </a:b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рассмотрения жалоб</a:t>
            </a:r>
            <a:endParaRPr lang="en-US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31260" y="2209801"/>
            <a:ext cx="8229600" cy="243840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  <a:defRPr/>
            </a:pPr>
            <a:endParaRPr lang="ro-MO" sz="2800" dirty="0"/>
          </a:p>
          <a:p>
            <a:pPr algn="just"/>
            <a:r>
              <a:rPr lang="ru-RU" sz="2400" dirty="0">
                <a:cs typeface="Times New Roman" panose="02020603050405020304" pitchFamily="18" charset="0"/>
              </a:rPr>
              <a:t>Национальное Агентство по Разрешению Споров </a:t>
            </a:r>
            <a:r>
              <a:rPr lang="ru-RU" sz="2400" dirty="0"/>
              <a:t>имеет полномочия разрешать жалобы, касающиеся процедуры государственных закупок, в соответствии с собственным Регламентом организации и работы.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6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рассмотрения жалоб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28600" y="1981201"/>
            <a:ext cx="8686800" cy="396240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7 советников работают в 4 группах, состоящих из трех человек.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Национальное агентство по рассмотрению жалоб обязано урегулировать жалобу по существу в течение 20 рабочих дней с момента получения жалобы, а в случае возникновения обстоятельств, препятствующих рассмотрению жалобы по существу, высказаться по ней в 10-дневный срок.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В обоснованных случаях срок разрешения жалобы может быть продлен единожды на 10 дней.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65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1028700"/>
            <a:ext cx="88392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altLang="en-US" sz="2800" b="1" i="1" dirty="0">
                <a:latin typeface="Times New Roman" panose="02020603050405020304" pitchFamily="18" charset="0"/>
              </a:rPr>
              <a:t>Решения, которые может принять </a:t>
            </a:r>
            <a:br>
              <a:rPr lang="ru-RU" altLang="en-US" sz="2800" b="1" i="1" dirty="0">
                <a:latin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Агентство по Разрешению Споров </a:t>
            </a:r>
            <a:endParaRPr lang="en-US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9956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400" dirty="0"/>
              <a:t>В процессе рассмотрения жалобы Национальное агентство по разрешению споров:</a:t>
            </a:r>
          </a:p>
          <a:p>
            <a:pPr marL="514350" indent="381000">
              <a:spcBef>
                <a:spcPct val="0"/>
              </a:spcBef>
              <a:buAutoNum type="alphaLcParenR"/>
              <a:tabLst>
                <a:tab pos="808038" algn="l"/>
              </a:tabLst>
              <a:defRPr/>
            </a:pPr>
            <a:r>
              <a:rPr lang="ru-RU" sz="2400" dirty="0"/>
              <a:t>удовлетворяет жалобу полностью или частично;</a:t>
            </a:r>
          </a:p>
          <a:p>
            <a:pPr marL="514350" indent="381000">
              <a:spcBef>
                <a:spcPct val="0"/>
              </a:spcBef>
              <a:spcAft>
                <a:spcPts val="1200"/>
              </a:spcAft>
              <a:buAutoNum type="alphaLcParenR"/>
              <a:tabLst>
                <a:tab pos="808038" algn="l"/>
              </a:tabLst>
              <a:defRPr/>
            </a:pPr>
            <a:r>
              <a:rPr lang="ru-RU" sz="2400" dirty="0"/>
              <a:t>отклоняет жалобу.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dirty="0"/>
              <a:t>В зависимости от вынесенного решения Национальное агентство по разрешению споров принимает решение о продолжении либо аннулировании процедуры государственной закупки, в том числе об аннулировании заключенного договора о государственных закупках.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17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2743200"/>
            <a:ext cx="8458200" cy="22098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dirty="0"/>
              <a:t>Национальное Агентство по Разрешению Споров не вправе принять решение о присуждении договора определенному экономическому оператору.</a:t>
            </a:r>
            <a:endParaRPr lang="ro-RO" sz="2800" dirty="0"/>
          </a:p>
        </p:txBody>
      </p:sp>
      <p:sp>
        <p:nvSpPr>
          <p:cNvPr id="6" name="Titlu 1">
            <a:extLst>
              <a:ext uri="{FF2B5EF4-FFF2-40B4-BE49-F238E27FC236}">
                <a16:creationId xmlns:a16="http://schemas.microsoft.com/office/drawing/2014/main" id="{AE92906E-3073-4B71-B205-568031C1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altLang="en-US" sz="2800" b="1" i="1" dirty="0">
                <a:latin typeface="Times New Roman" panose="02020603050405020304" pitchFamily="18" charset="0"/>
              </a:rPr>
              <a:t>Решения, которые может принять </a:t>
            </a:r>
            <a:br>
              <a:rPr lang="ru-RU" altLang="en-US" sz="2800" b="1" i="1" dirty="0">
                <a:latin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Агентство по Разрешению Споров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28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 деятельности Агентства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221960"/>
            <a:ext cx="8229600" cy="3328482"/>
          </a:xfrm>
        </p:spPr>
        <p:txBody>
          <a:bodyPr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600" dirty="0"/>
              <a:t>Решение Национального агентства по разрешению споров, должно быть доведено до сведения сторон в письменной форме в течение 3 дней со дня его вынесения. Решение публикуется на веб-странице Национального агентства по разрешению споров в тот же срок.</a:t>
            </a:r>
            <a:endParaRPr lang="ro-MO" sz="2600" dirty="0"/>
          </a:p>
          <a:p>
            <a:pPr marL="342900" indent="-342900" algn="just">
              <a:spcBef>
                <a:spcPct val="0"/>
              </a:spcBef>
              <a:defRPr/>
            </a:pPr>
            <a:endParaRPr lang="ro-MO" sz="2600" dirty="0"/>
          </a:p>
          <a:p>
            <a:pPr algn="just">
              <a:spcBef>
                <a:spcPct val="0"/>
              </a:spcBef>
              <a:defRPr/>
            </a:pPr>
            <a:r>
              <a:rPr lang="ru-RU" sz="2600" dirty="0"/>
              <a:t>Официальный сайт </a:t>
            </a:r>
            <a:r>
              <a:rPr lang="ru-RU" sz="2600" dirty="0">
                <a:cs typeface="Times New Roman" panose="02020603050405020304" pitchFamily="18" charset="0"/>
              </a:rPr>
              <a:t>НАРС</a:t>
            </a:r>
            <a:r>
              <a:rPr lang="ro-MO" sz="2600" dirty="0"/>
              <a:t> </a:t>
            </a:r>
            <a:r>
              <a:rPr lang="ro-MO" sz="2600" dirty="0">
                <a:hlinkClick r:id="rId2"/>
              </a:rPr>
              <a:t>www.ansc.md</a:t>
            </a:r>
            <a:endParaRPr lang="ro-MO" sz="2600" dirty="0"/>
          </a:p>
        </p:txBody>
      </p:sp>
    </p:spTree>
    <p:extLst>
      <p:ext uri="{BB962C8B-B14F-4D97-AF65-F5344CB8AC3E}">
        <p14:creationId xmlns:p14="http://schemas.microsoft.com/office/powerpoint/2010/main" val="34091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18239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Онлайн-подача жалобы</a:t>
            </a:r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48133" cy="469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reptunghi rotunjit 4"/>
          <p:cNvSpPr/>
          <p:nvPr/>
        </p:nvSpPr>
        <p:spPr>
          <a:xfrm>
            <a:off x="5715000" y="3352800"/>
            <a:ext cx="1143000" cy="671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ăgeată la stânga 5"/>
          <p:cNvSpPr/>
          <p:nvPr/>
        </p:nvSpPr>
        <p:spPr>
          <a:xfrm>
            <a:off x="7391400" y="3581400"/>
            <a:ext cx="914400" cy="2286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043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0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НАРС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defRPr/>
            </a:pPr>
            <a:endParaRPr lang="ro-MO" sz="2800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Решение Национальное Агентство по Разрешению Споров обязательно для сторон. Договор о государственных закупках, заключенный с несоблюдением решения Национального Агентства по Разрешению Споров, является ничтожным.</a:t>
            </a:r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Решение Национального Агентства по Разрешению Споров о разрешении жалобы может быть обжаловано в компетентную судебную инстанцию.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4779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4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4794"/>
            <a:ext cx="8991601" cy="51046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Агентство по Разрешению Споров </a:t>
            </a:r>
            <a:endParaRPr lang="ro-RO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полномочия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
</a:t>
            </a:r>
          </a:p>
          <a:p>
            <a:pPr marL="350838" indent="4763" algn="just">
              <a:spcBef>
                <a:spcPct val="0"/>
              </a:spcBef>
              <a:tabLst>
                <a:tab pos="355600" algn="l"/>
              </a:tabLst>
              <a:defRPr/>
            </a:pPr>
            <a:r>
              <a:rPr lang="ro-MO" sz="2000" dirty="0"/>
              <a:t> </a:t>
            </a:r>
            <a:r>
              <a:rPr lang="ru-RU" sz="2000" dirty="0"/>
              <a:t>Национальное Агентство по Разрешению Споров</a:t>
            </a:r>
            <a:r>
              <a:rPr lang="ro-RO" sz="2000" dirty="0"/>
              <a:t> </a:t>
            </a:r>
            <a:r>
              <a:rPr lang="ru-RU" sz="2000" dirty="0"/>
              <a:t>является специализированным административным органом, который разрешает жалобы, поданные в соответствии с процедурами контрактов на государственные закупки.</a:t>
            </a:r>
            <a:endParaRPr lang="ro-RO" sz="2000" dirty="0"/>
          </a:p>
          <a:p>
            <a:pPr marL="350838" indent="93663" algn="just">
              <a:spcBef>
                <a:spcPct val="0"/>
              </a:spcBef>
              <a:defRPr/>
            </a:pPr>
            <a:endParaRPr lang="ru-RU" sz="2000" dirty="0"/>
          </a:p>
          <a:p>
            <a:pPr marL="350838" indent="93663" algn="just">
              <a:spcBef>
                <a:spcPct val="0"/>
              </a:spcBef>
              <a:defRPr/>
            </a:pPr>
            <a:r>
              <a:rPr lang="ro-MO" sz="2000" dirty="0"/>
              <a:t> </a:t>
            </a:r>
            <a:r>
              <a:rPr lang="ru-RU" sz="2000" dirty="0"/>
              <a:t>Национальное Агентство по Разрешению Споров имеет организационную, функциональную, операционную и финансовую независимость.</a:t>
            </a:r>
            <a:endParaRPr lang="en-US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4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оспорены в суде</a:t>
            </a:r>
            <a:endParaRPr lang="ro-RO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222934"/>
              </p:ext>
            </p:extLst>
          </p:nvPr>
        </p:nvGraphicFramePr>
        <p:xfrm>
          <a:off x="228600" y="1600200"/>
          <a:ext cx="8458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21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9F78BF-72EE-48EA-9BA7-4CDE5340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Статистика деятельности </a:t>
            </a:r>
            <a:br>
              <a:rPr lang="ro-RO" b="1" dirty="0"/>
            </a:br>
            <a:r>
              <a:rPr lang="ru-RU" b="1" dirty="0"/>
              <a:t>Национального Агентство по Разрешению Споров в 2019 году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D73D7DA-FC1A-47A6-8A1D-72C5B3E7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09800"/>
            <a:ext cx="8610600" cy="4267200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2400" dirty="0"/>
              <a:t>Количество споров, поданных экономическими операторы и зарегистрированы в Агентстве – 1026;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2400" dirty="0"/>
              <a:t>Оценочная стоимость в оспариваемых процедурах - 4 746 553 714,68 лея;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2400" dirty="0"/>
              <a:t>Количество поданных апелляций</a:t>
            </a:r>
            <a:r>
              <a:rPr lang="ro-RO" sz="2400" dirty="0"/>
              <a:t> </a:t>
            </a:r>
            <a:r>
              <a:rPr lang="ru-RU" sz="2400" dirty="0"/>
              <a:t>в 2019 году</a:t>
            </a:r>
            <a:r>
              <a:rPr lang="ro-RO" sz="2400" dirty="0"/>
              <a:t> </a:t>
            </a:r>
            <a:r>
              <a:rPr lang="ru-RU" sz="2400" dirty="0"/>
              <a:t>увеличился на 41,3% (300 апелляций)</a:t>
            </a:r>
            <a:r>
              <a:rPr lang="ro-RO" sz="2400" dirty="0"/>
              <a:t>,</a:t>
            </a:r>
            <a:r>
              <a:rPr lang="ru-RU" sz="2400" dirty="0"/>
              <a:t> по сравнению с 2018 годом</a:t>
            </a:r>
            <a:r>
              <a:rPr lang="ro-RO" sz="2400" dirty="0"/>
              <a:t>;</a:t>
            </a:r>
            <a:endParaRPr lang="ru-RU" sz="24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ru-RU" sz="2400" dirty="0"/>
              <a:t>Консультанты по апелляциям приняли на 209 решений больше в 2019 году, чем в предыдущем году, что означает рост на 35%.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814001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B36DB8-8093-4A9B-8CA9-5B72A3F3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Распределение споров по </a:t>
            </a:r>
            <a:br>
              <a:rPr lang="ro-RO" b="1" dirty="0"/>
            </a:br>
            <a:r>
              <a:rPr lang="ru-RU" b="1" dirty="0"/>
              <a:t>критерию объекта обращения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D4DDCA3-A176-4B6D-8DA1-4E011D2D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Из </a:t>
            </a:r>
            <a:r>
              <a:rPr lang="ru-RU" b="1" dirty="0"/>
              <a:t>1 026 </a:t>
            </a:r>
            <a:r>
              <a:rPr lang="ru-RU" dirty="0"/>
              <a:t>поданных споров</a:t>
            </a:r>
            <a:r>
              <a:rPr lang="ro-RO" dirty="0"/>
              <a:t> </a:t>
            </a:r>
            <a:r>
              <a:rPr lang="ru-RU" dirty="0"/>
              <a:t>в 2019 году: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AF3ACB84-DB1E-4529-B322-60A87E6F4A26}"/>
              </a:ext>
            </a:extLst>
          </p:cNvPr>
          <p:cNvSpPr txBox="1"/>
          <p:nvPr/>
        </p:nvSpPr>
        <p:spPr>
          <a:xfrm>
            <a:off x="476655" y="3239336"/>
            <a:ext cx="3741907" cy="230832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155 </a:t>
            </a:r>
            <a:r>
              <a:rPr lang="ru-RU" sz="2400" dirty="0"/>
              <a:t>споров против документации</a:t>
            </a:r>
            <a:r>
              <a:rPr lang="ro-RO" sz="2400" dirty="0"/>
              <a:t> </a:t>
            </a:r>
            <a:r>
              <a:rPr lang="ru-RU" sz="2400" dirty="0"/>
              <a:t>закупающего органа, оценочная стоимость </a:t>
            </a:r>
          </a:p>
          <a:p>
            <a:pPr algn="ctr"/>
            <a:r>
              <a:rPr lang="ru-RU" sz="2400" b="1" dirty="0"/>
              <a:t>800 507 043,53 лея</a:t>
            </a:r>
          </a:p>
          <a:p>
            <a:pPr algn="ctr"/>
            <a:endParaRPr lang="ro-RO" sz="2400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0006196D-A839-400C-B928-A3F18627A28E}"/>
              </a:ext>
            </a:extLst>
          </p:cNvPr>
          <p:cNvSpPr txBox="1"/>
          <p:nvPr/>
        </p:nvSpPr>
        <p:spPr>
          <a:xfrm>
            <a:off x="4724400" y="3244200"/>
            <a:ext cx="4267200" cy="230832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871</a:t>
            </a:r>
            <a:r>
              <a:rPr lang="ru-RU" sz="2400" dirty="0"/>
              <a:t> споров против результатов проведение процедуры государственной закупки, </a:t>
            </a:r>
          </a:p>
          <a:p>
            <a:pPr algn="ctr"/>
            <a:r>
              <a:rPr lang="ru-RU" sz="2400" dirty="0"/>
              <a:t>оценочная стоимость</a:t>
            </a:r>
          </a:p>
          <a:p>
            <a:pPr algn="ctr"/>
            <a:r>
              <a:rPr lang="ro-RO" sz="2400" b="1" dirty="0"/>
              <a:t>3</a:t>
            </a:r>
            <a:r>
              <a:rPr lang="ru-RU" sz="2400" b="1" dirty="0"/>
              <a:t> </a:t>
            </a:r>
            <a:r>
              <a:rPr lang="ro-RO" sz="2400" b="1" dirty="0"/>
              <a:t>946</a:t>
            </a:r>
            <a:r>
              <a:rPr lang="ru-RU" sz="2400" b="1" dirty="0"/>
              <a:t> </a:t>
            </a:r>
            <a:r>
              <a:rPr lang="ro-RO" sz="2400" b="1" dirty="0"/>
              <a:t>046</a:t>
            </a:r>
            <a:r>
              <a:rPr lang="ru-RU" sz="2400" b="1" dirty="0"/>
              <a:t> </a:t>
            </a:r>
            <a:r>
              <a:rPr lang="ro-RO" sz="2400" b="1" dirty="0"/>
              <a:t>671,15 </a:t>
            </a:r>
            <a:r>
              <a:rPr lang="ru-RU" sz="2400" b="1" dirty="0"/>
              <a:t>лея</a:t>
            </a:r>
            <a:endParaRPr lang="ro-RO" sz="2400" b="1" dirty="0"/>
          </a:p>
        </p:txBody>
      </p:sp>
      <p:cxnSp>
        <p:nvCxnSpPr>
          <p:cNvPr id="8" name="Conector drept cu săgeată 7">
            <a:extLst>
              <a:ext uri="{FF2B5EF4-FFF2-40B4-BE49-F238E27FC236}">
                <a16:creationId xmlns:a16="http://schemas.microsoft.com/office/drawing/2014/main" id="{8C826769-7B7D-49A9-A389-8E82105F200A}"/>
              </a:ext>
            </a:extLst>
          </p:cNvPr>
          <p:cNvCxnSpPr/>
          <p:nvPr/>
        </p:nvCxnSpPr>
        <p:spPr>
          <a:xfrm flipH="1">
            <a:off x="2438400" y="2057400"/>
            <a:ext cx="2057400" cy="10668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>
            <a:extLst>
              <a:ext uri="{FF2B5EF4-FFF2-40B4-BE49-F238E27FC236}">
                <a16:creationId xmlns:a16="http://schemas.microsoft.com/office/drawing/2014/main" id="{2F54C1E8-7060-467E-9DFB-45024C088615}"/>
              </a:ext>
            </a:extLst>
          </p:cNvPr>
          <p:cNvCxnSpPr/>
          <p:nvPr/>
        </p:nvCxnSpPr>
        <p:spPr>
          <a:xfrm>
            <a:off x="4495800" y="2057400"/>
            <a:ext cx="1752600" cy="106680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0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1BF54E-093F-4796-A920-8F89B248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6303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Распределение апелляций </a:t>
            </a:r>
            <a:br>
              <a:rPr lang="ru-RU" b="1" dirty="0"/>
            </a:br>
            <a:r>
              <a:rPr lang="ru-RU" b="1" dirty="0"/>
              <a:t>по типу контракта (предмет закупки)</a:t>
            </a:r>
            <a:br>
              <a:rPr lang="ro-RO" b="1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D4BD306-21FB-4B04-820F-76BF6147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00136"/>
            <a:ext cx="8382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В течение того же отчетного периода, были оспорены процедуры присуждения государственных контрактов на: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45F1BFD8-9385-4944-B77C-FEE8B4FFB1D7}"/>
              </a:ext>
            </a:extLst>
          </p:cNvPr>
          <p:cNvSpPr/>
          <p:nvPr/>
        </p:nvSpPr>
        <p:spPr>
          <a:xfrm>
            <a:off x="457200" y="3433864"/>
            <a:ext cx="86106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b="1" dirty="0">
                <a:latin typeface="+mj-lt"/>
              </a:rPr>
              <a:t>выполнение работ </a:t>
            </a:r>
            <a:r>
              <a:rPr lang="ru-RU" sz="2800" dirty="0">
                <a:latin typeface="+mj-lt"/>
              </a:rPr>
              <a:t>- на сумму 2 483 361 657,59 леев;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b="1" dirty="0">
                <a:latin typeface="+mj-lt"/>
              </a:rPr>
              <a:t>товары</a:t>
            </a:r>
            <a:r>
              <a:rPr lang="ru-RU" sz="2800" dirty="0">
                <a:latin typeface="+mj-lt"/>
              </a:rPr>
              <a:t> - на сумму 1 904 099 264,69 лея;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b="1" dirty="0">
                <a:latin typeface="+mj-lt"/>
              </a:rPr>
              <a:t>оказание услуг </a:t>
            </a:r>
            <a:r>
              <a:rPr lang="ru-RU" sz="2800" dirty="0">
                <a:latin typeface="+mj-lt"/>
              </a:rPr>
              <a:t>- на сумму 359 092 792,40 лея.</a:t>
            </a:r>
            <a:endParaRPr lang="ro-RO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04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BD1FD8-C08A-4DB0-A377-A4BD9283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598923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Ситуация решения </a:t>
            </a:r>
            <a:br>
              <a:rPr lang="ru-RU" b="1" dirty="0"/>
            </a:br>
            <a:r>
              <a:rPr lang="ru-RU" b="1" dirty="0"/>
              <a:t>споров зарегистрированных </a:t>
            </a:r>
            <a:br>
              <a:rPr lang="ru-RU" b="1" dirty="0"/>
            </a:br>
            <a:r>
              <a:rPr lang="ru-RU" b="1" dirty="0"/>
              <a:t>в Агентстве в 2019 году</a:t>
            </a:r>
            <a:endParaRPr lang="ro-RO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586310-9033-4B6E-A4D2-9F71788F3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267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/>
              <a:t>В 2019 году коллегиями по рассмотрению споров было принято </a:t>
            </a:r>
            <a:r>
              <a:rPr lang="ru-RU" sz="2400" b="1" dirty="0"/>
              <a:t>805 решений</a:t>
            </a:r>
            <a:r>
              <a:rPr lang="ru-RU" sz="2400" dirty="0"/>
              <a:t>, оценочная стоимость оспариваемых процедур государственных закупок составила </a:t>
            </a:r>
            <a:endParaRPr lang="ro-RO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/>
              <a:t>4 700 497 244,69 лея</a:t>
            </a:r>
            <a:r>
              <a:rPr lang="ru-RU" sz="2400" dirty="0"/>
              <a:t>. </a:t>
            </a:r>
            <a:endParaRPr lang="ro-RO" sz="2400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/>
              <a:t>Решения касаются 801 из 5179 процедур (почти 9 миллиардов леев), обработанных Агентством государственных закупок</a:t>
            </a:r>
            <a:r>
              <a:rPr lang="ro-RO" sz="2400" dirty="0"/>
              <a:t> </a:t>
            </a:r>
            <a:r>
              <a:rPr lang="ru-RU" sz="2400" dirty="0"/>
              <a:t>и 15% от числа процедур государственных закупок, оспариваемых в Национальном агентстве по рассмотрению апелляций, касались почти половины бюджета государственных закупок на национальном уровне.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4195542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ă 9">
            <a:extLst>
              <a:ext uri="{FF2B5EF4-FFF2-40B4-BE49-F238E27FC236}">
                <a16:creationId xmlns:a16="http://schemas.microsoft.com/office/drawing/2014/main" id="{54AF7E0E-E1C8-4B4C-80EC-017979252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984514"/>
              </p:ext>
            </p:extLst>
          </p:nvPr>
        </p:nvGraphicFramePr>
        <p:xfrm>
          <a:off x="1479415" y="1021847"/>
          <a:ext cx="58674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tăText 10">
            <a:extLst>
              <a:ext uri="{FF2B5EF4-FFF2-40B4-BE49-F238E27FC236}">
                <a16:creationId xmlns:a16="http://schemas.microsoft.com/office/drawing/2014/main" id="{D7969F0F-C9E8-483D-A97B-44E5ACE17770}"/>
              </a:ext>
            </a:extLst>
          </p:cNvPr>
          <p:cNvSpPr txBox="1"/>
          <p:nvPr/>
        </p:nvSpPr>
        <p:spPr>
          <a:xfrm>
            <a:off x="6349730" y="2514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4 700 497 244,69 лея</a:t>
            </a:r>
            <a:endParaRPr lang="ro-RO" dirty="0">
              <a:solidFill>
                <a:srgbClr val="0070C0"/>
              </a:solidFill>
            </a:endParaRPr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E7D02336-0793-4EEB-811B-B2E20498291C}"/>
              </a:ext>
            </a:extLst>
          </p:cNvPr>
          <p:cNvSpPr txBox="1"/>
          <p:nvPr/>
        </p:nvSpPr>
        <p:spPr>
          <a:xfrm>
            <a:off x="1219200" y="5636098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C00000"/>
                </a:solidFill>
              </a:rPr>
              <a:t>8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939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886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172,34</a:t>
            </a:r>
            <a:r>
              <a:rPr lang="ru-RU" dirty="0">
                <a:solidFill>
                  <a:srgbClr val="C00000"/>
                </a:solidFill>
              </a:rPr>
              <a:t> лея</a:t>
            </a:r>
            <a:endParaRPr lang="ro-R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19D422C-C98F-4D0E-A680-F5FDF165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276600"/>
          </a:xfrm>
        </p:spPr>
        <p:txBody>
          <a:bodyPr/>
          <a:lstStyle/>
          <a:p>
            <a:pPr algn="just"/>
            <a:r>
              <a:rPr lang="ru-RU" dirty="0"/>
              <a:t>доступность инструмента апелляции для участников процедур государственных закупок</a:t>
            </a:r>
            <a:r>
              <a:rPr lang="ro-RO" dirty="0"/>
              <a:t>;</a:t>
            </a:r>
            <a:r>
              <a:rPr lang="ru-RU" dirty="0"/>
              <a:t> </a:t>
            </a:r>
            <a:endParaRPr lang="ro-RO" dirty="0"/>
          </a:p>
          <a:p>
            <a:pPr algn="just"/>
            <a:r>
              <a:rPr lang="ru-RU" dirty="0"/>
              <a:t>повышенный уровень уверенности в справедливом, быстром и беспристрастном урегулировании апелляций. </a:t>
            </a:r>
          </a:p>
          <a:p>
            <a:endParaRPr lang="ro-RO" dirty="0"/>
          </a:p>
        </p:txBody>
      </p:sp>
      <p:sp>
        <p:nvSpPr>
          <p:cNvPr id="4" name="Titlu 1">
            <a:extLst>
              <a:ext uri="{FF2B5EF4-FFF2-40B4-BE49-F238E27FC236}">
                <a16:creationId xmlns:a16="http://schemas.microsoft.com/office/drawing/2014/main" id="{CF2BD7F5-3C09-46CE-9C5C-79F7E83B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6858000" cy="1706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Неуклонный рост количества апелляций, подаваемых в Агентство, указывает на</a:t>
            </a:r>
            <a:r>
              <a:rPr lang="ro-RO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954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3DAA9D-E67E-4788-8E58-374047BF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62A248-10A2-4378-A48F-5158AD2A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ru-RU" sz="2800" b="1" dirty="0"/>
              <a:t>2014/24 / ЕС - 2014/66 / Директива ЕС - «классика»</a:t>
            </a:r>
          </a:p>
          <a:p>
            <a:r>
              <a:rPr lang="ru-RU" sz="2800" b="1" dirty="0"/>
              <a:t>Директива ЕС / 2014/23 – концессии</a:t>
            </a:r>
          </a:p>
          <a:p>
            <a:pPr marL="0" indent="0">
              <a:buNone/>
            </a:pPr>
            <a:r>
              <a:rPr lang="ru-RU" sz="2800" b="1" dirty="0"/>
              <a:t>Последующий: </a:t>
            </a:r>
            <a:r>
              <a:rPr lang="en-US" sz="2800" b="1" dirty="0"/>
              <a:t>
</a:t>
            </a:r>
            <a:r>
              <a:rPr lang="ru-RU" sz="2800" b="1" dirty="0"/>
              <a:t>  2014/25 / Директива ЕС - «коммунальные услуги»</a:t>
            </a:r>
            <a:endParaRPr lang="en-US" b="1" u="sng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3000" b="1" u="sng" dirty="0">
                <a:solidFill>
                  <a:srgbClr val="FF0000"/>
                </a:solidFill>
              </a:rPr>
              <a:t>Транспонированы </a:t>
            </a:r>
            <a:r>
              <a:rPr lang="ru-RU" sz="3000" b="1" u="sng" dirty="0"/>
              <a:t>в национальное законодательство как:</a:t>
            </a:r>
            <a:r>
              <a:rPr lang="en" b="1" u="sng" dirty="0"/>
              <a:t>
</a:t>
            </a:r>
            <a:r>
              <a:rPr lang="ru-RU" sz="3000" dirty="0"/>
              <a:t>Закон о государственных закупках 131/15</a:t>
            </a:r>
          </a:p>
          <a:p>
            <a:pPr marL="0" indent="0">
              <a:buNone/>
            </a:pPr>
            <a:r>
              <a:rPr lang="ru-RU" sz="3000" dirty="0"/>
              <a:t>Закон о концессиях на работы и услуги 121/18</a:t>
            </a:r>
            <a:r>
              <a:rPr lang="en-US" sz="3000" dirty="0"/>
              <a:t> 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CFF6102-52E1-452F-8C94-4A630E16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037-E6FE-4211-9D71-1D05A422A418}" type="datetime1">
              <a:rPr lang="en-US" smtClean="0"/>
              <a:t>2/14/21</a:t>
            </a:fld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69DD651-6F62-4E09-BC28-C761F10F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923E-E78D-437D-BEC5-913415B360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6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672830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Агентство по Разрешению Споров 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НАРС</a:t>
            </a:r>
            <a: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o-R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20111"/>
            <a:ext cx="86868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buFont typeface="Wingdings" panose="05000000000000000000" pitchFamily="2" charset="2"/>
              <a:buNone/>
            </a:pP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Агентства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
</a:t>
            </a:r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sz="2100" b="1" dirty="0"/>
              <a:t>Советники по разрешению споров </a:t>
            </a:r>
            <a:r>
              <a:rPr lang="en-US" sz="2100" dirty="0"/>
              <a:t>– </a:t>
            </a:r>
            <a:r>
              <a:rPr lang="ru-RU" sz="2100" dirty="0"/>
              <a:t>имеют статус лиц, исполняющих ответственные государственные должности;</a:t>
            </a:r>
            <a:endParaRPr lang="en-US" sz="2100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en-US" sz="2100" b="1" dirty="0"/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sz="2100" b="1" dirty="0"/>
              <a:t>Сотрудники - </a:t>
            </a:r>
            <a:r>
              <a:rPr lang="ru-RU" sz="2100" dirty="0"/>
              <a:t>государственные служащие, на которых распространяются положения Закона №. 158-XVI от 4 июля 2008 о государственной должности и статусе государственного служащего, а также служебный технический персонал и другие сотрудники, трудовые отношения с которыми регулируются трудовым законодательством.</a:t>
            </a:r>
            <a:endParaRPr lang="en-US" alt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2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8755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обжалование</a:t>
            </a:r>
            <a:b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ct val="0"/>
              </a:spcBef>
              <a:defRPr/>
            </a:pPr>
            <a:r>
              <a:rPr lang="ru-RU" sz="2000" dirty="0"/>
              <a:t>Любое лицо, имевшее или имеющее интерес в получении договора о государственных закупках, полагающее, что в рамках процедур государственной закупки каким-либо актом закупающего органа нарушено какое-либо его предусмотренное законом право, вследствие чего ему нанесен или может быть нанесен ущерб, вправе обжаловать данный акт в порядке, установленном настоящим законом.</a:t>
            </a:r>
            <a:endParaRPr lang="ro-R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o-MO" sz="2000" dirty="0"/>
          </a:p>
          <a:p>
            <a:pPr marL="457200" indent="-457200" algn="just">
              <a:spcBef>
                <a:spcPct val="0"/>
              </a:spcBef>
              <a:defRPr/>
            </a:pPr>
            <a:r>
              <a:rPr lang="ru-RU" sz="2000" dirty="0"/>
              <a:t>Под актом закупающего органа понимается любой административный акт, любое действие или бездействие, которые влекут или могут повлечь правовые последствия в связи с процедурой государственной закупки.</a:t>
            </a:r>
            <a:endParaRPr lang="ru-RU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alt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2800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9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жалобы</a:t>
            </a:r>
            <a:r>
              <a:rPr lang="ro-RO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0358"/>
            <a:ext cx="8534400" cy="466804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ru-RU" sz="2000" dirty="0"/>
              <a:t>Потерпевший экономический оператор вправе обратиться в</a:t>
            </a:r>
            <a:r>
              <a:rPr lang="ro-RO" sz="2000" dirty="0"/>
              <a:t> </a:t>
            </a:r>
            <a:r>
              <a:rPr lang="ru-RU" sz="2000" dirty="0"/>
              <a:t>Национальное агентство по разрешению споров за аннулированием акта и/или признанием оспариваемого права либо законного интереса, подав жалобу в течение:</a:t>
            </a:r>
            <a:endParaRPr lang="ro-RO" sz="2000" dirty="0"/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ru-RU" sz="2000" dirty="0"/>
              <a:t>   a) </a:t>
            </a:r>
            <a:r>
              <a:rPr lang="ro-RO" sz="2000" dirty="0"/>
              <a:t>10</a:t>
            </a:r>
            <a:r>
              <a:rPr lang="ru-RU" sz="2000" dirty="0"/>
              <a:t> дней со дня, следующего за днем, когда ему стало известно в соответствии с настоящим законом об акте закупающего органа, который он полагает незаконным, – в случае если стоимость договора, подлежащего присуждению, оцененная согласно положениям статьи 3, равна или превышает пределы, предусмотренные в части (3) статьи 2;</a:t>
            </a:r>
            <a:endParaRPr lang="ro-R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sz="2000" dirty="0"/>
              <a:t>    b) </a:t>
            </a:r>
            <a:r>
              <a:rPr lang="ro-RO" sz="2000" dirty="0"/>
              <a:t>5</a:t>
            </a:r>
            <a:r>
              <a:rPr lang="ru-RU" sz="2000" dirty="0"/>
              <a:t> дней со дня, следующего за днем, когда ему стало известно в соответствии с настоящим законом об акте закупающего органа, который он полагает незаконным, – в случае если стоимость договора, подлежащего присуждению, оцененная согласно положениям статьи 3, меньше пределов, предусмотренных в части (3) статьи 2.</a:t>
            </a:r>
            <a:endParaRPr lang="ro-R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u-RU" altLang="en-U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65306"/>
            <a:ext cx="8229600" cy="830094"/>
          </a:xfrm>
        </p:spPr>
        <p:txBody>
          <a:bodyPr>
            <a:normAutofit fontScale="90000"/>
          </a:bodyPr>
          <a:lstStyle/>
          <a:p>
            <a:br>
              <a:rPr lang="ro-MO" altLang="en-US" sz="2400" b="1" i="1" dirty="0">
                <a:latin typeface="Times New Roman" panose="02020603050405020304" pitchFamily="18" charset="0"/>
              </a:rPr>
            </a:br>
            <a:br>
              <a:rPr lang="ro-MO" altLang="en-US" sz="2400" b="1" i="1" dirty="0">
                <a:latin typeface="Times New Roman" panose="02020603050405020304" pitchFamily="18" charset="0"/>
              </a:rPr>
            </a:br>
            <a:br>
              <a:rPr lang="ro-MO" altLang="en-US" sz="2400" b="1" i="1" dirty="0">
                <a:latin typeface="Times New Roman" panose="02020603050405020304" pitchFamily="18" charset="0"/>
              </a:rPr>
            </a:br>
            <a:r>
              <a:rPr lang="ru-RU" alt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жалобы</a:t>
            </a:r>
            <a:br>
              <a:rPr lang="ro-MO" altLang="en-US" sz="2400" b="1" i="1" dirty="0">
                <a:latin typeface="Times New Roman" panose="02020603050405020304" pitchFamily="18" charset="0"/>
              </a:rPr>
            </a:br>
            <a:br>
              <a:rPr lang="ro-MO" altLang="en-US" sz="2400" b="1" i="1" dirty="0">
                <a:latin typeface="Times New Roman" panose="02020603050405020304" pitchFamily="18" charset="0"/>
              </a:rPr>
            </a:br>
            <a:r>
              <a:rPr lang="ro-MO" altLang="en-US" sz="2400" b="1" i="1" dirty="0">
                <a:latin typeface="Times New Roman" panose="02020603050405020304" pitchFamily="18" charset="0"/>
              </a:rPr>
              <a:t> </a:t>
            </a:r>
            <a:br>
              <a:rPr lang="ro-MO" altLang="en-US" sz="3600" b="1" i="1" dirty="0">
                <a:latin typeface="Times New Roman" panose="02020603050405020304" pitchFamily="18" charset="0"/>
              </a:rPr>
            </a:b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7200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  <a:defRPr/>
            </a:pPr>
            <a:endParaRPr lang="ro-M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sz="2000" dirty="0"/>
              <a:t>Подача жалобы, относящейся к актам закупающего органа, которые изданы или имеют место до открытия оферт, осуществляется с соблюдением с условиями, установленными в ст. 83 пункт (1), однако не позднее срока подачи заявок, установленного заказчиком с соблюдением положений ст. 35.</a:t>
            </a:r>
            <a:endParaRPr lang="ro-R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endParaRPr lang="ro-RO" sz="2000" dirty="0"/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sz="2000" dirty="0">
                <a:solidFill>
                  <a:srgbClr val="FF0000"/>
                </a:solidFill>
              </a:rPr>
              <a:t>В случае если жалоба</a:t>
            </a:r>
            <a:r>
              <a:rPr lang="ro-RO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относится к документам, опубликованным в электронной форме, датой ознакомления с ними считается дата их опубликования. </a:t>
            </a:r>
            <a:endParaRPr lang="en-GB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en-US" sz="2800" b="1" i="1" dirty="0">
                <a:latin typeface="Times New Roman" panose="02020603050405020304" pitchFamily="18" charset="0"/>
              </a:rPr>
              <a:t>Форма и содержание</a:t>
            </a:r>
            <a:r>
              <a:rPr lang="ro-RO" altLang="en-US" sz="2800" b="1" i="1" dirty="0">
                <a:latin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</a:t>
            </a:r>
            <a:endParaRPr lang="en-US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31260" y="1371600"/>
            <a:ext cx="8229600" cy="52117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/>
              <a:t>Жалоба подается в письменной форме, на государственном языке, подписанной и, по необходимости, скрепленной печатью, и должна содержать:</a:t>
            </a:r>
            <a:endParaRPr lang="ro-RO" sz="1900" dirty="0"/>
          </a:p>
          <a:p>
            <a:pPr marL="514350" indent="-241300" algn="just">
              <a:spcBef>
                <a:spcPts val="0"/>
              </a:spcBef>
              <a:spcAft>
                <a:spcPts val="600"/>
              </a:spcAft>
              <a:buAutoNum type="alphaLcParenR"/>
              <a:defRPr/>
            </a:pPr>
            <a:r>
              <a:rPr lang="ru-RU" sz="1900" dirty="0"/>
              <a:t>имя, адрес или место проживания подателя жалобы либо – для юридических лиц – полное наименование экономического оператора, имя и фамилию его представителя, копию документа, подтверждающего полномочия, юридический адрес и контактные данные;</a:t>
            </a:r>
            <a:endParaRPr lang="ro-RO" sz="1900" dirty="0"/>
          </a:p>
          <a:p>
            <a:pPr marL="514350" indent="-241300" algn="just">
              <a:spcBef>
                <a:spcPts val="0"/>
              </a:spcBef>
              <a:spcAft>
                <a:spcPts val="600"/>
              </a:spcAft>
              <a:buAutoNum type="alphaLcParenR"/>
              <a:defRPr/>
            </a:pPr>
            <a:r>
              <a:rPr lang="ru-RU" sz="1900" dirty="0"/>
              <a:t>наименование закупающего органа, юридический адрес и контактные данные;</a:t>
            </a:r>
            <a:endParaRPr lang="ro-RO" sz="1900" dirty="0"/>
          </a:p>
          <a:p>
            <a:pPr marL="514350" indent="-241300" algn="just">
              <a:spcBef>
                <a:spcPts val="0"/>
              </a:spcBef>
              <a:spcAft>
                <a:spcPts val="600"/>
              </a:spcAft>
              <a:buAutoNum type="alphaLcParenR"/>
              <a:defRPr/>
            </a:pPr>
            <a:r>
              <a:rPr lang="ru-RU" sz="1900" dirty="0"/>
              <a:t>указание предмета договора о государственных закупках и применяемую процедуру присуждения;</a:t>
            </a:r>
            <a:endParaRPr lang="ro-RO" sz="1900" dirty="0"/>
          </a:p>
          <a:p>
            <a:pPr marL="514350" indent="-241300" algn="just">
              <a:spcBef>
                <a:spcPts val="0"/>
              </a:spcBef>
              <a:spcAft>
                <a:spcPts val="600"/>
              </a:spcAft>
              <a:buAutoNum type="alphaLcParenR"/>
              <a:defRPr/>
            </a:pPr>
            <a:r>
              <a:rPr lang="ru-RU" sz="1900" dirty="0"/>
              <a:t>существо и основание жалобы с указанием прав и законных интересов подателя жалобы, нарушенных в рамках процедуры государственной закупки;</a:t>
            </a:r>
            <a:endParaRPr lang="ro-RO" sz="1900" dirty="0"/>
          </a:p>
          <a:p>
            <a:pPr marL="514350" indent="-241300" algn="just">
              <a:spcBef>
                <a:spcPts val="0"/>
              </a:spcBef>
              <a:spcAft>
                <a:spcPts val="600"/>
              </a:spcAft>
              <a:buAutoNum type="alphaLcParenR"/>
              <a:defRPr/>
            </a:pPr>
            <a:r>
              <a:rPr lang="ru-RU" sz="1900" dirty="0"/>
              <a:t>перечень прилагаемых к жалобе документов.</a:t>
            </a:r>
            <a:endParaRPr lang="ro-RO" sz="1900" dirty="0"/>
          </a:p>
          <a:p>
            <a:pPr algn="just">
              <a:spcBef>
                <a:spcPct val="0"/>
              </a:spcBef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82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57372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o-RO" sz="3200" dirty="0"/>
            </a:br>
            <a:br>
              <a:rPr lang="ro-RO" sz="3200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НАРС</a:t>
            </a:r>
            <a:r>
              <a:rPr lang="ro-M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O" sz="31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www.ansc.md</a:t>
            </a:r>
            <a:r>
              <a:rPr lang="ro-MO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9050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67000" y="4572000"/>
            <a:ext cx="2819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Săgeată la dreapta 2"/>
          <p:cNvSpPr/>
          <p:nvPr/>
        </p:nvSpPr>
        <p:spPr>
          <a:xfrm>
            <a:off x="1082336" y="4762870"/>
            <a:ext cx="1295400" cy="1524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155439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re A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 AAP</Template>
  <TotalTime>5518</TotalTime>
  <Words>1260</Words>
  <Application>Microsoft Macintosh PowerPoint</Application>
  <PresentationFormat>On-screen Show (4:3)</PresentationFormat>
  <Paragraphs>102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Courier New</vt:lpstr>
      <vt:lpstr>Franklin Gothic Book</vt:lpstr>
      <vt:lpstr>Tahoma</vt:lpstr>
      <vt:lpstr>Times New Roman</vt:lpstr>
      <vt:lpstr>Wingdings</vt:lpstr>
      <vt:lpstr>Prezentare AAP</vt:lpstr>
      <vt:lpstr>  2021</vt:lpstr>
      <vt:lpstr> </vt:lpstr>
      <vt:lpstr>Полномочия</vt:lpstr>
      <vt:lpstr>        Национальное Агентство по Разрешению Споров (НАРС)  </vt:lpstr>
      <vt:lpstr>           Право на обжалование          </vt:lpstr>
      <vt:lpstr>Сроки подачи жалобы </vt:lpstr>
      <vt:lpstr>   Сроки подачи жалобы    </vt:lpstr>
      <vt:lpstr>Форма и содержание жалобы</vt:lpstr>
      <vt:lpstr>  Официальный сайт НАРС www.ansc.md </vt:lpstr>
      <vt:lpstr>PowerPoint Presentation</vt:lpstr>
      <vt:lpstr> Процедура рассмотрения жалоб</vt:lpstr>
      <vt:lpstr>Процедура рассмотрения жалоб</vt:lpstr>
      <vt:lpstr>Решения, которые может принять  Национальное Агентство по Разрешению Споров </vt:lpstr>
      <vt:lpstr>Решения, которые может принять  Национальное Агентство по Разрешению Споров </vt:lpstr>
      <vt:lpstr>Прозрачность деятельности Агентства</vt:lpstr>
      <vt:lpstr>Онлайн-подача жалобы</vt:lpstr>
      <vt:lpstr>PowerPoint Presentation</vt:lpstr>
      <vt:lpstr>Решение НАРС</vt:lpstr>
      <vt:lpstr>PowerPoint Presentation</vt:lpstr>
      <vt:lpstr>Решения оспорены в суде</vt:lpstr>
      <vt:lpstr>Статистика деятельности  Национального Агентство по Разрешению Споров в 2019 году</vt:lpstr>
      <vt:lpstr>Распределение споров по  критерию объекта обращения</vt:lpstr>
      <vt:lpstr>Распределение апелляций  по типу контракта (предмет закупки) </vt:lpstr>
      <vt:lpstr>Ситуация решения  споров зарегистрированных  в Агентстве в 2019 году</vt:lpstr>
      <vt:lpstr>PowerPoint Presentation</vt:lpstr>
      <vt:lpstr>Неуклонный рост количества апелляций, подаваемых в Агентство, указывает на:</vt:lpstr>
    </vt:vector>
  </TitlesOfParts>
  <Company>None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Ion</dc:creator>
  <cp:lastModifiedBy>Andrei Rogac</cp:lastModifiedBy>
  <cp:revision>419</cp:revision>
  <cp:lastPrinted>2016-07-13T12:21:24Z</cp:lastPrinted>
  <dcterms:created xsi:type="dcterms:W3CDTF">2009-04-24T10:44:17Z</dcterms:created>
  <dcterms:modified xsi:type="dcterms:W3CDTF">2021-02-14T12:57:06Z</dcterms:modified>
</cp:coreProperties>
</file>