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8"/>
  </p:notesMasterIdLst>
  <p:handoutMasterIdLst>
    <p:handoutMasterId r:id="rId9"/>
  </p:handoutMasterIdLst>
  <p:sldIdLst>
    <p:sldId id="256" r:id="rId3"/>
    <p:sldId id="257" r:id="rId4"/>
    <p:sldId id="890" r:id="rId5"/>
    <p:sldId id="891" r:id="rId6"/>
    <p:sldId id="892" r:id="rId7"/>
  </p:sldIdLst>
  <p:sldSz cx="12192000" cy="6858000"/>
  <p:notesSz cx="6858000" cy="9144000"/>
  <p:defaultTextStyle>
    <a:defPPr>
      <a:defRPr lang="LID4096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80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chytailo\Documents\&#1072;&#1084;&#1082;\&#1079;&#1072;&#1082;&#1091;&#1087;&#1110;&#1074;&#1083;&#1110;\&#1089;&#1090;&#1072;&#1090;&#1080;&#1089;&#1090;&#1080;&#1082;&#1072;\&#1050;&#1086;&#1087;&#1080;&#1103;%20&#1057;&#1090;&#1072;&#1090;&#1080;&#1089;&#1090;&#1080;&#1082;&#1072;%20&#1088;&#1086;&#1079;&#1083;&#1103;&#1076;&#1091;%20&#1090;&#1072;%20&#1085;&#1072;&#1076;&#1093;&#1086;&#1076;&#1078;&#1077;&#1085;&#1100;(&#1042;&#1110;&#1076;&#1085;&#1086;&#1074;&#1083;&#1077;&#1085;&#1086;%20&#1072;&#1074;&#1090;&#1086;&#1084;&#1072;&#1090;&#1080;&#1095;&#1085;&#1086;)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nechytailo\Documents\&#1072;&#1084;&#1082;\&#1079;&#1072;&#1082;&#1091;&#1087;&#1110;&#1074;&#1083;&#1110;\&#1089;&#1090;&#1072;&#1090;&#1080;&#1089;&#1090;&#1080;&#1082;&#1072;\&#1050;&#1086;&#1087;&#1080;&#1103;%20&#1057;&#1090;&#1072;&#1090;&#1080;&#1089;&#1090;&#1080;&#1082;&#1072;%20&#1088;&#1086;&#1079;&#1083;&#1103;&#1076;&#1091;%20&#1090;&#1072;%20&#1085;&#1072;&#1076;&#1093;&#1086;&#1076;&#1078;&#1077;&#1085;&#1100;(&#1042;&#1110;&#1076;&#1085;&#1086;&#1074;&#1083;&#1077;&#1085;&#1086;%20&#1072;&#1074;&#1090;&#1086;&#1084;&#1072;&#1090;&#1080;&#1095;&#1085;&#1086;)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3"/>
    </mc:Choice>
    <mc:Fallback>
      <c:style val="3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1"/>
              <c:layout>
                <c:manualLayout>
                  <c:x val="0"/>
                  <c:y val="0.4455257397879415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CA2-474B-939D-AEDF79A6A715}"/>
                </c:ext>
              </c:extLst>
            </c:dLbl>
            <c:dLbl>
              <c:idx val="2"/>
              <c:layout>
                <c:manualLayout>
                  <c:x val="1.6576875259013676E-7"/>
                  <c:y val="0.5492179993746269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7812648155822622"/>
                      <c:h val="0.151841155234657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CA2-474B-939D-AEDF79A6A715}"/>
                </c:ext>
              </c:extLst>
            </c:dLbl>
            <c:dLbl>
              <c:idx val="3"/>
              <c:layout>
                <c:manualLayout>
                  <c:x val="-3.1609470947279214E-2"/>
                  <c:y val="0.4589652917933994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29195375168267895"/>
                      <c:h val="0.15184115523465705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2CA2-474B-939D-AEDF79A6A71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Base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Роки!$AB$3:$AB$6</c:f>
              <c:strCache>
                <c:ptCount val="4"/>
                <c:pt idx="0">
                  <c:v>2017 y.</c:v>
                </c:pt>
                <c:pt idx="1">
                  <c:v>2018 y.</c:v>
                </c:pt>
                <c:pt idx="2">
                  <c:v>2019 y.</c:v>
                </c:pt>
                <c:pt idx="3">
                  <c:v>2020 y.</c:v>
                </c:pt>
              </c:strCache>
            </c:strRef>
          </c:cat>
          <c:val>
            <c:numRef>
              <c:f>Роки!$AC$3:$AC$6</c:f>
              <c:numCache>
                <c:formatCode>#,##0</c:formatCode>
                <c:ptCount val="4"/>
                <c:pt idx="0">
                  <c:v>5706</c:v>
                </c:pt>
                <c:pt idx="1">
                  <c:v>7786</c:v>
                </c:pt>
                <c:pt idx="2">
                  <c:v>11149</c:v>
                </c:pt>
                <c:pt idx="3" formatCode="_-* #,##0_-;\-* #,##0_-;_-* &quot;-&quot;??_-;_-@_-">
                  <c:v>12675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CA2-474B-939D-AEDF79A6A71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24"/>
        <c:overlap val="-27"/>
        <c:axId val="580903160"/>
        <c:axId val="580906112"/>
      </c:barChart>
      <c:catAx>
        <c:axId val="58090316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80906112"/>
        <c:crosses val="autoZero"/>
        <c:auto val="1"/>
        <c:lblAlgn val="ctr"/>
        <c:lblOffset val="100"/>
        <c:noMultiLvlLbl val="0"/>
      </c:catAx>
      <c:valAx>
        <c:axId val="580906112"/>
        <c:scaling>
          <c:orientation val="minMax"/>
        </c:scaling>
        <c:delete val="1"/>
        <c:axPos val="l"/>
        <c:numFmt formatCode="#,##0" sourceLinked="1"/>
        <c:majorTickMark val="none"/>
        <c:minorTickMark val="none"/>
        <c:tickLblPos val="nextTo"/>
        <c:crossAx val="58090316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2"/>
          <c:order val="0"/>
          <c:spPr>
            <a:ln w="28575" cap="rnd">
              <a:solidFill>
                <a:srgbClr val="00206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C5FD-4AE7-93C3-A814D9533B9C}"/>
                </c:ext>
              </c:extLst>
            </c:dLbl>
            <c:dLbl>
              <c:idx val="39"/>
              <c:layout>
                <c:manualLayout>
                  <c:x val="-3.7579634800824921E-2"/>
                  <c:y val="-3.461398236236111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5FD-4AE7-93C3-A814D9533B9C}"/>
                </c:ext>
              </c:extLst>
            </c:dLbl>
            <c:dLbl>
              <c:idx val="47"/>
              <c:layout>
                <c:manualLayout>
                  <c:x val="-6.282722513089159E-3"/>
                  <c:y val="-1.94410692588092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C5FD-4AE7-93C3-A814D9533B9C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multiLvlStrRef>
              <c:f>Роки!$BA$13:$CV$14</c:f>
              <c:multiLvlStrCache>
                <c:ptCount val="48"/>
                <c:lvl>
                  <c:pt idx="0">
                    <c:v>1</c:v>
                  </c:pt>
                  <c:pt idx="1">
                    <c:v>2</c:v>
                  </c:pt>
                  <c:pt idx="2">
                    <c:v>3</c:v>
                  </c:pt>
                  <c:pt idx="3">
                    <c:v>4</c:v>
                  </c:pt>
                  <c:pt idx="4">
                    <c:v>5</c:v>
                  </c:pt>
                  <c:pt idx="5">
                    <c:v>6</c:v>
                  </c:pt>
                  <c:pt idx="6">
                    <c:v>7</c:v>
                  </c:pt>
                  <c:pt idx="7">
                    <c:v>8</c:v>
                  </c:pt>
                  <c:pt idx="8">
                    <c:v>9</c:v>
                  </c:pt>
                  <c:pt idx="9">
                    <c:v>10</c:v>
                  </c:pt>
                  <c:pt idx="10">
                    <c:v>11</c:v>
                  </c:pt>
                  <c:pt idx="11">
                    <c:v>12</c:v>
                  </c:pt>
                  <c:pt idx="12">
                    <c:v>1</c:v>
                  </c:pt>
                  <c:pt idx="13">
                    <c:v>2</c:v>
                  </c:pt>
                  <c:pt idx="14">
                    <c:v>3</c:v>
                  </c:pt>
                  <c:pt idx="15">
                    <c:v>4</c:v>
                  </c:pt>
                  <c:pt idx="16">
                    <c:v>5</c:v>
                  </c:pt>
                  <c:pt idx="17">
                    <c:v>6</c:v>
                  </c:pt>
                  <c:pt idx="18">
                    <c:v>7</c:v>
                  </c:pt>
                  <c:pt idx="19">
                    <c:v>8</c:v>
                  </c:pt>
                  <c:pt idx="20">
                    <c:v>9</c:v>
                  </c:pt>
                  <c:pt idx="21">
                    <c:v>10</c:v>
                  </c:pt>
                  <c:pt idx="22">
                    <c:v>11</c:v>
                  </c:pt>
                  <c:pt idx="23">
                    <c:v>12</c:v>
                  </c:pt>
                  <c:pt idx="24">
                    <c:v>1</c:v>
                  </c:pt>
                  <c:pt idx="25">
                    <c:v>2</c:v>
                  </c:pt>
                  <c:pt idx="26">
                    <c:v>3</c:v>
                  </c:pt>
                  <c:pt idx="27">
                    <c:v>4</c:v>
                  </c:pt>
                  <c:pt idx="28">
                    <c:v>5</c:v>
                  </c:pt>
                  <c:pt idx="29">
                    <c:v>6</c:v>
                  </c:pt>
                  <c:pt idx="30">
                    <c:v>7</c:v>
                  </c:pt>
                  <c:pt idx="31">
                    <c:v>8</c:v>
                  </c:pt>
                  <c:pt idx="32">
                    <c:v>9</c:v>
                  </c:pt>
                  <c:pt idx="33">
                    <c:v>10</c:v>
                  </c:pt>
                  <c:pt idx="34">
                    <c:v>11</c:v>
                  </c:pt>
                  <c:pt idx="35">
                    <c:v>12</c:v>
                  </c:pt>
                  <c:pt idx="36">
                    <c:v>1</c:v>
                  </c:pt>
                  <c:pt idx="37">
                    <c:v>2</c:v>
                  </c:pt>
                  <c:pt idx="38">
                    <c:v>3</c:v>
                  </c:pt>
                  <c:pt idx="39">
                    <c:v>4</c:v>
                  </c:pt>
                  <c:pt idx="40">
                    <c:v>5</c:v>
                  </c:pt>
                  <c:pt idx="41">
                    <c:v>6</c:v>
                  </c:pt>
                  <c:pt idx="42">
                    <c:v>7</c:v>
                  </c:pt>
                  <c:pt idx="43">
                    <c:v>8</c:v>
                  </c:pt>
                  <c:pt idx="44">
                    <c:v>9</c:v>
                  </c:pt>
                  <c:pt idx="45">
                    <c:v>10</c:v>
                  </c:pt>
                  <c:pt idx="46">
                    <c:v>11</c:v>
                  </c:pt>
                  <c:pt idx="47">
                    <c:v>12</c:v>
                  </c:pt>
                </c:lvl>
                <c:lvl>
                  <c:pt idx="0">
                    <c:v>2017 y.</c:v>
                  </c:pt>
                  <c:pt idx="12">
                    <c:v>2018 y.</c:v>
                  </c:pt>
                  <c:pt idx="24">
                    <c:v>2019 y.</c:v>
                  </c:pt>
                  <c:pt idx="36">
                    <c:v>2020 y.</c:v>
                  </c:pt>
                </c:lvl>
              </c:multiLvlStrCache>
              <c:extLst/>
            </c:multiLvlStrRef>
          </c:cat>
          <c:val>
            <c:numRef>
              <c:f>Роки!$BA$15:$CV$15</c:f>
              <c:numCache>
                <c:formatCode>_-* #,##0_-;\-* #,##0_-;_-* "-"??_-;_-@_-</c:formatCode>
                <c:ptCount val="48"/>
                <c:pt idx="0">
                  <c:v>223</c:v>
                </c:pt>
                <c:pt idx="1">
                  <c:v>379</c:v>
                </c:pt>
                <c:pt idx="2">
                  <c:v>533</c:v>
                </c:pt>
                <c:pt idx="3">
                  <c:v>534</c:v>
                </c:pt>
                <c:pt idx="4">
                  <c:v>531</c:v>
                </c:pt>
                <c:pt idx="5">
                  <c:v>518</c:v>
                </c:pt>
                <c:pt idx="6">
                  <c:v>469</c:v>
                </c:pt>
                <c:pt idx="7">
                  <c:v>572</c:v>
                </c:pt>
                <c:pt idx="8">
                  <c:v>500</c:v>
                </c:pt>
                <c:pt idx="9">
                  <c:v>451</c:v>
                </c:pt>
                <c:pt idx="10">
                  <c:v>446</c:v>
                </c:pt>
                <c:pt idx="11">
                  <c:v>550</c:v>
                </c:pt>
                <c:pt idx="12">
                  <c:v>543</c:v>
                </c:pt>
                <c:pt idx="13">
                  <c:v>585</c:v>
                </c:pt>
                <c:pt idx="14">
                  <c:v>706</c:v>
                </c:pt>
                <c:pt idx="15">
                  <c:v>604</c:v>
                </c:pt>
                <c:pt idx="16">
                  <c:v>695</c:v>
                </c:pt>
                <c:pt idx="17">
                  <c:v>702</c:v>
                </c:pt>
                <c:pt idx="18">
                  <c:v>778</c:v>
                </c:pt>
                <c:pt idx="19">
                  <c:v>712</c:v>
                </c:pt>
                <c:pt idx="20">
                  <c:v>546</c:v>
                </c:pt>
                <c:pt idx="21">
                  <c:v>650</c:v>
                </c:pt>
                <c:pt idx="22">
                  <c:v>635</c:v>
                </c:pt>
                <c:pt idx="23">
                  <c:v>630</c:v>
                </c:pt>
                <c:pt idx="24">
                  <c:v>576</c:v>
                </c:pt>
                <c:pt idx="25">
                  <c:v>709</c:v>
                </c:pt>
                <c:pt idx="26">
                  <c:v>890</c:v>
                </c:pt>
                <c:pt idx="27">
                  <c:v>852</c:v>
                </c:pt>
                <c:pt idx="28">
                  <c:v>1005</c:v>
                </c:pt>
                <c:pt idx="29">
                  <c:v>860</c:v>
                </c:pt>
                <c:pt idx="30">
                  <c:v>1024</c:v>
                </c:pt>
                <c:pt idx="31">
                  <c:v>974</c:v>
                </c:pt>
                <c:pt idx="32">
                  <c:v>1063</c:v>
                </c:pt>
                <c:pt idx="33">
                  <c:v>945</c:v>
                </c:pt>
                <c:pt idx="34">
                  <c:v>1141</c:v>
                </c:pt>
                <c:pt idx="35">
                  <c:v>1110</c:v>
                </c:pt>
                <c:pt idx="36">
                  <c:v>1072</c:v>
                </c:pt>
                <c:pt idx="37">
                  <c:v>1131</c:v>
                </c:pt>
                <c:pt idx="38">
                  <c:v>1213</c:v>
                </c:pt>
                <c:pt idx="39">
                  <c:v>1363</c:v>
                </c:pt>
                <c:pt idx="40">
                  <c:v>1169</c:v>
                </c:pt>
                <c:pt idx="41">
                  <c:v>961</c:v>
                </c:pt>
                <c:pt idx="42">
                  <c:v>1077</c:v>
                </c:pt>
                <c:pt idx="43">
                  <c:v>853</c:v>
                </c:pt>
                <c:pt idx="44">
                  <c:v>1067</c:v>
                </c:pt>
                <c:pt idx="45">
                  <c:v>985</c:v>
                </c:pt>
                <c:pt idx="46">
                  <c:v>889</c:v>
                </c:pt>
                <c:pt idx="47">
                  <c:v>1038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C5FD-4AE7-93C3-A814D9533B9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910025128"/>
        <c:axId val="910026768"/>
      </c:lineChart>
      <c:catAx>
        <c:axId val="910025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026768"/>
        <c:crosses val="autoZero"/>
        <c:auto val="1"/>
        <c:lblAlgn val="ctr"/>
        <c:lblOffset val="100"/>
        <c:noMultiLvlLbl val="0"/>
      </c:catAx>
      <c:valAx>
        <c:axId val="9100267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-* #,##0_-;\-* #,##0_-;_-* &quot;-&quot;??_-;_-@_-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9100251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withinLinear" id="14">
  <a:schemeClr val="accent1"/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67FC17-578A-4D14-AD34-9DDA8EB88F76}" type="datetimeFigureOut">
              <a:rPr lang="en-GB" smtClean="0"/>
              <a:t>18/02/2021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67FEF8-B308-4CEF-A6DB-693FCA7983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7877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верхнього колонтитула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3" name="Місце для дати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18154A-505F-4AE1-B26E-8220391B4DF8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4" name="Місце для зображення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ID4096"/>
          </a:p>
        </p:txBody>
      </p:sp>
      <p:sp>
        <p:nvSpPr>
          <p:cNvPr id="5" name="Місце для нотаток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LID4096"/>
          </a:p>
        </p:txBody>
      </p:sp>
      <p:sp>
        <p:nvSpPr>
          <p:cNvPr id="6" name="Місце для нижнього колонтитула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ID4096"/>
          </a:p>
        </p:txBody>
      </p:sp>
      <p:sp>
        <p:nvSpPr>
          <p:cNvPr id="7" name="Місце для номера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76A075-BA15-46BE-AB30-066DC90CF1E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29969792"/>
      </p:ext>
    </p:extLst>
  </p:cSld>
  <p:clrMap bg1="lt1" tx1="dk1" bg2="lt2" tx2="dk2" accent1="accent1" accent2="accent2" accent3="accent3" accent4="accent4" accent5="accent5" accent6="accent6" hlink="hlink" folHlink="folHlink"/>
  <p:hf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075-BA15-46BE-AB30-066DC90CF1EC}" type="slidenum">
              <a:rPr lang="LID4096" smtClean="0"/>
              <a:t>1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38867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075-BA15-46BE-AB30-066DC90CF1EC}" type="slidenum">
              <a:rPr lang="LID4096" smtClean="0"/>
              <a:t>2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674434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075-BA15-46BE-AB30-066DC90CF1EC}" type="slidenum">
              <a:rPr lang="LID4096" smtClean="0"/>
              <a:t>3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5970846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76A075-BA15-46BE-AB30-066DC90CF1EC}" type="slidenum">
              <a:rPr lang="LID4096" smtClean="0"/>
              <a:t>4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15245616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C76A075-BA15-46BE-AB30-066DC90CF1EC}" type="slidenum">
              <a:rPr lang="LID4096" smtClean="0"/>
              <a:t>5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3799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422A98-63E1-4860-8496-E1B21E706C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E76F26DC-ABEC-48EF-99BC-1D1D4288E9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LID4096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D44B0997-292D-481F-AD61-18AB75399C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1A807D3-FB13-420B-A083-EF7B355B4D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13809E2-C6B1-475F-AF6F-2F1C084C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958213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1BE19AD-BA05-4FBC-BF63-FB1340D36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CF1CBE08-7DD0-4E79-9B50-A60DC57E95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LID4096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120D298-B7B6-4264-9DF4-A51140862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B4D6F315-0327-4601-9D07-11D6C3603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399483FB-080F-4558-B2D7-E36A07BF42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097711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ий заголовок 1">
            <a:extLst>
              <a:ext uri="{FF2B5EF4-FFF2-40B4-BE49-F238E27FC236}">
                <a16:creationId xmlns:a16="http://schemas.microsoft.com/office/drawing/2014/main" id="{017B4BDA-4FB1-48C8-A480-9ED92635001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Місце для вертикального тексту 2">
            <a:extLst>
              <a:ext uri="{FF2B5EF4-FFF2-40B4-BE49-F238E27FC236}">
                <a16:creationId xmlns:a16="http://schemas.microsoft.com/office/drawing/2014/main" id="{589F0AA8-32BC-4174-A461-3188F5BDF1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LID4096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FEDF92BF-044B-4F37-9D91-CEB9E0BC1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4E88F34-9DA0-4BBF-BF2E-1837F6E222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85C6C23-16FF-4DB5-93AE-8D57807B9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259795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D8D4E6-7005-4694-8E12-BA8119426D4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3134751" y="619125"/>
            <a:ext cx="5922499" cy="623887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43457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DA9670C-BC85-4219-82C2-77C652F36D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6AACA986-A85A-4B42-9A4F-8C070EA9E8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LID4096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08682D59-0AC6-42A1-8924-251CD4441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8D01FA19-525D-4F42-A95E-C716005E7A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F2F85E30-8654-4CA2-9A28-C08AC806D4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4000314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9047DC9-F585-4E14-AEA4-F316DCB3F5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F536D81F-381D-4008-B00C-DCD4AF454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B75BE119-0176-4B57-9249-59476CB29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DD83B323-10F5-45E4-B2EB-02933C9A2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B59616EB-0938-4321-A079-63C51A7EA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20462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E22DB-486C-434B-A6D7-BD489DECCA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E898D20-66FA-4BA9-B302-4F26CE57C1B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LID4096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6714491E-F825-49BF-9AC1-923F5E8E87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LID4096"/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DF2FAD11-2DDE-461A-9DAE-5C3309CB4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CFC20B6A-46AF-4F0C-BEB0-C308EBD50D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71B563E3-540E-402D-BB7C-620BD1EB9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678438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C43D610-9139-4CDB-A608-687A071CE2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ED4789E6-01E7-4AA8-9225-2B1F870A4F8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CC4D40A2-F745-439C-9F81-BEB0A003D17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LID4096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2390BC1-315C-4826-95E8-580B9EEFBC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B5B71C4B-8817-4FC3-8E30-546645CC7B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LID4096"/>
          </a:p>
        </p:txBody>
      </p:sp>
      <p:sp>
        <p:nvSpPr>
          <p:cNvPr id="7" name="Місце для дати 6">
            <a:extLst>
              <a:ext uri="{FF2B5EF4-FFF2-40B4-BE49-F238E27FC236}">
                <a16:creationId xmlns:a16="http://schemas.microsoft.com/office/drawing/2014/main" id="{DF914E20-31EB-43D1-AC25-DD6A5CF981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8" name="Місце для нижнього колонтитула 7">
            <a:extLst>
              <a:ext uri="{FF2B5EF4-FFF2-40B4-BE49-F238E27FC236}">
                <a16:creationId xmlns:a16="http://schemas.microsoft.com/office/drawing/2014/main" id="{DFC20456-B68C-47B8-88ED-7ACC73E33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9" name="Місце для номера слайда 8">
            <a:extLst>
              <a:ext uri="{FF2B5EF4-FFF2-40B4-BE49-F238E27FC236}">
                <a16:creationId xmlns:a16="http://schemas.microsoft.com/office/drawing/2014/main" id="{92E2D7E5-BF3F-4BCD-8BEA-FF792131E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2440161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D18781-975E-448E-B367-1DF1F00089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Місце для дати 2">
            <a:extLst>
              <a:ext uri="{FF2B5EF4-FFF2-40B4-BE49-F238E27FC236}">
                <a16:creationId xmlns:a16="http://schemas.microsoft.com/office/drawing/2014/main" id="{FE041778-D3DD-4C2E-A925-8BA181F86C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4" name="Місце для нижнього колонтитула 3">
            <a:extLst>
              <a:ext uri="{FF2B5EF4-FFF2-40B4-BE49-F238E27FC236}">
                <a16:creationId xmlns:a16="http://schemas.microsoft.com/office/drawing/2014/main" id="{55535E4B-B0EA-4811-A4CB-33A0DA3DA7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5" name="Місце для номера слайда 4">
            <a:extLst>
              <a:ext uri="{FF2B5EF4-FFF2-40B4-BE49-F238E27FC236}">
                <a16:creationId xmlns:a16="http://schemas.microsoft.com/office/drawing/2014/main" id="{7FD77611-76B7-4E6E-9102-6936D0E26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11143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дати 1">
            <a:extLst>
              <a:ext uri="{FF2B5EF4-FFF2-40B4-BE49-F238E27FC236}">
                <a16:creationId xmlns:a16="http://schemas.microsoft.com/office/drawing/2014/main" id="{EE06E499-DC1F-4D3C-81B2-810619433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3" name="Місце для нижнього колонтитула 2">
            <a:extLst>
              <a:ext uri="{FF2B5EF4-FFF2-40B4-BE49-F238E27FC236}">
                <a16:creationId xmlns:a16="http://schemas.microsoft.com/office/drawing/2014/main" id="{F11DF891-B70B-40C4-8610-BE44317A6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4" name="Місце для номера слайда 3">
            <a:extLst>
              <a:ext uri="{FF2B5EF4-FFF2-40B4-BE49-F238E27FC236}">
                <a16:creationId xmlns:a16="http://schemas.microsoft.com/office/drawing/2014/main" id="{960B715B-FACE-4BDC-9F30-6BD0D409AB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840751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1283CC3-E7AD-4076-ADB3-1950B56066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84814DC-178F-4B5F-8DEA-610A2AECAA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LID4096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6FD23ED8-5121-4560-8A5A-46FAEDA297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66DB7F96-8CFD-4D98-990E-589B352F5B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9C336E16-B55C-4742-A85D-BCA0FF253A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F6B3AF0-3616-4730-BB27-1E2E9BCC05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1901600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B2DE2F7-CEB4-4433-A809-CAD853E309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Місце для зображення 2">
            <a:extLst>
              <a:ext uri="{FF2B5EF4-FFF2-40B4-BE49-F238E27FC236}">
                <a16:creationId xmlns:a16="http://schemas.microsoft.com/office/drawing/2014/main" id="{97F25C39-9AA7-4B99-8570-3E8EDDAB367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ID4096"/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16F7AB63-DAA8-42CE-A845-E2143E697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Місце для дати 4">
            <a:extLst>
              <a:ext uri="{FF2B5EF4-FFF2-40B4-BE49-F238E27FC236}">
                <a16:creationId xmlns:a16="http://schemas.microsoft.com/office/drawing/2014/main" id="{75F34D41-1F2C-4951-8B1E-B62C1EA9E8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6" name="Місце для нижнього колонтитула 5">
            <a:extLst>
              <a:ext uri="{FF2B5EF4-FFF2-40B4-BE49-F238E27FC236}">
                <a16:creationId xmlns:a16="http://schemas.microsoft.com/office/drawing/2014/main" id="{0ECAC869-A2CD-4568-BE07-35509660B6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ID4096"/>
          </a:p>
        </p:txBody>
      </p:sp>
      <p:sp>
        <p:nvSpPr>
          <p:cNvPr id="7" name="Місце для номера слайда 6">
            <a:extLst>
              <a:ext uri="{FF2B5EF4-FFF2-40B4-BE49-F238E27FC236}">
                <a16:creationId xmlns:a16="http://schemas.microsoft.com/office/drawing/2014/main" id="{A7A0EEDE-A8FD-4D83-A397-A6402E88A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2499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Місце для заголовка 1">
            <a:extLst>
              <a:ext uri="{FF2B5EF4-FFF2-40B4-BE49-F238E27FC236}">
                <a16:creationId xmlns:a16="http://schemas.microsoft.com/office/drawing/2014/main" id="{0A38631A-2A5A-4C34-A999-8F19AEADA3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LID4096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64C174AE-4F2F-4049-9076-0452757249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LID4096"/>
          </a:p>
        </p:txBody>
      </p:sp>
      <p:sp>
        <p:nvSpPr>
          <p:cNvPr id="4" name="Місце для дати 3">
            <a:extLst>
              <a:ext uri="{FF2B5EF4-FFF2-40B4-BE49-F238E27FC236}">
                <a16:creationId xmlns:a16="http://schemas.microsoft.com/office/drawing/2014/main" id="{9BF83695-9B64-4441-BF54-E5A7E3B4D3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BB7A5-2883-4273-898F-EAB0DA7A06E7}" type="datetimeFigureOut">
              <a:rPr lang="LID4096" smtClean="0"/>
              <a:t>02/18/2021</a:t>
            </a:fld>
            <a:endParaRPr lang="LID4096"/>
          </a:p>
        </p:txBody>
      </p:sp>
      <p:sp>
        <p:nvSpPr>
          <p:cNvPr id="5" name="Місце для нижнього колонтитула 4">
            <a:extLst>
              <a:ext uri="{FF2B5EF4-FFF2-40B4-BE49-F238E27FC236}">
                <a16:creationId xmlns:a16="http://schemas.microsoft.com/office/drawing/2014/main" id="{C117F77F-C1D0-4AC6-AC9C-7A740720602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ID4096"/>
          </a:p>
        </p:txBody>
      </p:sp>
      <p:sp>
        <p:nvSpPr>
          <p:cNvPr id="6" name="Місце для номера слайда 5">
            <a:extLst>
              <a:ext uri="{FF2B5EF4-FFF2-40B4-BE49-F238E27FC236}">
                <a16:creationId xmlns:a16="http://schemas.microsoft.com/office/drawing/2014/main" id="{7999B80C-DA5E-4C9C-804F-F8483CC72A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CECFF-6A04-4E53-BBD6-5E6C83E8D89C}" type="slidenum">
              <a:rPr lang="LID4096" smtClean="0"/>
              <a:t>‹#›</a:t>
            </a:fld>
            <a:endParaRPr lang="LID4096"/>
          </a:p>
        </p:txBody>
      </p:sp>
    </p:spTree>
    <p:extLst>
      <p:ext uri="{BB962C8B-B14F-4D97-AF65-F5344CB8AC3E}">
        <p14:creationId xmlns:p14="http://schemas.microsoft.com/office/powerpoint/2010/main" val="342020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ID4096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EC94FC-F0E7-4BA8-98E9-CF392F22F46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36763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n-US" sz="5000" b="1" dirty="0"/>
              <a:t>Procurement review system in Ukraine</a:t>
            </a:r>
            <a:r>
              <a:rPr lang="ru-RU" sz="5000" b="1" dirty="0"/>
              <a:t/>
            </a:r>
            <a:br>
              <a:rPr lang="ru-RU" sz="5000" b="1" dirty="0"/>
            </a:br>
            <a:r>
              <a:rPr lang="en-US" sz="3100" b="1" dirty="0"/>
              <a:t>Challenges and perspectives</a:t>
            </a:r>
            <a:r>
              <a:rPr lang="en-US" sz="5000" b="1" dirty="0"/>
              <a:t/>
            </a:r>
            <a:br>
              <a:rPr lang="en-US" sz="5000" b="1" dirty="0"/>
            </a:br>
            <a:endParaRPr lang="LID4096" sz="5000" b="1" dirty="0"/>
          </a:p>
        </p:txBody>
      </p:sp>
    </p:spTree>
    <p:extLst>
      <p:ext uri="{BB962C8B-B14F-4D97-AF65-F5344CB8AC3E}">
        <p14:creationId xmlns:p14="http://schemas.microsoft.com/office/powerpoint/2010/main" val="3143601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FF4435-150C-4066-B5CE-6A9810D1C5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6019" y="61401"/>
            <a:ext cx="10515600" cy="1325563"/>
          </a:xfrm>
        </p:spPr>
        <p:txBody>
          <a:bodyPr>
            <a:normAutofit/>
          </a:bodyPr>
          <a:lstStyle/>
          <a:p>
            <a:r>
              <a:rPr lang="en-US" sz="3200" b="1" dirty="0"/>
              <a:t>Challenge</a:t>
            </a:r>
            <a:r>
              <a:rPr lang="uk-UA" sz="3200" b="1" dirty="0"/>
              <a:t> 1. </a:t>
            </a:r>
            <a:r>
              <a:rPr lang="en-US" sz="3200" dirty="0" err="1"/>
              <a:t>Increasement</a:t>
            </a:r>
            <a:r>
              <a:rPr lang="en-US" sz="3200" dirty="0"/>
              <a:t> in the request for review</a:t>
            </a:r>
          </a:p>
        </p:txBody>
      </p:sp>
      <p:graphicFrame>
        <p:nvGraphicFramePr>
          <p:cNvPr id="5" name="Діаграма 4">
            <a:extLst>
              <a:ext uri="{FF2B5EF4-FFF2-40B4-BE49-F238E27FC236}">
                <a16:creationId xmlns:a16="http://schemas.microsoft.com/office/drawing/2014/main" id="{03811E01-2AAE-4ADF-AAC7-41DB39293E3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58035464"/>
              </p:ext>
            </p:extLst>
          </p:nvPr>
        </p:nvGraphicFramePr>
        <p:xfrm>
          <a:off x="7383817" y="1563330"/>
          <a:ext cx="2940050" cy="4205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7" name="Пряма сполучна лінія 6">
            <a:extLst>
              <a:ext uri="{FF2B5EF4-FFF2-40B4-BE49-F238E27FC236}">
                <a16:creationId xmlns:a16="http://schemas.microsoft.com/office/drawing/2014/main" id="{E3F882C6-98E8-44BA-8C30-5F28566E8FE0}"/>
              </a:ext>
            </a:extLst>
          </p:cNvPr>
          <p:cNvCxnSpPr/>
          <p:nvPr/>
        </p:nvCxnSpPr>
        <p:spPr>
          <a:xfrm flipH="1">
            <a:off x="7678887" y="2025443"/>
            <a:ext cx="2349910" cy="0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 сполучна лінія 8">
            <a:extLst>
              <a:ext uri="{FF2B5EF4-FFF2-40B4-BE49-F238E27FC236}">
                <a16:creationId xmlns:a16="http://schemas.microsoft.com/office/drawing/2014/main" id="{7512B6EA-402D-48CC-9D57-3B871FDD4E2C}"/>
              </a:ext>
            </a:extLst>
          </p:cNvPr>
          <p:cNvCxnSpPr>
            <a:cxnSpLocks/>
          </p:cNvCxnSpPr>
          <p:nvPr/>
        </p:nvCxnSpPr>
        <p:spPr>
          <a:xfrm>
            <a:off x="7698654" y="2025443"/>
            <a:ext cx="0" cy="1995949"/>
          </a:xfrm>
          <a:prstGeom prst="line">
            <a:avLst/>
          </a:prstGeom>
          <a:ln w="381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DDC9550E-BE21-42C2-9062-3ACCB0311469}"/>
              </a:ext>
            </a:extLst>
          </p:cNvPr>
          <p:cNvSpPr txBox="1"/>
          <p:nvPr/>
        </p:nvSpPr>
        <p:spPr>
          <a:xfrm>
            <a:off x="7748017" y="2118225"/>
            <a:ext cx="1160206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b="1" dirty="0"/>
              <a:t>+12</a:t>
            </a:r>
            <a:r>
              <a:rPr lang="uk-UA" b="1" dirty="0"/>
              <a:t>5</a:t>
            </a:r>
            <a:r>
              <a:rPr lang="en-US" b="1" dirty="0"/>
              <a:t>%</a:t>
            </a:r>
            <a:endParaRPr lang="LID4096" b="1" dirty="0"/>
          </a:p>
        </p:txBody>
      </p:sp>
      <p:graphicFrame>
        <p:nvGraphicFramePr>
          <p:cNvPr id="12" name="Діаграма 11">
            <a:extLst>
              <a:ext uri="{FF2B5EF4-FFF2-40B4-BE49-F238E27FC236}">
                <a16:creationId xmlns:a16="http://schemas.microsoft.com/office/drawing/2014/main" id="{6488843C-2C7E-4744-BD96-DAF372F8778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78162492"/>
              </p:ext>
            </p:extLst>
          </p:nvPr>
        </p:nvGraphicFramePr>
        <p:xfrm>
          <a:off x="1171473" y="1809135"/>
          <a:ext cx="4756355" cy="4119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Заголовок 1">
            <a:extLst>
              <a:ext uri="{FF2B5EF4-FFF2-40B4-BE49-F238E27FC236}">
                <a16:creationId xmlns:a16="http://schemas.microsoft.com/office/drawing/2014/main" id="{18FF4435-150C-4066-B5CE-6A9810D1C5F7}"/>
              </a:ext>
            </a:extLst>
          </p:cNvPr>
          <p:cNvSpPr txBox="1">
            <a:spLocks/>
          </p:cNvSpPr>
          <p:nvPr/>
        </p:nvSpPr>
        <p:spPr>
          <a:xfrm>
            <a:off x="966019" y="689463"/>
            <a:ext cx="10515600" cy="8738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ru-RU" sz="3200" b="1" dirty="0"/>
          </a:p>
          <a:p>
            <a:r>
              <a:rPr lang="ru-RU" sz="3500" b="1" dirty="0"/>
              <a:t>Вызов </a:t>
            </a:r>
            <a:r>
              <a:rPr lang="uk-UA" sz="3500" b="1" dirty="0"/>
              <a:t>1.</a:t>
            </a:r>
            <a:r>
              <a:rPr lang="uk-UA" sz="3200" b="1" dirty="0"/>
              <a:t> </a:t>
            </a:r>
            <a:r>
              <a:rPr lang="ru-RU" sz="3500" dirty="0"/>
              <a:t>Увеличение количества запросов на обжалование</a:t>
            </a:r>
            <a:endParaRPr lang="en-US" sz="3500" dirty="0"/>
          </a:p>
        </p:txBody>
      </p:sp>
    </p:spTree>
    <p:extLst>
      <p:ext uri="{BB962C8B-B14F-4D97-AF65-F5344CB8AC3E}">
        <p14:creationId xmlns:p14="http://schemas.microsoft.com/office/powerpoint/2010/main" val="2014277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A270CFF2-DECE-4B54-96D0-236296431DD3}"/>
              </a:ext>
            </a:extLst>
          </p:cNvPr>
          <p:cNvSpPr/>
          <p:nvPr/>
        </p:nvSpPr>
        <p:spPr>
          <a:xfrm>
            <a:off x="167949" y="1492898"/>
            <a:ext cx="5834743" cy="488924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кутник 2">
            <a:extLst>
              <a:ext uri="{FF2B5EF4-FFF2-40B4-BE49-F238E27FC236}">
                <a16:creationId xmlns:a16="http://schemas.microsoft.com/office/drawing/2014/main" id="{A270CFF2-DECE-4B54-96D0-236296431DD3}"/>
              </a:ext>
            </a:extLst>
          </p:cNvPr>
          <p:cNvSpPr/>
          <p:nvPr/>
        </p:nvSpPr>
        <p:spPr>
          <a:xfrm>
            <a:off x="6124203" y="1492898"/>
            <a:ext cx="5834743" cy="488924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5">
            <a:extLst>
              <a:ext uri="{FF2B5EF4-FFF2-40B4-BE49-F238E27FC236}">
                <a16:creationId xmlns:a16="http://schemas.microsoft.com/office/drawing/2014/main" id="{A95B477E-DA0D-44AB-B5C9-7C6419E7FE7B}"/>
              </a:ext>
            </a:extLst>
          </p:cNvPr>
          <p:cNvSpPr/>
          <p:nvPr/>
        </p:nvSpPr>
        <p:spPr>
          <a:xfrm>
            <a:off x="327323" y="741748"/>
            <a:ext cx="5507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  <a:defRPr/>
            </a:pPr>
            <a:r>
              <a:rPr lang="ru-RU" altLang="ru-RU" sz="2800" b="1" dirty="0">
                <a:solidFill>
                  <a:prstClr val="black"/>
                </a:solidFill>
                <a:cs typeface="Arial" panose="020B0604020202020204" pitchFamily="34" charset="0"/>
              </a:rPr>
              <a:t>Вызов 2. </a:t>
            </a:r>
            <a:r>
              <a:rPr lang="ru-RU" altLang="ru-RU" sz="2800" dirty="0">
                <a:solidFill>
                  <a:prstClr val="black"/>
                </a:solidFill>
                <a:cs typeface="Arial" panose="020B0604020202020204" pitchFamily="34" charset="0"/>
              </a:rPr>
              <a:t>Новые правила закупок </a:t>
            </a:r>
            <a:endParaRPr lang="uk-UA" altLang="ru-RU" sz="2800" dirty="0">
              <a:solidFill>
                <a:prstClr val="black"/>
              </a:solidFill>
              <a:cs typeface="Arial" panose="020B060402020202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95B477E-DA0D-44AB-B5C9-7C6419E7FE7B}"/>
              </a:ext>
            </a:extLst>
          </p:cNvPr>
          <p:cNvSpPr/>
          <p:nvPr/>
        </p:nvSpPr>
        <p:spPr>
          <a:xfrm>
            <a:off x="6285504" y="741748"/>
            <a:ext cx="5507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Challenge</a:t>
            </a:r>
            <a:r>
              <a:rPr lang="uk-UA" sz="2800" b="1" dirty="0">
                <a:solidFill>
                  <a:prstClr val="black"/>
                </a:solidFill>
              </a:rPr>
              <a:t> 2. </a:t>
            </a:r>
            <a:r>
              <a:rPr lang="en-US" sz="2800" dirty="0">
                <a:solidFill>
                  <a:prstClr val="black"/>
                </a:solidFill>
              </a:rPr>
              <a:t>New procurement rules</a:t>
            </a:r>
            <a:endParaRPr lang="LID4096" sz="2800" dirty="0">
              <a:solidFill>
                <a:prstClr val="black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6770773" y="2143769"/>
            <a:ext cx="5278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Antidumping rules</a:t>
            </a:r>
            <a:endParaRPr lang="ru-RU" sz="24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6702724" y="3112549"/>
            <a:ext cx="530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Non-price evaluation criteria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6770773" y="4217015"/>
            <a:ext cx="5255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Appeal against procurement procedure cancellation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89962" y="2235240"/>
            <a:ext cx="445047" cy="365792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8469" y="3208422"/>
            <a:ext cx="445047" cy="36579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1276" y="4266721"/>
            <a:ext cx="445047" cy="365792"/>
          </a:xfrm>
          <a:prstGeom prst="rect">
            <a:avLst/>
          </a:prstGeom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898425" y="2145419"/>
            <a:ext cx="5278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Антидемпинговые нормы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837020" y="3160486"/>
            <a:ext cx="53070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Неценовые критерии оценки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817548" y="4217016"/>
            <a:ext cx="525579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Обжалование отмены процедуры закупки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9" name="Рисунок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7" y="2230187"/>
            <a:ext cx="445047" cy="365792"/>
          </a:xfrm>
          <a:prstGeom prst="rect">
            <a:avLst/>
          </a:prstGeom>
        </p:spPr>
      </p:pic>
      <p:pic>
        <p:nvPicPr>
          <p:cNvPr id="20" name="Рисунок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1867" y="3208422"/>
            <a:ext cx="445047" cy="365792"/>
          </a:xfrm>
          <a:prstGeom prst="rect">
            <a:avLst/>
          </a:prstGeom>
        </p:spPr>
      </p:pic>
      <p:pic>
        <p:nvPicPr>
          <p:cNvPr id="21" name="Рисунок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323" y="4249011"/>
            <a:ext cx="445047" cy="3657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9416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A270CFF2-DECE-4B54-96D0-236296431DD3}"/>
              </a:ext>
            </a:extLst>
          </p:cNvPr>
          <p:cNvSpPr/>
          <p:nvPr/>
        </p:nvSpPr>
        <p:spPr>
          <a:xfrm>
            <a:off x="83127" y="1492898"/>
            <a:ext cx="5919565" cy="488924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4" name="Прямокутник 2">
            <a:extLst>
              <a:ext uri="{FF2B5EF4-FFF2-40B4-BE49-F238E27FC236}">
                <a16:creationId xmlns:a16="http://schemas.microsoft.com/office/drawing/2014/main" id="{A270CFF2-DECE-4B54-96D0-236296431DD3}"/>
              </a:ext>
            </a:extLst>
          </p:cNvPr>
          <p:cNvSpPr/>
          <p:nvPr/>
        </p:nvSpPr>
        <p:spPr>
          <a:xfrm>
            <a:off x="6127383" y="1492898"/>
            <a:ext cx="5959433" cy="4889241"/>
          </a:xfrm>
          <a:prstGeom prst="rect">
            <a:avLst/>
          </a:prstGeom>
          <a:solidFill>
            <a:sysClr val="window" lastClr="FFFFFF">
              <a:lumMod val="85000"/>
            </a:sysClr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LID4096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95B477E-DA0D-44AB-B5C9-7C6419E7FE7B}"/>
              </a:ext>
            </a:extLst>
          </p:cNvPr>
          <p:cNvSpPr/>
          <p:nvPr/>
        </p:nvSpPr>
        <p:spPr>
          <a:xfrm>
            <a:off x="6214753" y="744594"/>
            <a:ext cx="5507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2800" b="1" dirty="0">
                <a:solidFill>
                  <a:prstClr val="black"/>
                </a:solidFill>
              </a:rPr>
              <a:t>Challenge 3. COVID-19 pandemic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95B477E-DA0D-44AB-B5C9-7C6419E7FE7B}"/>
              </a:ext>
            </a:extLst>
          </p:cNvPr>
          <p:cNvSpPr/>
          <p:nvPr/>
        </p:nvSpPr>
        <p:spPr>
          <a:xfrm>
            <a:off x="167949" y="800578"/>
            <a:ext cx="550701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800" b="1" dirty="0">
                <a:solidFill>
                  <a:prstClr val="black"/>
                </a:solidFill>
              </a:rPr>
              <a:t>Вызов</a:t>
            </a:r>
            <a:r>
              <a:rPr lang="uk-UA" sz="2800" b="1" dirty="0">
                <a:solidFill>
                  <a:prstClr val="black"/>
                </a:solidFill>
              </a:rPr>
              <a:t> 3. </a:t>
            </a:r>
            <a:r>
              <a:rPr lang="ru-RU" sz="2800" dirty="0">
                <a:solidFill>
                  <a:prstClr val="black"/>
                </a:solidFill>
              </a:rPr>
              <a:t>Пандемия </a:t>
            </a:r>
            <a:r>
              <a:rPr lang="en-US" sz="2800" dirty="0">
                <a:solidFill>
                  <a:prstClr val="black"/>
                </a:solidFill>
              </a:rPr>
              <a:t>COVID-19</a:t>
            </a:r>
            <a:endParaRPr lang="LID4096" sz="2800" dirty="0">
              <a:solidFill>
                <a:prstClr val="black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6852402" y="2981193"/>
            <a:ext cx="5278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Electronic communication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6794805" y="1962615"/>
            <a:ext cx="527872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Live broadcast of all board meetings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6794805" y="4120366"/>
            <a:ext cx="5278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 participation in the board meetings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699524" y="4120365"/>
            <a:ext cx="5278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Непосредственное участие в заседании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687608" y="2896451"/>
            <a:ext cx="549487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ct val="90000"/>
              </a:lnSpc>
            </a:pPr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Электронная коммуникация</a:t>
            </a:r>
          </a:p>
          <a:p>
            <a:pPr lvl="0">
              <a:lnSpc>
                <a:spcPct val="90000"/>
              </a:lnSpc>
            </a:pPr>
            <a:r>
              <a:rPr lang="ru-RU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Доказательная база и письменные объяснения сторон - публичные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2BB9B3C-DCD0-4160-9B14-5E6DBE113B74}"/>
              </a:ext>
            </a:extLst>
          </p:cNvPr>
          <p:cNvSpPr txBox="1"/>
          <p:nvPr/>
        </p:nvSpPr>
        <p:spPr>
          <a:xfrm>
            <a:off x="687609" y="1962615"/>
            <a:ext cx="527872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ru-RU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Прямая трансляция всех заседаний</a:t>
            </a:r>
          </a:p>
        </p:txBody>
      </p:sp>
      <p:pic>
        <p:nvPicPr>
          <p:cNvPr id="13" name="Рисунок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739" y="2008809"/>
            <a:ext cx="445047" cy="365792"/>
          </a:xfrm>
          <a:prstGeom prst="rect">
            <a:avLst/>
          </a:prstGeom>
        </p:spPr>
      </p:pic>
      <p:pic>
        <p:nvPicPr>
          <p:cNvPr id="14" name="Рисунок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64975" y="3029129"/>
            <a:ext cx="445047" cy="365792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8739" y="4183173"/>
            <a:ext cx="445047" cy="365792"/>
          </a:xfrm>
          <a:prstGeom prst="rect">
            <a:avLst/>
          </a:prstGeom>
        </p:spPr>
      </p:pic>
      <p:pic>
        <p:nvPicPr>
          <p:cNvPr id="16" name="Рисунок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32" y="4183173"/>
            <a:ext cx="445047" cy="365792"/>
          </a:xfrm>
          <a:prstGeom prst="rect">
            <a:avLst/>
          </a:prstGeom>
        </p:spPr>
      </p:pic>
      <p:pic>
        <p:nvPicPr>
          <p:cNvPr id="17" name="Рисунок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32" y="2949474"/>
            <a:ext cx="445047" cy="365792"/>
          </a:xfrm>
          <a:prstGeom prst="rect">
            <a:avLst/>
          </a:prstGeom>
        </p:spPr>
      </p:pic>
      <p:pic>
        <p:nvPicPr>
          <p:cNvPr id="18" name="Рисунок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31" y="2008809"/>
            <a:ext cx="445047" cy="365792"/>
          </a:xfrm>
          <a:prstGeom prst="rect">
            <a:avLst/>
          </a:prstGeom>
        </p:spPr>
      </p:pic>
      <p:pic>
        <p:nvPicPr>
          <p:cNvPr id="19" name="Рисунок 1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22813" y="3351955"/>
            <a:ext cx="5664003" cy="4610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73035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25649" y="399285"/>
            <a:ext cx="5038058" cy="621753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/>
              <a:t>Задания повестки дня</a:t>
            </a:r>
            <a:endParaRPr lang="en-US" sz="3200" dirty="0"/>
          </a:p>
        </p:txBody>
      </p:sp>
      <p:sp>
        <p:nvSpPr>
          <p:cNvPr id="7" name="Місце для вмісту 2">
            <a:extLst>
              <a:ext uri="{FF2B5EF4-FFF2-40B4-BE49-F238E27FC236}">
                <a16:creationId xmlns:a16="http://schemas.microsoft.com/office/drawing/2014/main" id="{19568F99-0A6F-409A-BB7F-C82BED4487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83221" y="950847"/>
            <a:ext cx="4692927" cy="1234886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800" b="1" dirty="0"/>
              <a:t>Organizational aspect</a:t>
            </a:r>
            <a:endParaRPr lang="uk-UA" sz="1800" b="1" dirty="0"/>
          </a:p>
          <a:p>
            <a:pPr marL="0" indent="0">
              <a:buNone/>
            </a:pPr>
            <a:r>
              <a:rPr lang="en-US" sz="1800" dirty="0"/>
              <a:t>Capacity-building</a:t>
            </a:r>
          </a:p>
          <a:p>
            <a:pPr marL="0" indent="0">
              <a:buNone/>
            </a:pPr>
            <a:r>
              <a:rPr lang="en-US" sz="1800" dirty="0"/>
              <a:t>Further digitalization</a:t>
            </a:r>
            <a:endParaRPr lang="LID4096" sz="1800" dirty="0"/>
          </a:p>
        </p:txBody>
      </p:sp>
      <p:sp>
        <p:nvSpPr>
          <p:cNvPr id="8" name="Місце для вмісту 2">
            <a:extLst>
              <a:ext uri="{FF2B5EF4-FFF2-40B4-BE49-F238E27FC236}">
                <a16:creationId xmlns:a16="http://schemas.microsoft.com/office/drawing/2014/main" id="{FF1D9DF6-C3CA-4BE2-86AD-CAB3D0D1D204}"/>
              </a:ext>
            </a:extLst>
          </p:cNvPr>
          <p:cNvSpPr txBox="1">
            <a:spLocks/>
          </p:cNvSpPr>
          <p:nvPr/>
        </p:nvSpPr>
        <p:spPr>
          <a:xfrm>
            <a:off x="6475371" y="2340172"/>
            <a:ext cx="4731868" cy="142518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Qualitative aspect</a:t>
            </a:r>
            <a:endParaRPr lang="en-US" sz="1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Consistency</a:t>
            </a:r>
          </a:p>
          <a:p>
            <a:pPr marL="0" indent="0">
              <a:buNone/>
            </a:pPr>
            <a:r>
              <a:rPr lang="en-US" sz="1800" dirty="0"/>
              <a:t>Harmonization with EU practice </a:t>
            </a:r>
            <a:r>
              <a:rPr lang="uk-UA" sz="1800" dirty="0"/>
              <a:t/>
            </a:r>
            <a:br>
              <a:rPr lang="uk-UA" sz="1800" dirty="0"/>
            </a:br>
            <a:r>
              <a:rPr lang="en-US" sz="1800" dirty="0"/>
              <a:t>(subject to national legislation)</a:t>
            </a:r>
            <a:endParaRPr lang="uk-UA" sz="1800" dirty="0"/>
          </a:p>
        </p:txBody>
      </p:sp>
      <p:sp>
        <p:nvSpPr>
          <p:cNvPr id="9" name="Місце для вмісту 2">
            <a:extLst>
              <a:ext uri="{FF2B5EF4-FFF2-40B4-BE49-F238E27FC236}">
                <a16:creationId xmlns:a16="http://schemas.microsoft.com/office/drawing/2014/main" id="{39BB46AB-7DCE-49C5-9D7A-57968B5ED979}"/>
              </a:ext>
            </a:extLst>
          </p:cNvPr>
          <p:cNvSpPr txBox="1">
            <a:spLocks/>
          </p:cNvSpPr>
          <p:nvPr/>
        </p:nvSpPr>
        <p:spPr>
          <a:xfrm>
            <a:off x="6490779" y="3931559"/>
            <a:ext cx="4716460" cy="146244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800" b="1" dirty="0"/>
              <a:t>Procedural aspect</a:t>
            </a:r>
            <a:endParaRPr lang="en-US" sz="18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Transparency</a:t>
            </a:r>
            <a:endParaRPr lang="uk-UA" sz="1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Equality of opportunities</a:t>
            </a:r>
          </a:p>
          <a:p>
            <a:pPr marL="0" indent="0">
              <a:buNone/>
            </a:pPr>
            <a:r>
              <a:rPr lang="en-US" sz="1800" dirty="0">
                <a:solidFill>
                  <a:srgbClr val="000000"/>
                </a:solidFill>
              </a:rPr>
              <a:t>Compliance with quality standards</a:t>
            </a:r>
            <a:r>
              <a:rPr lang="uk-UA" sz="1800" b="0" i="0" dirty="0">
                <a:solidFill>
                  <a:srgbClr val="000000"/>
                </a:solidFill>
                <a:effectLst/>
              </a:rPr>
              <a:t/>
            </a:r>
            <a:br>
              <a:rPr lang="uk-UA" sz="1800" b="0" i="0" dirty="0">
                <a:solidFill>
                  <a:srgbClr val="000000"/>
                </a:solidFill>
                <a:effectLst/>
              </a:rPr>
            </a:br>
            <a:endParaRPr lang="en-US" sz="1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sz="1800" b="1" dirty="0"/>
          </a:p>
        </p:txBody>
      </p:sp>
      <p:cxnSp>
        <p:nvCxnSpPr>
          <p:cNvPr id="10" name="Пряма сполучна лінія 7">
            <a:extLst>
              <a:ext uri="{FF2B5EF4-FFF2-40B4-BE49-F238E27FC236}">
                <a16:creationId xmlns:a16="http://schemas.microsoft.com/office/drawing/2014/main" id="{1801FAC6-1B3A-4E7F-A7BD-FDD66DD4B5CD}"/>
              </a:ext>
            </a:extLst>
          </p:cNvPr>
          <p:cNvCxnSpPr>
            <a:cxnSpLocks/>
          </p:cNvCxnSpPr>
          <p:nvPr/>
        </p:nvCxnSpPr>
        <p:spPr>
          <a:xfrm flipH="1">
            <a:off x="7592866" y="5607219"/>
            <a:ext cx="1" cy="649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Місце для вмісту 2">
            <a:extLst>
              <a:ext uri="{FF2B5EF4-FFF2-40B4-BE49-F238E27FC236}">
                <a16:creationId xmlns:a16="http://schemas.microsoft.com/office/drawing/2014/main" id="{187FF741-E9EF-4F25-B2F0-82BC5D486EBE}"/>
              </a:ext>
            </a:extLst>
          </p:cNvPr>
          <p:cNvSpPr txBox="1">
            <a:spLocks/>
          </p:cNvSpPr>
          <p:nvPr/>
        </p:nvSpPr>
        <p:spPr>
          <a:xfrm>
            <a:off x="7592867" y="5497034"/>
            <a:ext cx="4716460" cy="113071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 - </a:t>
            </a:r>
            <a:r>
              <a:rPr lang="en-US" sz="1400" dirty="0"/>
              <a:t>Participation in the optimization of primary </a:t>
            </a:r>
            <a:r>
              <a:rPr lang="uk-UA" sz="1400" dirty="0"/>
              <a:t/>
            </a:r>
            <a:br>
              <a:rPr lang="uk-UA" sz="1400" dirty="0"/>
            </a:br>
            <a:r>
              <a:rPr lang="uk-UA" sz="1400" dirty="0"/>
              <a:t>    </a:t>
            </a:r>
            <a:r>
              <a:rPr lang="en-US" sz="1400" dirty="0"/>
              <a:t>and secondary legislation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- </a:t>
            </a:r>
            <a:r>
              <a:rPr lang="en-US" sz="1400" dirty="0"/>
              <a:t>Raising awareness among customers and participants </a:t>
            </a:r>
            <a:r>
              <a:rPr lang="uk-UA" sz="1400" dirty="0"/>
              <a:t/>
            </a:r>
            <a:br>
              <a:rPr lang="uk-UA" sz="1400" dirty="0"/>
            </a:br>
            <a:r>
              <a:rPr lang="uk-UA" sz="1400" dirty="0"/>
              <a:t>   </a:t>
            </a:r>
            <a:r>
              <a:rPr lang="en-US" sz="1400" dirty="0"/>
              <a:t>about</a:t>
            </a:r>
            <a:r>
              <a:rPr lang="ru-RU" sz="1400" dirty="0"/>
              <a:t> </a:t>
            </a:r>
            <a:r>
              <a:rPr lang="en-US" sz="1400" dirty="0"/>
              <a:t>practices of the review body</a:t>
            </a:r>
            <a:endParaRPr lang="uk-UA" sz="1400" dirty="0"/>
          </a:p>
        </p:txBody>
      </p:sp>
      <p:sp>
        <p:nvSpPr>
          <p:cNvPr id="12" name="Хрест 5">
            <a:extLst>
              <a:ext uri="{FF2B5EF4-FFF2-40B4-BE49-F238E27FC236}">
                <a16:creationId xmlns:a16="http://schemas.microsoft.com/office/drawing/2014/main" id="{E1143E4E-1CAF-49E2-A003-D0290E5F0C77}"/>
              </a:ext>
            </a:extLst>
          </p:cNvPr>
          <p:cNvSpPr/>
          <p:nvPr/>
        </p:nvSpPr>
        <p:spPr>
          <a:xfrm>
            <a:off x="6007623" y="5812861"/>
            <a:ext cx="210691" cy="238015"/>
          </a:xfrm>
          <a:prstGeom prst="plus">
            <a:avLst>
              <a:gd name="adj" fmla="val 4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3" name="Місце для вмісту 2">
            <a:extLst>
              <a:ext uri="{FF2B5EF4-FFF2-40B4-BE49-F238E27FC236}">
                <a16:creationId xmlns:a16="http://schemas.microsoft.com/office/drawing/2014/main" id="{D4514A96-AFD7-4EDE-83B9-AC6F72A09DEC}"/>
              </a:ext>
            </a:extLst>
          </p:cNvPr>
          <p:cNvSpPr txBox="1">
            <a:spLocks/>
          </p:cNvSpPr>
          <p:nvPr/>
        </p:nvSpPr>
        <p:spPr>
          <a:xfrm>
            <a:off x="6218314" y="5707693"/>
            <a:ext cx="1394366" cy="448348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1600" b="1" dirty="0"/>
              <a:t>Impact on the environment</a:t>
            </a:r>
            <a:endParaRPr lang="uk-UA" sz="1600" b="1" dirty="0"/>
          </a:p>
        </p:txBody>
      </p:sp>
      <p:sp>
        <p:nvSpPr>
          <p:cNvPr id="14" name="Місце для вмісту 2">
            <a:extLst>
              <a:ext uri="{FF2B5EF4-FFF2-40B4-BE49-F238E27FC236}">
                <a16:creationId xmlns:a16="http://schemas.microsoft.com/office/drawing/2014/main" id="{19568F99-0A6F-409A-BB7F-C82BED44873E}"/>
              </a:ext>
            </a:extLst>
          </p:cNvPr>
          <p:cNvSpPr txBox="1">
            <a:spLocks/>
          </p:cNvSpPr>
          <p:nvPr/>
        </p:nvSpPr>
        <p:spPr>
          <a:xfrm>
            <a:off x="1122412" y="963523"/>
            <a:ext cx="4770815" cy="1234886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/>
              <a:t>Организационный аспект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Наращивание мощности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ru-RU" sz="1800" dirty="0"/>
              <a:t>Дальнейшая </a:t>
            </a:r>
            <a:r>
              <a:rPr lang="ru-RU" sz="1800" dirty="0" err="1"/>
              <a:t>диджитализация</a:t>
            </a:r>
            <a:endParaRPr lang="LID4096" sz="1800" dirty="0"/>
          </a:p>
        </p:txBody>
      </p:sp>
      <p:sp>
        <p:nvSpPr>
          <p:cNvPr id="15" name="Місце для вмісту 2">
            <a:extLst>
              <a:ext uri="{FF2B5EF4-FFF2-40B4-BE49-F238E27FC236}">
                <a16:creationId xmlns:a16="http://schemas.microsoft.com/office/drawing/2014/main" id="{FF1D9DF6-C3CA-4BE2-86AD-CAB3D0D1D204}"/>
              </a:ext>
            </a:extLst>
          </p:cNvPr>
          <p:cNvSpPr txBox="1">
            <a:spLocks/>
          </p:cNvSpPr>
          <p:nvPr/>
        </p:nvSpPr>
        <p:spPr>
          <a:xfrm>
            <a:off x="1122410" y="2339220"/>
            <a:ext cx="4770817" cy="1425183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/>
              <a:t>Качественный аспект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Последовательность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Гармонизация с практикой ЕС            </a:t>
            </a:r>
            <a:br>
              <a:rPr lang="ru-RU" sz="1800" dirty="0">
                <a:solidFill>
                  <a:srgbClr val="000000"/>
                </a:solidFill>
              </a:rPr>
            </a:br>
            <a:r>
              <a:rPr lang="ru-RU" sz="1800" dirty="0">
                <a:solidFill>
                  <a:srgbClr val="000000"/>
                </a:solidFill>
              </a:rPr>
              <a:t>(с учетом национального законодательства)</a:t>
            </a:r>
            <a:endParaRPr lang="uk-UA" sz="1800" dirty="0"/>
          </a:p>
        </p:txBody>
      </p:sp>
      <p:sp>
        <p:nvSpPr>
          <p:cNvPr id="16" name="Місце для вмісту 2">
            <a:extLst>
              <a:ext uri="{FF2B5EF4-FFF2-40B4-BE49-F238E27FC236}">
                <a16:creationId xmlns:a16="http://schemas.microsoft.com/office/drawing/2014/main" id="{39BB46AB-7DCE-49C5-9D7A-57968B5ED979}"/>
              </a:ext>
            </a:extLst>
          </p:cNvPr>
          <p:cNvSpPr txBox="1">
            <a:spLocks/>
          </p:cNvSpPr>
          <p:nvPr/>
        </p:nvSpPr>
        <p:spPr>
          <a:xfrm>
            <a:off x="1122412" y="3936379"/>
            <a:ext cx="4770815" cy="1457627"/>
          </a:xfrm>
          <a:prstGeom prst="rect">
            <a:avLst/>
          </a:prstGeom>
          <a:ln>
            <a:solidFill>
              <a:schemeClr val="accent1"/>
            </a:solidFill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1800" b="1" dirty="0"/>
              <a:t>Процессуальный аспект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Прозрачность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Равенство возможностей</a:t>
            </a:r>
          </a:p>
          <a:p>
            <a:pPr marL="0" indent="0">
              <a:buNone/>
            </a:pPr>
            <a:r>
              <a:rPr lang="ru-RU" sz="1800" dirty="0">
                <a:solidFill>
                  <a:srgbClr val="000000"/>
                </a:solidFill>
              </a:rPr>
              <a:t>Соблюдение стандартов качества</a:t>
            </a:r>
            <a:r>
              <a:rPr lang="uk-UA" sz="1800" b="0" i="0" dirty="0">
                <a:solidFill>
                  <a:srgbClr val="000000"/>
                </a:solidFill>
                <a:effectLst/>
              </a:rPr>
              <a:t/>
            </a:r>
            <a:br>
              <a:rPr lang="uk-UA" sz="1800" b="0" i="0" dirty="0">
                <a:solidFill>
                  <a:srgbClr val="000000"/>
                </a:solidFill>
                <a:effectLst/>
              </a:rPr>
            </a:br>
            <a:endParaRPr lang="en-US" sz="1800" b="0" i="0" dirty="0">
              <a:solidFill>
                <a:srgbClr val="000000"/>
              </a:solidFill>
              <a:effectLst/>
            </a:endParaRPr>
          </a:p>
          <a:p>
            <a:pPr marL="0" indent="0">
              <a:buNone/>
            </a:pPr>
            <a:endParaRPr lang="en-US" sz="1800" b="1" dirty="0"/>
          </a:p>
        </p:txBody>
      </p:sp>
      <p:sp>
        <p:nvSpPr>
          <p:cNvPr id="18" name="Хрест 5">
            <a:extLst>
              <a:ext uri="{FF2B5EF4-FFF2-40B4-BE49-F238E27FC236}">
                <a16:creationId xmlns:a16="http://schemas.microsoft.com/office/drawing/2014/main" id="{E1143E4E-1CAF-49E2-A003-D0290E5F0C77}"/>
              </a:ext>
            </a:extLst>
          </p:cNvPr>
          <p:cNvSpPr/>
          <p:nvPr/>
        </p:nvSpPr>
        <p:spPr>
          <a:xfrm>
            <a:off x="110781" y="5809782"/>
            <a:ext cx="210691" cy="238015"/>
          </a:xfrm>
          <a:prstGeom prst="plus">
            <a:avLst>
              <a:gd name="adj" fmla="val 4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ID4096"/>
          </a:p>
        </p:txBody>
      </p:sp>
      <p:sp>
        <p:nvSpPr>
          <p:cNvPr id="19" name="Місце для вмісту 2">
            <a:extLst>
              <a:ext uri="{FF2B5EF4-FFF2-40B4-BE49-F238E27FC236}">
                <a16:creationId xmlns:a16="http://schemas.microsoft.com/office/drawing/2014/main" id="{D4514A96-AFD7-4EDE-83B9-AC6F72A09DEC}"/>
              </a:ext>
            </a:extLst>
          </p:cNvPr>
          <p:cNvSpPr txBox="1">
            <a:spLocks/>
          </p:cNvSpPr>
          <p:nvPr/>
        </p:nvSpPr>
        <p:spPr>
          <a:xfrm>
            <a:off x="341285" y="5657955"/>
            <a:ext cx="1343868" cy="668524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dirty="0"/>
              <a:t>Влияние </a:t>
            </a:r>
            <a:br>
              <a:rPr lang="ru-RU" sz="1600" b="1" dirty="0"/>
            </a:br>
            <a:r>
              <a:rPr lang="ru-RU" sz="1600" b="1" dirty="0"/>
              <a:t>на среду</a:t>
            </a:r>
            <a:endParaRPr lang="uk-UA" sz="1600" b="1" dirty="0"/>
          </a:p>
        </p:txBody>
      </p:sp>
      <p:sp>
        <p:nvSpPr>
          <p:cNvPr id="20" name="Місце для вмісту 2">
            <a:extLst>
              <a:ext uri="{FF2B5EF4-FFF2-40B4-BE49-F238E27FC236}">
                <a16:creationId xmlns:a16="http://schemas.microsoft.com/office/drawing/2014/main" id="{187FF741-E9EF-4F25-B2F0-82BC5D486EBE}"/>
              </a:ext>
            </a:extLst>
          </p:cNvPr>
          <p:cNvSpPr txBox="1">
            <a:spLocks/>
          </p:cNvSpPr>
          <p:nvPr/>
        </p:nvSpPr>
        <p:spPr>
          <a:xfrm>
            <a:off x="1271350" y="5531666"/>
            <a:ext cx="4716460" cy="10384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 - Участие в оптимизации первичного и </a:t>
            </a:r>
            <a:br>
              <a:rPr lang="ru-RU" sz="1400" dirty="0"/>
            </a:br>
            <a:r>
              <a:rPr lang="ru-RU" sz="1400" dirty="0"/>
              <a:t>    вторичного законодательства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00" dirty="0"/>
              <a:t>- Повышение осведомленности заказчиков и участников </a:t>
            </a:r>
            <a:br>
              <a:rPr lang="ru-RU" sz="1400" dirty="0"/>
            </a:br>
            <a:r>
              <a:rPr lang="ru-RU" sz="1400" dirty="0"/>
              <a:t>   о практике органа обжалования</a:t>
            </a:r>
          </a:p>
        </p:txBody>
      </p:sp>
      <p:cxnSp>
        <p:nvCxnSpPr>
          <p:cNvPr id="21" name="Пряма сполучна лінія 7">
            <a:extLst>
              <a:ext uri="{FF2B5EF4-FFF2-40B4-BE49-F238E27FC236}">
                <a16:creationId xmlns:a16="http://schemas.microsoft.com/office/drawing/2014/main" id="{1801FAC6-1B3A-4E7F-A7BD-FDD66DD4B5CD}"/>
              </a:ext>
            </a:extLst>
          </p:cNvPr>
          <p:cNvCxnSpPr>
            <a:cxnSpLocks/>
          </p:cNvCxnSpPr>
          <p:nvPr/>
        </p:nvCxnSpPr>
        <p:spPr>
          <a:xfrm flipH="1">
            <a:off x="1300861" y="5620789"/>
            <a:ext cx="1" cy="64929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Заголовок 1">
            <a:extLst>
              <a:ext uri="{FF2B5EF4-FFF2-40B4-BE49-F238E27FC236}">
                <a16:creationId xmlns:a16="http://schemas.microsoft.com/office/drawing/2014/main" id="{438FC740-CE54-47FF-B13E-8401F56C7A68}"/>
              </a:ext>
            </a:extLst>
          </p:cNvPr>
          <p:cNvSpPr txBox="1">
            <a:spLocks/>
          </p:cNvSpPr>
          <p:nvPr/>
        </p:nvSpPr>
        <p:spPr>
          <a:xfrm>
            <a:off x="6136878" y="397834"/>
            <a:ext cx="5038058" cy="62175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2800" b="1" dirty="0"/>
              <a:t>Tasks of the agenda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8916947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Офіс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Офіс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Офіс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sisl xmlns:xsi="http://www.w3.org/2001/XMLSchema-instance" xmlns:xsd="http://www.w3.org/2001/XMLSchema" xmlns="http://www.boldonjames.com/2008/01/sie/internal/label" sislVersion="0" policy="1d45786f-a737-4735-8af6-df12fb6939a2" origin="userSelected"/>
</file>

<file path=customXml/itemProps1.xml><?xml version="1.0" encoding="utf-8"?>
<ds:datastoreItem xmlns:ds="http://schemas.openxmlformats.org/officeDocument/2006/customXml" ds:itemID="{86D27AE8-7253-4B0D-9828-85AA252D6584}">
  <ds:schemaRefs>
    <ds:schemaRef ds:uri="http://www.w3.org/2001/XMLSchema"/>
    <ds:schemaRef ds:uri="http://www.boldonjames.com/2008/01/sie/internal/label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1217</TotalTime>
  <Words>234</Words>
  <Application>Microsoft Office PowerPoint</Application>
  <PresentationFormat>Widescreen</PresentationFormat>
  <Paragraphs>55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Procurement review system in Ukraine Challenges and perspectives </vt:lpstr>
      <vt:lpstr>Challenge 1. Increasement in the request for review</vt:lpstr>
      <vt:lpstr>PowerPoint Presentation</vt:lpstr>
      <vt:lpstr>PowerPoint Presentation</vt:lpstr>
      <vt:lpstr>Задания повестки дня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Система оскарження в Україні.</dc:title>
  <dc:creator>Нечитайло Ольга Михайлівна</dc:creator>
  <cp:keywords>[EBRD]</cp:keywords>
  <cp:lastModifiedBy>Israilova, Elmira</cp:lastModifiedBy>
  <cp:revision>31</cp:revision>
  <dcterms:created xsi:type="dcterms:W3CDTF">2021-01-18T15:48:02Z</dcterms:created>
  <dcterms:modified xsi:type="dcterms:W3CDTF">2021-02-18T10:15:01Z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ocIndexRef">
    <vt:lpwstr>0dc73174-d71a-43f7-84cb-d81d03d1e284</vt:lpwstr>
  </property>
  <property fmtid="{D5CDD505-2E9C-101B-9397-08002B2CF9AE}" pid="3" name="bjDocumentSecurityLabel">
    <vt:lpwstr>This item has no classification</vt:lpwstr>
  </property>
  <property fmtid="{D5CDD505-2E9C-101B-9397-08002B2CF9AE}" pid="4" name="bjSaver">
    <vt:lpwstr>Ky5QklpNhOaxT9mFEtH2Yq6M6vQzoNqb</vt:lpwstr>
  </property>
</Properties>
</file>