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4"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5" roundtripDataSignature="AMtx7mgZXAdCL4Y2A5vqkiLzZRljf4mH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customschemas.google.com/relationships/presentationmetadata" Target="metadata"/><Relationship Id="rId14" Type="http://schemas.openxmlformats.org/officeDocument/2006/relationships/slide" Target="slides/slide8.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7" name="Google Shape;7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2:notes"/>
          <p:cNvSpPr/>
          <p:nvPr>
            <p:ph idx="2" type="sldImg"/>
          </p:nvPr>
        </p:nvSpPr>
        <p:spPr>
          <a:xfrm>
            <a:off x="90488" y="744538"/>
            <a:ext cx="6616700"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5" name="Google Shape;85;p2:notes"/>
          <p:cNvSpPr txBox="1"/>
          <p:nvPr>
            <p:ph idx="1" type="body"/>
          </p:nvPr>
        </p:nvSpPr>
        <p:spPr>
          <a:xfrm>
            <a:off x="679450" y="4715710"/>
            <a:ext cx="5438700" cy="4466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2:notes"/>
          <p:cNvSpPr txBox="1"/>
          <p:nvPr>
            <p:ph idx="3" type="hdr"/>
          </p:nvPr>
        </p:nvSpPr>
        <p:spPr>
          <a:xfrm>
            <a:off x="0" y="0"/>
            <a:ext cx="6797700" cy="496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2:notes"/>
          <p:cNvSpPr txBox="1"/>
          <p:nvPr>
            <p:ph idx="11" type="ftr"/>
          </p:nvPr>
        </p:nvSpPr>
        <p:spPr>
          <a:xfrm>
            <a:off x="0" y="9428242"/>
            <a:ext cx="6797700" cy="4968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2:notes"/>
          <p:cNvSpPr txBox="1"/>
          <p:nvPr>
            <p:ph idx="12" type="sldNum"/>
          </p:nvPr>
        </p:nvSpPr>
        <p:spPr>
          <a:xfrm>
            <a:off x="3849688" y="9428242"/>
            <a:ext cx="2946300" cy="4968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uk"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p:nvPr>
            <p:ph idx="2" type="sldImg"/>
          </p:nvPr>
        </p:nvSpPr>
        <p:spPr>
          <a:xfrm>
            <a:off x="90488" y="744538"/>
            <a:ext cx="6616700"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00" name="Google Shape;100;p3:notes"/>
          <p:cNvSpPr txBox="1"/>
          <p:nvPr>
            <p:ph idx="1" type="body"/>
          </p:nvPr>
        </p:nvSpPr>
        <p:spPr>
          <a:xfrm>
            <a:off x="679450" y="4715710"/>
            <a:ext cx="5438700" cy="4466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p3:notes"/>
          <p:cNvSpPr txBox="1"/>
          <p:nvPr>
            <p:ph idx="3" type="hdr"/>
          </p:nvPr>
        </p:nvSpPr>
        <p:spPr>
          <a:xfrm>
            <a:off x="0" y="0"/>
            <a:ext cx="6797700" cy="496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3:notes"/>
          <p:cNvSpPr txBox="1"/>
          <p:nvPr>
            <p:ph idx="11" type="ftr"/>
          </p:nvPr>
        </p:nvSpPr>
        <p:spPr>
          <a:xfrm>
            <a:off x="0" y="9428242"/>
            <a:ext cx="6797700" cy="4968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3:notes"/>
          <p:cNvSpPr txBox="1"/>
          <p:nvPr>
            <p:ph idx="12" type="sldNum"/>
          </p:nvPr>
        </p:nvSpPr>
        <p:spPr>
          <a:xfrm>
            <a:off x="3849688" y="9428242"/>
            <a:ext cx="2946300" cy="4968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uk"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5" name="Google Shape;11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8" name="Google Shape;12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df8599b4ec_0_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1" name="Google Shape;141;g1df8599b4ec_0_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1" name="Google Shape;16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4" name="Google Shape;18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ий слайд 1">
  <p:cSld name="Титульний слайд 1">
    <p:bg>
      <p:bgPr>
        <a:solidFill>
          <a:schemeClr val="dk1"/>
        </a:solidFill>
      </p:bgPr>
    </p:bg>
    <p:spTree>
      <p:nvGrpSpPr>
        <p:cNvPr id="9" name="Shape 9"/>
        <p:cNvGrpSpPr/>
        <p:nvPr/>
      </p:nvGrpSpPr>
      <p:grpSpPr>
        <a:xfrm>
          <a:off x="0" y="0"/>
          <a:ext cx="0" cy="0"/>
          <a:chOff x="0" y="0"/>
          <a:chExt cx="0" cy="0"/>
        </a:xfrm>
      </p:grpSpPr>
      <p:cxnSp>
        <p:nvCxnSpPr>
          <p:cNvPr id="10" name="Google Shape;10;p9"/>
          <p:cNvCxnSpPr/>
          <p:nvPr/>
        </p:nvCxnSpPr>
        <p:spPr>
          <a:xfrm>
            <a:off x="253589" y="857249"/>
            <a:ext cx="8637000" cy="0"/>
          </a:xfrm>
          <a:prstGeom prst="straightConnector1">
            <a:avLst/>
          </a:prstGeom>
          <a:noFill/>
          <a:ln cap="flat" cmpd="sng" w="9525">
            <a:solidFill>
              <a:schemeClr val="lt1"/>
            </a:solidFill>
            <a:prstDash val="solid"/>
            <a:miter lim="800000"/>
            <a:headEnd len="sm" w="sm" type="none"/>
            <a:tailEnd len="sm" w="sm" type="none"/>
          </a:ln>
        </p:spPr>
      </p:cxnSp>
      <p:pic>
        <p:nvPicPr>
          <p:cNvPr id="11" name="Google Shape;11;p9"/>
          <p:cNvPicPr preferRelativeResize="0"/>
          <p:nvPr/>
        </p:nvPicPr>
        <p:blipFill rotWithShape="1">
          <a:blip r:embed="rId2">
            <a:alphaModFix/>
          </a:blip>
          <a:srcRect b="0" l="0" r="0" t="0"/>
          <a:stretch/>
        </p:blipFill>
        <p:spPr>
          <a:xfrm>
            <a:off x="452886" y="280735"/>
            <a:ext cx="1361228" cy="297961"/>
          </a:xfrm>
          <a:prstGeom prst="rect">
            <a:avLst/>
          </a:prstGeom>
          <a:noFill/>
          <a:ln>
            <a:noFill/>
          </a:ln>
        </p:spPr>
      </p:pic>
      <p:sp>
        <p:nvSpPr>
          <p:cNvPr id="12" name="Google Shape;12;p9"/>
          <p:cNvSpPr txBox="1"/>
          <p:nvPr>
            <p:ph type="ctrTitle"/>
          </p:nvPr>
        </p:nvSpPr>
        <p:spPr>
          <a:xfrm>
            <a:off x="1143000" y="1636295"/>
            <a:ext cx="6858000" cy="1296900"/>
          </a:xfrm>
          <a:prstGeom prst="rect">
            <a:avLst/>
          </a:prstGeom>
          <a:noFill/>
          <a:ln>
            <a:noFill/>
          </a:ln>
        </p:spPr>
        <p:txBody>
          <a:bodyPr anchorCtr="0" anchor="b" bIns="34275" lIns="68575" spcFirstLastPara="1" rIns="68575" wrap="square" tIns="34275">
            <a:normAutofit/>
          </a:bodyPr>
          <a:lstStyle>
            <a:lvl1pPr lvl="0" algn="ctr">
              <a:lnSpc>
                <a:spcPct val="114000"/>
              </a:lnSpc>
              <a:spcBef>
                <a:spcPts val="0"/>
              </a:spcBef>
              <a:spcAft>
                <a:spcPts val="0"/>
              </a:spcAft>
              <a:buClr>
                <a:schemeClr val="lt1"/>
              </a:buClr>
              <a:buSzPts val="3300"/>
              <a:buFont typeface="Arial"/>
              <a:buNone/>
              <a:defRPr b="1" i="0" sz="3300">
                <a:solidFill>
                  <a:schemeClr val="l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 name="Google Shape;13;p9"/>
          <p:cNvSpPr txBox="1"/>
          <p:nvPr>
            <p:ph idx="1" type="subTitle"/>
          </p:nvPr>
        </p:nvSpPr>
        <p:spPr>
          <a:xfrm>
            <a:off x="1143000" y="3146697"/>
            <a:ext cx="6858000" cy="1241700"/>
          </a:xfrm>
          <a:prstGeom prst="rect">
            <a:avLst/>
          </a:prstGeom>
          <a:noFill/>
          <a:ln>
            <a:noFill/>
          </a:ln>
        </p:spPr>
        <p:txBody>
          <a:bodyPr anchorCtr="0" anchor="t" bIns="34275" lIns="68575" spcFirstLastPara="1" rIns="68575" wrap="square" tIns="34275">
            <a:normAutofit/>
          </a:bodyPr>
          <a:lstStyle>
            <a:lvl1pPr lvl="0" algn="ctr">
              <a:lnSpc>
                <a:spcPct val="130000"/>
              </a:lnSpc>
              <a:spcBef>
                <a:spcPts val="800"/>
              </a:spcBef>
              <a:spcAft>
                <a:spcPts val="0"/>
              </a:spcAft>
              <a:buClr>
                <a:schemeClr val="lt1"/>
              </a:buClr>
              <a:buSzPts val="2100"/>
              <a:buNone/>
              <a:defRPr sz="2100">
                <a:solidFill>
                  <a:schemeClr val="lt1"/>
                </a:solidFill>
              </a:defRPr>
            </a:lvl1pPr>
            <a:lvl2pPr lvl="1" algn="ctr">
              <a:lnSpc>
                <a:spcPct val="90000"/>
              </a:lnSpc>
              <a:spcBef>
                <a:spcPts val="400"/>
              </a:spcBef>
              <a:spcAft>
                <a:spcPts val="0"/>
              </a:spcAft>
              <a:buClr>
                <a:schemeClr val="lt1"/>
              </a:buClr>
              <a:buSzPts val="1500"/>
              <a:buNone/>
              <a:defRPr sz="1500"/>
            </a:lvl2pPr>
            <a:lvl3pPr lvl="2" algn="ctr">
              <a:lnSpc>
                <a:spcPct val="90000"/>
              </a:lnSpc>
              <a:spcBef>
                <a:spcPts val="400"/>
              </a:spcBef>
              <a:spcAft>
                <a:spcPts val="0"/>
              </a:spcAft>
              <a:buClr>
                <a:schemeClr val="lt1"/>
              </a:buClr>
              <a:buSzPts val="1400"/>
              <a:buNone/>
              <a:defRPr sz="1400"/>
            </a:lvl3pPr>
            <a:lvl4pPr lvl="3" algn="ctr">
              <a:lnSpc>
                <a:spcPct val="90000"/>
              </a:lnSpc>
              <a:spcBef>
                <a:spcPts val="400"/>
              </a:spcBef>
              <a:spcAft>
                <a:spcPts val="0"/>
              </a:spcAft>
              <a:buClr>
                <a:schemeClr val="lt1"/>
              </a:buClr>
              <a:buSzPts val="1200"/>
              <a:buNone/>
              <a:defRPr sz="1200"/>
            </a:lvl4pPr>
            <a:lvl5pPr lvl="4" algn="ctr">
              <a:lnSpc>
                <a:spcPct val="90000"/>
              </a:lnSpc>
              <a:spcBef>
                <a:spcPts val="400"/>
              </a:spcBef>
              <a:spcAft>
                <a:spcPts val="0"/>
              </a:spcAft>
              <a:buClr>
                <a:schemeClr val="lt1"/>
              </a:buClr>
              <a:buSzPts val="1200"/>
              <a:buNone/>
              <a:defRPr sz="1200"/>
            </a:lvl5pPr>
            <a:lvl6pPr lvl="5" algn="ctr">
              <a:lnSpc>
                <a:spcPct val="90000"/>
              </a:lnSpc>
              <a:spcBef>
                <a:spcPts val="400"/>
              </a:spcBef>
              <a:spcAft>
                <a:spcPts val="0"/>
              </a:spcAft>
              <a:buClr>
                <a:schemeClr val="lt1"/>
              </a:buClr>
              <a:buSzPts val="1200"/>
              <a:buNone/>
              <a:defRPr sz="1200"/>
            </a:lvl6pPr>
            <a:lvl7pPr lvl="6" algn="ctr">
              <a:lnSpc>
                <a:spcPct val="90000"/>
              </a:lnSpc>
              <a:spcBef>
                <a:spcPts val="400"/>
              </a:spcBef>
              <a:spcAft>
                <a:spcPts val="0"/>
              </a:spcAft>
              <a:buClr>
                <a:schemeClr val="lt1"/>
              </a:buClr>
              <a:buSzPts val="1200"/>
              <a:buNone/>
              <a:defRPr sz="1200"/>
            </a:lvl7pPr>
            <a:lvl8pPr lvl="7" algn="ctr">
              <a:lnSpc>
                <a:spcPct val="90000"/>
              </a:lnSpc>
              <a:spcBef>
                <a:spcPts val="400"/>
              </a:spcBef>
              <a:spcAft>
                <a:spcPts val="0"/>
              </a:spcAft>
              <a:buClr>
                <a:schemeClr val="lt1"/>
              </a:buClr>
              <a:buSzPts val="1200"/>
              <a:buNone/>
              <a:defRPr sz="1200"/>
            </a:lvl8pPr>
            <a:lvl9pPr lvl="8" algn="ctr">
              <a:lnSpc>
                <a:spcPct val="90000"/>
              </a:lnSpc>
              <a:spcBef>
                <a:spcPts val="400"/>
              </a:spcBef>
              <a:spcAft>
                <a:spcPts val="0"/>
              </a:spcAft>
              <a:buClr>
                <a:schemeClr val="lt1"/>
              </a:buClr>
              <a:buSzPts val="1200"/>
              <a:buNone/>
              <a:defRPr sz="12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2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2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8" name="Google Shape;48;p2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9" name="Google Shape;49;p2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50" name="Google Shape;50;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1" name="Shape 51"/>
        <p:cNvGrpSpPr/>
        <p:nvPr/>
      </p:nvGrpSpPr>
      <p:grpSpPr>
        <a:xfrm>
          <a:off x="0" y="0"/>
          <a:ext cx="0" cy="0"/>
          <a:chOff x="0" y="0"/>
          <a:chExt cx="0" cy="0"/>
        </a:xfrm>
      </p:grpSpPr>
      <p:sp>
        <p:nvSpPr>
          <p:cNvPr id="52" name="Google Shape;52;p2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53" name="Google Shape;53;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4" name="Shape 54"/>
        <p:cNvGrpSpPr/>
        <p:nvPr/>
      </p:nvGrpSpPr>
      <p:grpSpPr>
        <a:xfrm>
          <a:off x="0" y="0"/>
          <a:ext cx="0" cy="0"/>
          <a:chOff x="0" y="0"/>
          <a:chExt cx="0" cy="0"/>
        </a:xfrm>
      </p:grpSpPr>
      <p:sp>
        <p:nvSpPr>
          <p:cNvPr id="55" name="Google Shape;55;p2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6" name="Google Shape;56;p2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57" name="Google Shape;57;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standard brand background">
  <p:cSld name="Title - standard brand background">
    <p:spTree>
      <p:nvGrpSpPr>
        <p:cNvPr id="60" name="Shape 60"/>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Single column layout">
  <p:cSld name="5_Single column layout">
    <p:spTree>
      <p:nvGrpSpPr>
        <p:cNvPr id="61" name="Shape 61"/>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Single column layout">
  <p:cSld name="5_Single column layout">
    <p:spTree>
      <p:nvGrpSpPr>
        <p:cNvPr id="63" name="Shape 63"/>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standard brand background">
  <p:cSld name="Title - standard brand background">
    <p:spTree>
      <p:nvGrpSpPr>
        <p:cNvPr id="64" name="Shape 6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 chart - standard">
  <p:cSld name="text + chart - standard">
    <p:spTree>
      <p:nvGrpSpPr>
        <p:cNvPr id="65" name="Shape 65"/>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Single chart">
  <p:cSld name="2_Single chart">
    <p:spTree>
      <p:nvGrpSpPr>
        <p:cNvPr id="66" name="Shape 6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разок слайду (білий фон)">
  <p:cSld name="Зразок слайду (білий фон)">
    <p:spTree>
      <p:nvGrpSpPr>
        <p:cNvPr id="14" name="Shape 14"/>
        <p:cNvGrpSpPr/>
        <p:nvPr/>
      </p:nvGrpSpPr>
      <p:grpSpPr>
        <a:xfrm>
          <a:off x="0" y="0"/>
          <a:ext cx="0" cy="0"/>
          <a:chOff x="0" y="0"/>
          <a:chExt cx="0" cy="0"/>
        </a:xfrm>
      </p:grpSpPr>
      <p:sp>
        <p:nvSpPr>
          <p:cNvPr id="15" name="Google Shape;15;p12"/>
          <p:cNvSpPr txBox="1"/>
          <p:nvPr>
            <p:ph type="title"/>
          </p:nvPr>
        </p:nvSpPr>
        <p:spPr>
          <a:xfrm>
            <a:off x="358924" y="129469"/>
            <a:ext cx="8434800" cy="679200"/>
          </a:xfrm>
          <a:prstGeom prst="rect">
            <a:avLst/>
          </a:prstGeom>
          <a:noFill/>
          <a:ln>
            <a:noFill/>
          </a:ln>
        </p:spPr>
        <p:txBody>
          <a:bodyPr anchorCtr="0" anchor="ctr" bIns="34275" lIns="68575" spcFirstLastPara="1" rIns="68575" wrap="square" tIns="34275">
            <a:normAutofit/>
          </a:bodyPr>
          <a:lstStyle>
            <a:lvl1pPr lvl="0" algn="ctr">
              <a:lnSpc>
                <a:spcPct val="90000"/>
              </a:lnSpc>
              <a:spcBef>
                <a:spcPts val="0"/>
              </a:spcBef>
              <a:spcAft>
                <a:spcPts val="0"/>
              </a:spcAft>
              <a:buClr>
                <a:schemeClr val="dk1"/>
              </a:buClr>
              <a:buSzPts val="2100"/>
              <a:buFont typeface="Arial"/>
              <a:buNone/>
              <a:defRPr b="1" sz="21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6" name="Google Shape;16;p12"/>
          <p:cNvSpPr txBox="1"/>
          <p:nvPr>
            <p:ph idx="12" type="sldNum"/>
          </p:nvPr>
        </p:nvSpPr>
        <p:spPr>
          <a:xfrm>
            <a:off x="177801" y="4819073"/>
            <a:ext cx="461400" cy="226200"/>
          </a:xfrm>
          <a:prstGeom prst="rect">
            <a:avLst/>
          </a:prstGeom>
          <a:noFill/>
          <a:ln>
            <a:noFill/>
          </a:ln>
        </p:spPr>
        <p:txBody>
          <a:bodyPr anchorCtr="0" anchor="ctr" bIns="34275" lIns="68575" spcFirstLastPara="1" rIns="68575" wrap="square" tIns="34275">
            <a:noAutofit/>
          </a:bodyPr>
          <a:lstStyle>
            <a:lvl1pPr indent="0" lvl="0" marL="0" marR="0" algn="ct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uk"/>
              <a:t>‹#›</a:t>
            </a:fld>
            <a:endParaRPr/>
          </a:p>
        </p:txBody>
      </p:sp>
      <p:cxnSp>
        <p:nvCxnSpPr>
          <p:cNvPr id="17" name="Google Shape;17;p12"/>
          <p:cNvCxnSpPr/>
          <p:nvPr/>
        </p:nvCxnSpPr>
        <p:spPr>
          <a:xfrm>
            <a:off x="171451" y="4741088"/>
            <a:ext cx="8762700" cy="0"/>
          </a:xfrm>
          <a:prstGeom prst="straightConnector1">
            <a:avLst/>
          </a:prstGeom>
          <a:noFill/>
          <a:ln cap="flat" cmpd="sng" w="9525">
            <a:solidFill>
              <a:srgbClr val="003964"/>
            </a:solidFill>
            <a:prstDash val="solid"/>
            <a:miter lim="800000"/>
            <a:headEnd len="sm" w="sm" type="none"/>
            <a:tailEnd len="sm" w="sm" type="none"/>
          </a:ln>
        </p:spPr>
      </p:cxnSp>
      <p:pic>
        <p:nvPicPr>
          <p:cNvPr id="18" name="Google Shape;18;p12"/>
          <p:cNvPicPr preferRelativeResize="0"/>
          <p:nvPr/>
        </p:nvPicPr>
        <p:blipFill rotWithShape="1">
          <a:blip r:embed="rId2">
            <a:alphaModFix/>
          </a:blip>
          <a:srcRect b="0" l="0" r="0" t="0"/>
          <a:stretch/>
        </p:blipFill>
        <p:spPr>
          <a:xfrm>
            <a:off x="8317423" y="4838595"/>
            <a:ext cx="428096" cy="189000"/>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rt + chart">
  <p:cSld name="Chart + chart">
    <p:spTree>
      <p:nvGrpSpPr>
        <p:cNvPr id="67" name="Shape 67"/>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ext + chart">
  <p:cSld name="6_text + chart">
    <p:spTree>
      <p:nvGrpSpPr>
        <p:cNvPr id="68" name="Shape 68"/>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hart and Text">
  <p:cSld name="Title, Chart and Text">
    <p:spTree>
      <p:nvGrpSpPr>
        <p:cNvPr id="69" name="Shape 69"/>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70" name="Shape 70"/>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71" name="Shape 71"/>
        <p:cNvGrpSpPr/>
        <p:nvPr/>
      </p:nvGrpSpPr>
      <p:grpSpPr>
        <a:xfrm>
          <a:off x="0" y="0"/>
          <a:ext cx="0" cy="0"/>
          <a:chOff x="0" y="0"/>
          <a:chExt cx="0" cy="0"/>
        </a:xfrm>
      </p:grpSpPr>
    </p:spTree>
  </p:cSld>
  <p:clrMapOvr>
    <a:masterClrMapping/>
  </p:clrMapOvr>
  <mc:AlternateContent>
    <mc:Choice Requires="p14">
      <p:transition spd="slow" p14:dur="1500">
        <p:push/>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standard gradient">
  <p:cSld name="Title - standard gradient">
    <p:spTree>
      <p:nvGrpSpPr>
        <p:cNvPr id="72" name="Shape 72"/>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 standard photo">
  <p:cSld name="2_Title - standard photo">
    <p:spTree>
      <p:nvGrpSpPr>
        <p:cNvPr id="73" name="Shape 73"/>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mart graphic">
  <p:cSld name="Smart graphic">
    <p:spTree>
      <p:nvGrpSpPr>
        <p:cNvPr id="74" name="Shape 7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21" name="Google Shape;21;p1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22" name="Google Shape;22;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5" name="Google Shape;25;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6" name="Shape 26"/>
        <p:cNvGrpSpPr/>
        <p:nvPr/>
      </p:nvGrpSpPr>
      <p:grpSpPr>
        <a:xfrm>
          <a:off x="0" y="0"/>
          <a:ext cx="0" cy="0"/>
          <a:chOff x="0" y="0"/>
          <a:chExt cx="0" cy="0"/>
        </a:xfrm>
      </p:grpSpPr>
      <p:sp>
        <p:nvSpPr>
          <p:cNvPr id="27" name="Google Shape;27;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8" name="Google Shape;28;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9" name="Google Shape;29;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2" name="Google Shape;32;p1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3" name="Google Shape;33;p1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4" name="Google Shape;34;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7" name="Google Shape;3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1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0" name="Google Shape;40;p1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1" name="Google Shape;41;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1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4" name="Google Shape;44;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0" Type="http://schemas.openxmlformats.org/officeDocument/2006/relationships/slideLayout" Target="../slideLayouts/slideLayout25.xml"/><Relationship Id="rId13" Type="http://schemas.openxmlformats.org/officeDocument/2006/relationships/theme" Target="../theme/theme3.xml"/><Relationship Id="rId12" Type="http://schemas.openxmlformats.org/officeDocument/2006/relationships/slideLayout" Target="../slideLayouts/slideLayout27.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9" Type="http://schemas.openxmlformats.org/officeDocument/2006/relationships/slideLayout" Target="../slideLayouts/slideLayout24.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2" name="Shape 62"/>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 Id="rId3" Type="http://schemas.openxmlformats.org/officeDocument/2006/relationships/image" Target="../media/image12.png"/><Relationship Id="rId4" Type="http://schemas.openxmlformats.org/officeDocument/2006/relationships/image" Target="../media/image5.png"/><Relationship Id="rId5" Type="http://schemas.openxmlformats.org/officeDocument/2006/relationships/hyperlink" Target="https://spendnetwork.com/13-trillion-the-global-value-of-public-procureme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 Id="rId3" Type="http://schemas.openxmlformats.org/officeDocument/2006/relationships/image" Target="../media/image12.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2.png"/><Relationship Id="rId4" Type="http://schemas.openxmlformats.org/officeDocument/2006/relationships/image" Target="../media/image5.png"/><Relationship Id="rId5" Type="http://schemas.openxmlformats.org/officeDocument/2006/relationships/hyperlink" Target="https://public.tableau.com/app/profile/oleksandr1321/viz/KSEGPAIndicators/Story1" TargetMode="External"/><Relationship Id="rId6" Type="http://schemas.openxmlformats.org/officeDocument/2006/relationships/hyperlink" Target="https://bit.ly/3l2xe5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2.png"/><Relationship Id="rId4" Type="http://schemas.openxmlformats.org/officeDocument/2006/relationships/image" Target="../media/image5.png"/><Relationship Id="rId5"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2.png"/><Relationship Id="rId4" Type="http://schemas.openxmlformats.org/officeDocument/2006/relationships/image" Target="../media/image5.png"/><Relationship Id="rId5" Type="http://schemas.openxmlformats.org/officeDocument/2006/relationships/image" Target="../media/image8.png"/><Relationship Id="rId6" Type="http://schemas.openxmlformats.org/officeDocument/2006/relationships/image" Target="../media/image3.png"/><Relationship Id="rId7"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2.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pic>
        <p:nvPicPr>
          <p:cNvPr id="79" name="Google Shape;79;p1"/>
          <p:cNvPicPr preferRelativeResize="0"/>
          <p:nvPr/>
        </p:nvPicPr>
        <p:blipFill rotWithShape="1">
          <a:blip r:embed="rId3">
            <a:alphaModFix/>
          </a:blip>
          <a:srcRect b="0" l="4158" r="0" t="1632"/>
          <a:stretch/>
        </p:blipFill>
        <p:spPr>
          <a:xfrm>
            <a:off x="0" y="0"/>
            <a:ext cx="9144000" cy="5157517"/>
          </a:xfrm>
          <a:prstGeom prst="rect">
            <a:avLst/>
          </a:prstGeom>
          <a:noFill/>
          <a:ln>
            <a:noFill/>
          </a:ln>
        </p:spPr>
      </p:pic>
      <p:sp>
        <p:nvSpPr>
          <p:cNvPr id="80" name="Google Shape;80;p1"/>
          <p:cNvSpPr/>
          <p:nvPr/>
        </p:nvSpPr>
        <p:spPr>
          <a:xfrm>
            <a:off x="6507645" y="3548269"/>
            <a:ext cx="2131800" cy="1878600"/>
          </a:xfrm>
          <a:prstGeom prst="roundRect">
            <a:avLst>
              <a:gd fmla="val 16667" name="adj"/>
            </a:avLst>
          </a:prstGeom>
          <a:solidFill>
            <a:srgbClr val="00539B"/>
          </a:solidFill>
          <a:ln cap="flat" cmpd="sng" w="9525">
            <a:solidFill>
              <a:srgbClr val="00519A"/>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rgbClr val="FFFFFF"/>
              </a:solidFill>
              <a:latin typeface="Arial"/>
              <a:ea typeface="Arial"/>
              <a:cs typeface="Arial"/>
              <a:sym typeface="Arial"/>
            </a:endParaRPr>
          </a:p>
        </p:txBody>
      </p:sp>
      <p:pic>
        <p:nvPicPr>
          <p:cNvPr id="81" name="Google Shape;81;p1"/>
          <p:cNvPicPr preferRelativeResize="0"/>
          <p:nvPr/>
        </p:nvPicPr>
        <p:blipFill rotWithShape="1">
          <a:blip r:embed="rId4">
            <a:alphaModFix/>
          </a:blip>
          <a:srcRect b="0" l="0" r="0" t="0"/>
          <a:stretch/>
        </p:blipFill>
        <p:spPr>
          <a:xfrm>
            <a:off x="6728687" y="3925607"/>
            <a:ext cx="1689861" cy="854567"/>
          </a:xfrm>
          <a:prstGeom prst="rect">
            <a:avLst/>
          </a:prstGeom>
          <a:noFill/>
          <a:ln>
            <a:noFill/>
          </a:ln>
        </p:spPr>
      </p:pic>
      <p:sp>
        <p:nvSpPr>
          <p:cNvPr id="82" name="Google Shape;82;p1"/>
          <p:cNvSpPr txBox="1"/>
          <p:nvPr/>
        </p:nvSpPr>
        <p:spPr>
          <a:xfrm>
            <a:off x="332878" y="373033"/>
            <a:ext cx="7253100" cy="22935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i="0" lang="uk" sz="2400" u="none" cap="none" strike="noStrike">
                <a:solidFill>
                  <a:schemeClr val="lt1"/>
                </a:solidFill>
                <a:latin typeface="Arial"/>
                <a:ea typeface="Arial"/>
                <a:cs typeface="Arial"/>
                <a:sym typeface="Arial"/>
              </a:rPr>
              <a:t>Measuring the OECD's public procurement barriers using the OCDS framework.</a:t>
            </a:r>
            <a:endParaRPr b="0" i="0" sz="2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None/>
            </a:pPr>
            <a:r>
              <a:rPr b="1" i="0" lang="uk" sz="1600" u="none" cap="none" strike="noStrike">
                <a:solidFill>
                  <a:schemeClr val="lt1"/>
                </a:solidFill>
                <a:latin typeface="Arial"/>
                <a:ea typeface="Arial"/>
                <a:cs typeface="Arial"/>
                <a:sym typeface="Arial"/>
              </a:rPr>
              <a:t>February 202</a:t>
            </a:r>
            <a:r>
              <a:rPr b="1" lang="uk" sz="1600">
                <a:solidFill>
                  <a:schemeClr val="lt1"/>
                </a:solidFill>
              </a:rPr>
              <a:t>4</a:t>
            </a:r>
            <a:endParaRPr b="0" i="0" sz="1600" u="none" cap="none" strike="noStrike">
              <a:solidFill>
                <a:schemeClr val="lt1"/>
              </a:solidFill>
              <a:latin typeface="Arial"/>
              <a:ea typeface="Arial"/>
              <a:cs typeface="Arial"/>
              <a:sym typeface="Arial"/>
            </a:endParaRPr>
          </a:p>
          <a:p>
            <a:pPr indent="0" lvl="0" marL="0" marR="0" rtl="0" algn="l">
              <a:lnSpc>
                <a:spcPct val="100000"/>
              </a:lnSpc>
              <a:spcBef>
                <a:spcPts val="900"/>
              </a:spcBef>
              <a:spcAft>
                <a:spcPts val="0"/>
              </a:spcAft>
              <a:buClr>
                <a:srgbClr val="000000"/>
              </a:buClr>
              <a:buSzPts val="1800"/>
              <a:buFont typeface="Arial"/>
              <a:buNone/>
            </a:pPr>
            <a:r>
              <a:t/>
            </a:r>
            <a:endParaRPr b="0" i="0" sz="1800" u="none" cap="none" strike="noStrike">
              <a:solidFill>
                <a:srgbClr val="FFFFF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idx="10" type="dt"/>
          </p:nvPr>
        </p:nvSpPr>
        <p:spPr>
          <a:xfrm>
            <a:off x="719136" y="4860000"/>
            <a:ext cx="1871775" cy="283500"/>
          </a:xfrm>
          <a:prstGeom prst="rect">
            <a:avLst/>
          </a:prstGeom>
          <a:noFill/>
          <a:ln>
            <a:noFill/>
          </a:ln>
        </p:spPr>
        <p:txBody>
          <a:bodyPr anchorCtr="0" anchor="t" bIns="34275" lIns="68550" spcFirstLastPara="1" rIns="68550" wrap="square" tIns="34275">
            <a:noAutofit/>
          </a:bodyPr>
          <a:lstStyle/>
          <a:p>
            <a:pPr indent="0" lvl="0" marL="0" marR="0" rtl="0" algn="l">
              <a:lnSpc>
                <a:spcPct val="100000"/>
              </a:lnSpc>
              <a:spcBef>
                <a:spcPts val="0"/>
              </a:spcBef>
              <a:spcAft>
                <a:spcPts val="0"/>
              </a:spcAft>
              <a:buNone/>
            </a:pPr>
            <a:r>
              <a:rPr b="0" i="0" lang="uk" sz="900" u="none" cap="none" strike="noStrike">
                <a:solidFill>
                  <a:schemeClr val="lt1"/>
                </a:solidFill>
                <a:latin typeface="Arial"/>
                <a:ea typeface="Arial"/>
                <a:cs typeface="Arial"/>
                <a:sym typeface="Arial"/>
              </a:rPr>
              <a:t>25 February, 2022</a:t>
            </a:r>
            <a:endParaRPr b="0" i="0" sz="900" u="none" cap="none" strike="noStrike">
              <a:solidFill>
                <a:schemeClr val="lt1"/>
              </a:solidFill>
              <a:latin typeface="Arial"/>
              <a:ea typeface="Arial"/>
              <a:cs typeface="Arial"/>
              <a:sym typeface="Arial"/>
            </a:endParaRPr>
          </a:p>
        </p:txBody>
      </p:sp>
      <p:sp>
        <p:nvSpPr>
          <p:cNvPr id="91" name="Google Shape;91;p2"/>
          <p:cNvSpPr txBox="1"/>
          <p:nvPr>
            <p:ph idx="12" type="sldNum"/>
          </p:nvPr>
        </p:nvSpPr>
        <p:spPr>
          <a:xfrm>
            <a:off x="8279567" y="4860000"/>
            <a:ext cx="360000" cy="283500"/>
          </a:xfrm>
          <a:prstGeom prst="rect">
            <a:avLst/>
          </a:prstGeom>
          <a:noFill/>
          <a:ln>
            <a:noFill/>
          </a:ln>
        </p:spPr>
        <p:txBody>
          <a:bodyPr anchorCtr="0" anchor="t" bIns="34275" lIns="68550" spcFirstLastPara="1" rIns="68550" wrap="square" tIns="34275">
            <a:noAutofit/>
          </a:bodyPr>
          <a:lstStyle/>
          <a:p>
            <a:pPr indent="0" lvl="0" marL="0" marR="0" rtl="0" algn="l">
              <a:lnSpc>
                <a:spcPct val="100000"/>
              </a:lnSpc>
              <a:spcBef>
                <a:spcPts val="0"/>
              </a:spcBef>
              <a:spcAft>
                <a:spcPts val="0"/>
              </a:spcAft>
              <a:buNone/>
            </a:pPr>
            <a:fld id="{00000000-1234-1234-1234-123412341234}" type="slidenum">
              <a:rPr b="0" i="0" lang="uk" sz="900" u="none" cap="none" strike="noStrike">
                <a:solidFill>
                  <a:schemeClr val="lt1"/>
                </a:solidFill>
                <a:latin typeface="Arial"/>
                <a:ea typeface="Arial"/>
                <a:cs typeface="Arial"/>
                <a:sym typeface="Arial"/>
              </a:rPr>
              <a:t>‹#›</a:t>
            </a:fld>
            <a:endParaRPr b="0" i="0" sz="900" u="none" cap="none" strike="noStrike">
              <a:solidFill>
                <a:schemeClr val="lt1"/>
              </a:solidFill>
              <a:latin typeface="Arial"/>
              <a:ea typeface="Arial"/>
              <a:cs typeface="Arial"/>
              <a:sym typeface="Arial"/>
            </a:endParaRPr>
          </a:p>
        </p:txBody>
      </p:sp>
      <p:sp>
        <p:nvSpPr>
          <p:cNvPr id="92" name="Google Shape;92;p2"/>
          <p:cNvSpPr txBox="1"/>
          <p:nvPr/>
        </p:nvSpPr>
        <p:spPr>
          <a:xfrm>
            <a:off x="400050" y="8344"/>
            <a:ext cx="9144000" cy="438551"/>
          </a:xfrm>
          <a:prstGeom prst="rect">
            <a:avLst/>
          </a:prstGeom>
          <a:noFill/>
          <a:ln>
            <a:noFill/>
          </a:ln>
        </p:spPr>
        <p:txBody>
          <a:bodyPr anchorCtr="0" anchor="t" bIns="34275" lIns="68550" spcFirstLastPara="1" rIns="68550" wrap="square" tIns="34275">
            <a:spAutoFit/>
          </a:bodyPr>
          <a:lstStyle/>
          <a:p>
            <a:pPr indent="0" lvl="0" marL="0" marR="0" rtl="0" algn="l">
              <a:lnSpc>
                <a:spcPct val="100000"/>
              </a:lnSpc>
              <a:spcBef>
                <a:spcPts val="0"/>
              </a:spcBef>
              <a:spcAft>
                <a:spcPts val="0"/>
              </a:spcAft>
              <a:buNone/>
            </a:pPr>
            <a:r>
              <a:rPr b="0" i="0" lang="uk" sz="2400" u="none" cap="none" strike="noStrike">
                <a:solidFill>
                  <a:srgbClr val="8C2245"/>
                </a:solidFill>
                <a:latin typeface="Verdana"/>
                <a:ea typeface="Verdana"/>
                <a:cs typeface="Verdana"/>
                <a:sym typeface="Verdana"/>
              </a:rPr>
              <a:t>Background</a:t>
            </a:r>
            <a:endParaRPr b="0" i="0" sz="2400" u="none" cap="none" strike="noStrike">
              <a:solidFill>
                <a:srgbClr val="8C2245"/>
              </a:solidFill>
              <a:latin typeface="Verdana"/>
              <a:ea typeface="Verdana"/>
              <a:cs typeface="Verdana"/>
              <a:sym typeface="Verdana"/>
            </a:endParaRPr>
          </a:p>
        </p:txBody>
      </p:sp>
      <p:grpSp>
        <p:nvGrpSpPr>
          <p:cNvPr id="93" name="Google Shape;93;p2"/>
          <p:cNvGrpSpPr/>
          <p:nvPr/>
        </p:nvGrpSpPr>
        <p:grpSpPr>
          <a:xfrm>
            <a:off x="0" y="4476867"/>
            <a:ext cx="9144000" cy="685800"/>
            <a:chOff x="0" y="5969156"/>
            <a:chExt cx="12192000" cy="914400"/>
          </a:xfrm>
        </p:grpSpPr>
        <p:sp>
          <p:nvSpPr>
            <p:cNvPr id="94" name="Google Shape;94;p2"/>
            <p:cNvSpPr/>
            <p:nvPr/>
          </p:nvSpPr>
          <p:spPr>
            <a:xfrm>
              <a:off x="0" y="5969156"/>
              <a:ext cx="12192000" cy="914400"/>
            </a:xfrm>
            <a:prstGeom prst="rect">
              <a:avLst/>
            </a:prstGeom>
            <a:solidFill>
              <a:srgbClr val="00539B"/>
            </a:solidFill>
            <a:ln>
              <a:noFill/>
            </a:ln>
          </p:spPr>
          <p:txBody>
            <a:bodyPr anchorCtr="0" anchor="t" bIns="34275" lIns="68550" spcFirstLastPara="1" rIns="68550" wrap="square" tIns="34275">
              <a:noAutofit/>
            </a:bodyPr>
            <a:lstStyle/>
            <a:p>
              <a:pPr indent="0" lvl="0" marL="0" marR="0" rtl="0" algn="ctr">
                <a:lnSpc>
                  <a:spcPct val="100000"/>
                </a:lnSpc>
                <a:spcBef>
                  <a:spcPts val="0"/>
                </a:spcBef>
                <a:spcAft>
                  <a:spcPts val="0"/>
                </a:spcAft>
                <a:buNone/>
              </a:pPr>
              <a:r>
                <a:t/>
              </a:r>
              <a:endParaRPr b="0" i="0" sz="900" u="none" cap="none" strike="noStrike">
                <a:solidFill>
                  <a:schemeClr val="lt1"/>
                </a:solidFill>
                <a:latin typeface="Arial"/>
                <a:ea typeface="Arial"/>
                <a:cs typeface="Arial"/>
                <a:sym typeface="Arial"/>
              </a:endParaRPr>
            </a:p>
          </p:txBody>
        </p:sp>
        <p:pic>
          <p:nvPicPr>
            <p:cNvPr id="95" name="Google Shape;95;p2"/>
            <p:cNvPicPr preferRelativeResize="0"/>
            <p:nvPr/>
          </p:nvPicPr>
          <p:blipFill rotWithShape="1">
            <a:blip r:embed="rId3">
              <a:alphaModFix/>
            </a:blip>
            <a:srcRect b="0" l="0" r="0" t="0"/>
            <a:stretch/>
          </p:blipFill>
          <p:spPr>
            <a:xfrm>
              <a:off x="9332844" y="6206991"/>
              <a:ext cx="2356403" cy="438729"/>
            </a:xfrm>
            <a:prstGeom prst="rect">
              <a:avLst/>
            </a:prstGeom>
            <a:noFill/>
            <a:ln>
              <a:noFill/>
            </a:ln>
          </p:spPr>
        </p:pic>
        <p:pic>
          <p:nvPicPr>
            <p:cNvPr id="96" name="Google Shape;96;p2"/>
            <p:cNvPicPr preferRelativeResize="0"/>
            <p:nvPr/>
          </p:nvPicPr>
          <p:blipFill rotWithShape="1">
            <a:blip r:embed="rId4">
              <a:alphaModFix/>
            </a:blip>
            <a:srcRect b="0" l="0" r="0" t="0"/>
            <a:stretch/>
          </p:blipFill>
          <p:spPr>
            <a:xfrm>
              <a:off x="0" y="5969156"/>
              <a:ext cx="5435598" cy="914400"/>
            </a:xfrm>
            <a:prstGeom prst="rect">
              <a:avLst/>
            </a:prstGeom>
            <a:noFill/>
            <a:ln>
              <a:noFill/>
            </a:ln>
          </p:spPr>
        </p:pic>
      </p:grpSp>
      <p:sp>
        <p:nvSpPr>
          <p:cNvPr id="97" name="Google Shape;97;p2"/>
          <p:cNvSpPr txBox="1"/>
          <p:nvPr/>
        </p:nvSpPr>
        <p:spPr>
          <a:xfrm>
            <a:off x="900498" y="446901"/>
            <a:ext cx="7655400" cy="4750800"/>
          </a:xfrm>
          <a:prstGeom prst="rect">
            <a:avLst/>
          </a:prstGeom>
          <a:noFill/>
          <a:ln>
            <a:noFill/>
          </a:ln>
        </p:spPr>
        <p:txBody>
          <a:bodyPr anchorCtr="0" anchor="t" bIns="68550" lIns="68550" spcFirstLastPara="1" rIns="68550" wrap="square" tIns="68550">
            <a:spAutoFit/>
          </a:bodyPr>
          <a:lstStyle/>
          <a:p>
            <a:pPr indent="-144463" lvl="0" marL="214313" marR="0" rtl="0" algn="l">
              <a:lnSpc>
                <a:spcPct val="115000"/>
              </a:lnSpc>
              <a:spcBef>
                <a:spcPts val="900"/>
              </a:spcBef>
              <a:spcAft>
                <a:spcPts val="0"/>
              </a:spcAft>
              <a:buClr>
                <a:schemeClr val="accent6"/>
              </a:buClr>
              <a:buSzPts val="1100"/>
              <a:buFont typeface="Arial"/>
              <a:buNone/>
            </a:pPr>
            <a:r>
              <a:t/>
            </a:r>
            <a:endParaRPr b="0" i="0" sz="1125" u="none" cap="none" strike="noStrike">
              <a:solidFill>
                <a:srgbClr val="8C2245"/>
              </a:solidFill>
              <a:latin typeface="Arial"/>
              <a:ea typeface="Arial"/>
              <a:cs typeface="Arial"/>
              <a:sym typeface="Arial"/>
            </a:endParaRPr>
          </a:p>
          <a:p>
            <a:pPr indent="-213995" lvl="0" marL="213995" marR="0" rtl="0" algn="l">
              <a:lnSpc>
                <a:spcPct val="100000"/>
              </a:lnSpc>
              <a:spcBef>
                <a:spcPts val="0"/>
              </a:spcBef>
              <a:spcAft>
                <a:spcPts val="0"/>
              </a:spcAft>
              <a:buClr>
                <a:srgbClr val="000000"/>
              </a:buClr>
              <a:buSzPts val="1100"/>
              <a:buFont typeface="Arial"/>
              <a:buChar char="•"/>
            </a:pPr>
            <a:r>
              <a:rPr b="0" i="0" lang="uk" sz="1100" u="none" cap="none" strike="noStrike">
                <a:solidFill>
                  <a:srgbClr val="003964"/>
                </a:solidFill>
                <a:latin typeface="Arial"/>
                <a:ea typeface="Arial"/>
                <a:cs typeface="Arial"/>
                <a:sym typeface="Arial"/>
              </a:rPr>
              <a:t>Public procurements (PP) constitute a significant part of public spending  (annual global value is equal to USD 13 trillion*). A large share of this market may be attractive to foreign companies. One can identify</a:t>
            </a:r>
            <a:r>
              <a:rPr b="1" i="0" lang="uk" sz="1100" u="none" cap="none" strike="noStrike">
                <a:solidFill>
                  <a:srgbClr val="575757"/>
                </a:solidFill>
                <a:latin typeface="Arial"/>
                <a:ea typeface="Arial"/>
                <a:cs typeface="Arial"/>
                <a:sym typeface="Arial"/>
              </a:rPr>
              <a:t> </a:t>
            </a:r>
            <a:r>
              <a:rPr b="1" i="0" lang="uk" sz="1100" u="none" cap="none" strike="noStrike">
                <a:solidFill>
                  <a:srgbClr val="8C2245"/>
                </a:solidFill>
                <a:latin typeface="Verdana"/>
                <a:ea typeface="Verdana"/>
                <a:cs typeface="Verdana"/>
                <a:sym typeface="Verdana"/>
              </a:rPr>
              <a:t>two main forces that define the participation of foreign companies in public procurements.</a:t>
            </a:r>
            <a:endParaRPr b="0" i="0" sz="12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None/>
            </a:pPr>
            <a:r>
              <a:t/>
            </a:r>
            <a:endParaRPr b="1" i="0" sz="1100" u="none" cap="none" strike="noStrike">
              <a:solidFill>
                <a:srgbClr val="8C2245"/>
              </a:solidFill>
              <a:latin typeface="Verdana"/>
              <a:ea typeface="Verdana"/>
              <a:cs typeface="Verdana"/>
              <a:sym typeface="Verdana"/>
            </a:endParaRPr>
          </a:p>
          <a:p>
            <a:pPr indent="-213995" lvl="0" marL="213995" marR="0" rtl="0" algn="l">
              <a:lnSpc>
                <a:spcPct val="100000"/>
              </a:lnSpc>
              <a:spcBef>
                <a:spcPts val="0"/>
              </a:spcBef>
              <a:spcAft>
                <a:spcPts val="0"/>
              </a:spcAft>
              <a:buClr>
                <a:srgbClr val="000000"/>
              </a:buClr>
              <a:buSzPts val="1100"/>
              <a:buFont typeface="Arial"/>
              <a:buChar char="•"/>
            </a:pPr>
            <a:r>
              <a:rPr b="1" i="0" lang="uk" sz="1100" u="none" cap="none" strike="noStrike">
                <a:solidFill>
                  <a:srgbClr val="8C2245"/>
                </a:solidFill>
                <a:latin typeface="Verdana"/>
                <a:ea typeface="Verdana"/>
                <a:cs typeface="Verdana"/>
                <a:sym typeface="Verdana"/>
              </a:rPr>
              <a:t>The first one is the availability of information on tenders announced.</a:t>
            </a:r>
            <a:r>
              <a:rPr b="0" i="0" lang="uk" sz="1100" u="none" cap="none" strike="noStrike">
                <a:solidFill>
                  <a:srgbClr val="575757"/>
                </a:solidFill>
                <a:latin typeface="Arial"/>
                <a:ea typeface="Arial"/>
                <a:cs typeface="Arial"/>
                <a:sym typeface="Arial"/>
              </a:rPr>
              <a:t> </a:t>
            </a:r>
            <a:r>
              <a:rPr b="0" i="0" lang="uk" sz="1100" u="none" cap="none" strike="noStrike">
                <a:solidFill>
                  <a:srgbClr val="003964"/>
                </a:solidFill>
                <a:latin typeface="Arial"/>
                <a:ea typeface="Arial"/>
                <a:cs typeface="Arial"/>
                <a:sym typeface="Arial"/>
              </a:rPr>
              <a:t>OCDS is a framework that creates common ground for different e-procurement systems. As for now, three dozen countries have implemented OCDS (or use it as a framework) and this number is growing.</a:t>
            </a:r>
            <a:br>
              <a:rPr b="0" i="0" lang="uk" sz="1100" u="none" cap="none" strike="noStrike">
                <a:solidFill>
                  <a:srgbClr val="003964"/>
                </a:solidFill>
                <a:latin typeface="Arial"/>
                <a:ea typeface="Arial"/>
                <a:cs typeface="Arial"/>
                <a:sym typeface="Arial"/>
              </a:rPr>
            </a:br>
            <a:endParaRPr b="0" i="0" sz="1100" u="none" cap="none" strike="noStrike">
              <a:solidFill>
                <a:srgbClr val="003964"/>
              </a:solidFill>
              <a:latin typeface="Arial"/>
              <a:ea typeface="Arial"/>
              <a:cs typeface="Arial"/>
              <a:sym typeface="Arial"/>
            </a:endParaRPr>
          </a:p>
          <a:p>
            <a:pPr indent="-213995" lvl="0" marL="213995" marR="0" rtl="0" algn="l">
              <a:lnSpc>
                <a:spcPct val="100000"/>
              </a:lnSpc>
              <a:spcBef>
                <a:spcPts val="0"/>
              </a:spcBef>
              <a:spcAft>
                <a:spcPts val="0"/>
              </a:spcAft>
              <a:buClr>
                <a:srgbClr val="000000"/>
              </a:buClr>
              <a:buSzPts val="1100"/>
              <a:buFont typeface="Arial"/>
              <a:buChar char="•"/>
            </a:pPr>
            <a:r>
              <a:rPr b="1" i="0" lang="uk" sz="1100" u="none" cap="none" strike="noStrike">
                <a:solidFill>
                  <a:srgbClr val="8C2245"/>
                </a:solidFill>
                <a:latin typeface="Verdana"/>
                <a:ea typeface="Verdana"/>
                <a:cs typeface="Verdana"/>
                <a:sym typeface="Verdana"/>
              </a:rPr>
              <a:t>The second force</a:t>
            </a:r>
            <a:r>
              <a:rPr b="1" i="0" lang="uk" sz="1100" u="none" cap="none" strike="noStrike">
                <a:solidFill>
                  <a:srgbClr val="575757"/>
                </a:solidFill>
                <a:latin typeface="Arial"/>
                <a:ea typeface="Arial"/>
                <a:cs typeface="Arial"/>
                <a:sym typeface="Arial"/>
              </a:rPr>
              <a:t> </a:t>
            </a:r>
            <a:r>
              <a:rPr b="0" i="0" lang="uk" sz="1100" u="none" cap="none" strike="noStrike">
                <a:solidFill>
                  <a:srgbClr val="003964"/>
                </a:solidFill>
                <a:latin typeface="Arial"/>
                <a:ea typeface="Arial"/>
                <a:cs typeface="Arial"/>
                <a:sym typeface="Arial"/>
              </a:rPr>
              <a:t>that defines the involvement of foreign companies in public procurements</a:t>
            </a:r>
            <a:r>
              <a:rPr b="0" i="0" lang="uk" sz="1100" u="none" cap="none" strike="noStrike">
                <a:solidFill>
                  <a:srgbClr val="575757"/>
                </a:solidFill>
                <a:latin typeface="Arial"/>
                <a:ea typeface="Arial"/>
                <a:cs typeface="Arial"/>
                <a:sym typeface="Arial"/>
              </a:rPr>
              <a:t> </a:t>
            </a:r>
            <a:r>
              <a:rPr b="1" i="0" lang="uk" sz="1100" u="none" cap="none" strike="noStrike">
                <a:solidFill>
                  <a:srgbClr val="8C2245"/>
                </a:solidFill>
                <a:latin typeface="Verdana"/>
                <a:ea typeface="Verdana"/>
                <a:cs typeface="Verdana"/>
                <a:sym typeface="Verdana"/>
              </a:rPr>
              <a:t>is the presence of restrictions established by the PP regulatory framework.</a:t>
            </a:r>
            <a:r>
              <a:rPr b="0" i="0" lang="uk" sz="1100" u="none" cap="none" strike="noStrike">
                <a:solidFill>
                  <a:srgbClr val="575757"/>
                </a:solidFill>
                <a:latin typeface="Arial"/>
                <a:ea typeface="Arial"/>
                <a:cs typeface="Arial"/>
                <a:sym typeface="Arial"/>
              </a:rPr>
              <a:t> </a:t>
            </a:r>
            <a:r>
              <a:rPr b="0" i="0" lang="uk" sz="1100" u="none" cap="none" strike="noStrike">
                <a:solidFill>
                  <a:srgbClr val="003964"/>
                </a:solidFill>
                <a:latin typeface="Arial"/>
                <a:ea typeface="Arial"/>
                <a:cs typeface="Arial"/>
                <a:sym typeface="Arial"/>
              </a:rPr>
              <a:t>In 2017 OECD developed a taxonomy of public procurement barriers that can negatively affect the participation of foreign companies in tenders (and general access to national markets). But the indicators of this taxonomy are qualitative. It won't be possible to make conclusions about the existence of a measure as well as its scale without quantifying them.</a:t>
            </a:r>
            <a:br>
              <a:rPr b="0" i="0" lang="uk" sz="1100" u="none" cap="none" strike="noStrike">
                <a:solidFill>
                  <a:srgbClr val="003964"/>
                </a:solidFill>
                <a:latin typeface="Arial"/>
                <a:ea typeface="Arial"/>
                <a:cs typeface="Arial"/>
                <a:sym typeface="Arial"/>
              </a:rPr>
            </a:br>
            <a:endParaRPr b="0" i="0" sz="1100" u="none" cap="none" strike="noStrike">
              <a:solidFill>
                <a:srgbClr val="003964"/>
              </a:solidFill>
              <a:latin typeface="Arial"/>
              <a:ea typeface="Arial"/>
              <a:cs typeface="Arial"/>
              <a:sym typeface="Arial"/>
            </a:endParaRPr>
          </a:p>
          <a:p>
            <a:pPr indent="-213995" lvl="0" marL="213995" marR="0" rtl="0" algn="l">
              <a:lnSpc>
                <a:spcPct val="100000"/>
              </a:lnSpc>
              <a:spcBef>
                <a:spcPts val="0"/>
              </a:spcBef>
              <a:spcAft>
                <a:spcPts val="0"/>
              </a:spcAft>
              <a:buClr>
                <a:srgbClr val="000000"/>
              </a:buClr>
              <a:buSzPts val="1100"/>
              <a:buFont typeface="Arial"/>
              <a:buChar char="•"/>
            </a:pPr>
            <a:r>
              <a:rPr b="1" i="0" lang="uk" sz="1100" u="none" cap="none" strike="noStrike">
                <a:solidFill>
                  <a:srgbClr val="8C2245"/>
                </a:solidFill>
                <a:latin typeface="Verdana"/>
                <a:ea typeface="Verdana"/>
                <a:cs typeface="Verdana"/>
                <a:sym typeface="Verdana"/>
              </a:rPr>
              <a:t>The aim of this project </a:t>
            </a:r>
            <a:r>
              <a:rPr b="1" i="0" lang="uk" sz="1200" u="none" cap="none" strike="noStrike">
                <a:solidFill>
                  <a:srgbClr val="8C2245"/>
                </a:solidFill>
              </a:rPr>
              <a:t>is to create the methodology that will help to identify these measures and transform them into OCDS based indicators</a:t>
            </a:r>
            <a:r>
              <a:rPr b="0" i="0" lang="uk" sz="1100" u="none" cap="none" strike="noStrike">
                <a:solidFill>
                  <a:srgbClr val="003964"/>
                </a:solidFill>
                <a:latin typeface="Arial"/>
                <a:ea typeface="Arial"/>
                <a:cs typeface="Arial"/>
                <a:sym typeface="Arial"/>
              </a:rPr>
              <a:t>. Creating a single procurement information system markets availability </a:t>
            </a:r>
            <a:r>
              <a:rPr lang="uk" sz="1100">
                <a:solidFill>
                  <a:srgbClr val="003964"/>
                </a:solidFill>
              </a:rPr>
              <a:t>for foreign companies</a:t>
            </a:r>
            <a:r>
              <a:rPr b="0" i="0" lang="uk" sz="1100" u="none" cap="none" strike="noStrike">
                <a:solidFill>
                  <a:srgbClr val="003964"/>
                </a:solidFill>
                <a:latin typeface="Arial"/>
                <a:ea typeface="Arial"/>
                <a:cs typeface="Arial"/>
                <a:sym typeface="Arial"/>
              </a:rPr>
              <a:t> (based on OCDS-framework) will not only overcome barriers, but also find new opportunities.</a:t>
            </a:r>
            <a:endParaRPr>
              <a:solidFill>
                <a:srgbClr val="003964"/>
              </a:solidFill>
            </a:endParaRPr>
          </a:p>
          <a:p>
            <a:pPr indent="0" lvl="0" marL="0" marR="0" rtl="0" algn="l">
              <a:lnSpc>
                <a:spcPct val="100000"/>
              </a:lnSpc>
              <a:spcBef>
                <a:spcPts val="0"/>
              </a:spcBef>
              <a:spcAft>
                <a:spcPts val="0"/>
              </a:spcAft>
              <a:buNone/>
            </a:pPr>
            <a:r>
              <a:t/>
            </a:r>
            <a:endParaRPr b="0" i="0" sz="1100" u="none" cap="none" strike="noStrike">
              <a:solidFill>
                <a:srgbClr val="575757"/>
              </a:solidFill>
              <a:latin typeface="Arial"/>
              <a:ea typeface="Arial"/>
              <a:cs typeface="Arial"/>
              <a:sym typeface="Arial"/>
            </a:endParaRPr>
          </a:p>
          <a:p>
            <a:pPr indent="0" lvl="0" marL="0" marR="0" rtl="0" algn="l">
              <a:lnSpc>
                <a:spcPct val="100000"/>
              </a:lnSpc>
              <a:spcBef>
                <a:spcPts val="0"/>
              </a:spcBef>
              <a:spcAft>
                <a:spcPts val="0"/>
              </a:spcAft>
              <a:buNone/>
            </a:pPr>
            <a:br>
              <a:rPr b="0" i="0" lang="uk" sz="825" u="none" cap="none" strike="noStrike">
                <a:solidFill>
                  <a:srgbClr val="000000"/>
                </a:solidFill>
                <a:latin typeface="Arial"/>
                <a:ea typeface="Arial"/>
                <a:cs typeface="Arial"/>
                <a:sym typeface="Arial"/>
              </a:rPr>
            </a:br>
            <a:r>
              <a:rPr b="0" i="0" lang="uk" sz="825" u="sng" cap="none" strike="noStrike">
                <a:solidFill>
                  <a:srgbClr val="000000"/>
                </a:solidFill>
                <a:latin typeface="Arial"/>
                <a:ea typeface="Arial"/>
                <a:cs typeface="Arial"/>
                <a:sym typeface="Arial"/>
                <a:hlinkClick r:id="rId5">
                  <a:extLst>
                    <a:ext uri="{A12FA001-AC4F-418D-AE19-62706E023703}">
                      <ahyp:hlinkClr val="tx"/>
                    </a:ext>
                  </a:extLst>
                </a:hlinkClick>
              </a:rPr>
              <a:t>https://spendnetwork.com/13-trillion-the-global-value-of-public-procurement/</a:t>
            </a:r>
            <a:r>
              <a:rPr b="0" i="0" lang="uk" sz="825" u="none" cap="none" strike="noStrike">
                <a:solidFill>
                  <a:srgbClr val="000000"/>
                </a:solidFill>
                <a:latin typeface="Arial"/>
                <a:ea typeface="Arial"/>
                <a:cs typeface="Arial"/>
                <a:sym typeface="Arial"/>
              </a:rPr>
              <a:t> </a:t>
            </a:r>
            <a:endParaRPr b="0" i="0" sz="825" u="none" cap="none" strike="noStrike">
              <a:solidFill>
                <a:srgbClr val="000000"/>
              </a:solidFill>
              <a:latin typeface="Arial"/>
              <a:ea typeface="Arial"/>
              <a:cs typeface="Arial"/>
              <a:sym typeface="Arial"/>
            </a:endParaRPr>
          </a:p>
          <a:p>
            <a:pPr indent="0" lvl="0" marL="0" marR="0" rtl="0" algn="l">
              <a:lnSpc>
                <a:spcPct val="114999"/>
              </a:lnSpc>
              <a:spcBef>
                <a:spcPts val="900"/>
              </a:spcBef>
              <a:spcAft>
                <a:spcPts val="0"/>
              </a:spcAft>
              <a:buNone/>
            </a:pPr>
            <a:br>
              <a:rPr b="0" i="0" lang="uk" sz="825" u="none" cap="none" strike="noStrike">
                <a:solidFill>
                  <a:srgbClr val="000000"/>
                </a:solidFill>
                <a:latin typeface="Arial"/>
                <a:ea typeface="Arial"/>
                <a:cs typeface="Arial"/>
                <a:sym typeface="Arial"/>
              </a:rPr>
            </a:br>
            <a:endParaRPr b="0" i="0" sz="825" u="none" cap="none" strike="noStrike">
              <a:solidFill>
                <a:srgbClr val="000000"/>
              </a:solidFill>
              <a:latin typeface="Arial"/>
              <a:ea typeface="Arial"/>
              <a:cs typeface="Arial"/>
              <a:sym typeface="Arial"/>
            </a:endParaRPr>
          </a:p>
          <a:p>
            <a:pPr indent="-144463" lvl="0" marL="214313" marR="0" rtl="0" algn="l">
              <a:lnSpc>
                <a:spcPct val="115000"/>
              </a:lnSpc>
              <a:spcBef>
                <a:spcPts val="900"/>
              </a:spcBef>
              <a:spcAft>
                <a:spcPts val="0"/>
              </a:spcAft>
              <a:buClr>
                <a:schemeClr val="accent6"/>
              </a:buClr>
              <a:buSzPts val="1100"/>
              <a:buFont typeface="Arial"/>
              <a:buNone/>
            </a:pPr>
            <a:r>
              <a:t/>
            </a:r>
            <a:endParaRPr b="0" i="0" sz="825" u="none" cap="none" strike="noStrike">
              <a:solidFill>
                <a:srgbClr val="8C2245"/>
              </a:solidFill>
              <a:latin typeface="Arial"/>
              <a:ea typeface="Arial"/>
              <a:cs typeface="Arial"/>
              <a:sym typeface="Arial"/>
            </a:endParaRPr>
          </a:p>
          <a:p>
            <a:pPr indent="-100013" lvl="0" marL="214313" marR="0" rtl="0" algn="l">
              <a:lnSpc>
                <a:spcPct val="115000"/>
              </a:lnSpc>
              <a:spcBef>
                <a:spcPts val="900"/>
              </a:spcBef>
              <a:spcAft>
                <a:spcPts val="900"/>
              </a:spcAft>
              <a:buClr>
                <a:srgbClr val="000000"/>
              </a:buClr>
              <a:buSzPts val="1800"/>
              <a:buFont typeface="Arial"/>
              <a:buNone/>
            </a:pPr>
            <a:r>
              <a:t/>
            </a:r>
            <a:endParaRPr b="0" i="0" sz="825" u="none" cap="none" strike="noStrike">
              <a:solidFill>
                <a:srgbClr val="8C2245"/>
              </a:solidFill>
              <a:latin typeface="Arial"/>
              <a:ea typeface="Arial"/>
              <a:cs typeface="Arial"/>
              <a:sym typeface="Arial"/>
            </a:endParaRP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3"/>
          <p:cNvSpPr txBox="1"/>
          <p:nvPr>
            <p:ph idx="10" type="dt"/>
          </p:nvPr>
        </p:nvSpPr>
        <p:spPr>
          <a:xfrm>
            <a:off x="719136" y="4860000"/>
            <a:ext cx="1871775" cy="283500"/>
          </a:xfrm>
          <a:prstGeom prst="rect">
            <a:avLst/>
          </a:prstGeom>
          <a:noFill/>
          <a:ln>
            <a:noFill/>
          </a:ln>
        </p:spPr>
        <p:txBody>
          <a:bodyPr anchorCtr="0" anchor="t" bIns="34275" lIns="68550" spcFirstLastPara="1" rIns="68550" wrap="square" tIns="34275">
            <a:noAutofit/>
          </a:bodyPr>
          <a:lstStyle/>
          <a:p>
            <a:pPr indent="0" lvl="0" marL="0" marR="0" rtl="0" algn="l">
              <a:lnSpc>
                <a:spcPct val="100000"/>
              </a:lnSpc>
              <a:spcBef>
                <a:spcPts val="0"/>
              </a:spcBef>
              <a:spcAft>
                <a:spcPts val="0"/>
              </a:spcAft>
              <a:buNone/>
            </a:pPr>
            <a:r>
              <a:rPr b="0" i="0" lang="uk" sz="900" u="none" cap="none" strike="noStrike">
                <a:solidFill>
                  <a:schemeClr val="lt1"/>
                </a:solidFill>
                <a:latin typeface="Arial"/>
                <a:ea typeface="Arial"/>
                <a:cs typeface="Arial"/>
                <a:sym typeface="Arial"/>
              </a:rPr>
              <a:t>25 February, 2022</a:t>
            </a:r>
            <a:endParaRPr b="0" i="0" sz="900" u="none" cap="none" strike="noStrike">
              <a:solidFill>
                <a:schemeClr val="lt1"/>
              </a:solidFill>
              <a:latin typeface="Arial"/>
              <a:ea typeface="Arial"/>
              <a:cs typeface="Arial"/>
              <a:sym typeface="Arial"/>
            </a:endParaRPr>
          </a:p>
        </p:txBody>
      </p:sp>
      <p:sp>
        <p:nvSpPr>
          <p:cNvPr id="106" name="Google Shape;106;p3"/>
          <p:cNvSpPr txBox="1"/>
          <p:nvPr>
            <p:ph idx="12" type="sldNum"/>
          </p:nvPr>
        </p:nvSpPr>
        <p:spPr>
          <a:xfrm>
            <a:off x="8279567" y="4860000"/>
            <a:ext cx="360000" cy="283500"/>
          </a:xfrm>
          <a:prstGeom prst="rect">
            <a:avLst/>
          </a:prstGeom>
          <a:noFill/>
          <a:ln>
            <a:noFill/>
          </a:ln>
        </p:spPr>
        <p:txBody>
          <a:bodyPr anchorCtr="0" anchor="t" bIns="34275" lIns="68550" spcFirstLastPara="1" rIns="68550" wrap="square" tIns="34275">
            <a:noAutofit/>
          </a:bodyPr>
          <a:lstStyle/>
          <a:p>
            <a:pPr indent="0" lvl="0" marL="0" marR="0" rtl="0" algn="l">
              <a:lnSpc>
                <a:spcPct val="100000"/>
              </a:lnSpc>
              <a:spcBef>
                <a:spcPts val="0"/>
              </a:spcBef>
              <a:spcAft>
                <a:spcPts val="0"/>
              </a:spcAft>
              <a:buNone/>
            </a:pPr>
            <a:fld id="{00000000-1234-1234-1234-123412341234}" type="slidenum">
              <a:rPr b="0" i="0" lang="uk" sz="900" u="none" cap="none" strike="noStrike">
                <a:solidFill>
                  <a:schemeClr val="lt1"/>
                </a:solidFill>
                <a:latin typeface="Arial"/>
                <a:ea typeface="Arial"/>
                <a:cs typeface="Arial"/>
                <a:sym typeface="Arial"/>
              </a:rPr>
              <a:t>‹#›</a:t>
            </a:fld>
            <a:endParaRPr b="0" i="0" sz="900" u="none" cap="none" strike="noStrike">
              <a:solidFill>
                <a:schemeClr val="lt1"/>
              </a:solidFill>
              <a:latin typeface="Arial"/>
              <a:ea typeface="Arial"/>
              <a:cs typeface="Arial"/>
              <a:sym typeface="Arial"/>
            </a:endParaRPr>
          </a:p>
        </p:txBody>
      </p:sp>
      <p:sp>
        <p:nvSpPr>
          <p:cNvPr id="107" name="Google Shape;107;p3"/>
          <p:cNvSpPr txBox="1"/>
          <p:nvPr/>
        </p:nvSpPr>
        <p:spPr>
          <a:xfrm>
            <a:off x="400050" y="8344"/>
            <a:ext cx="9144000" cy="692467"/>
          </a:xfrm>
          <a:prstGeom prst="rect">
            <a:avLst/>
          </a:prstGeom>
          <a:noFill/>
          <a:ln>
            <a:noFill/>
          </a:ln>
        </p:spPr>
        <p:txBody>
          <a:bodyPr anchorCtr="0" anchor="t" bIns="34275" lIns="68550" spcFirstLastPara="1" rIns="68550" wrap="square" tIns="34275">
            <a:spAutoFit/>
          </a:bodyPr>
          <a:lstStyle/>
          <a:p>
            <a:pPr indent="0" lvl="0" marL="0" marR="0" rtl="0" algn="l">
              <a:lnSpc>
                <a:spcPct val="100000"/>
              </a:lnSpc>
              <a:spcBef>
                <a:spcPts val="0"/>
              </a:spcBef>
              <a:spcAft>
                <a:spcPts val="0"/>
              </a:spcAft>
              <a:buNone/>
            </a:pPr>
            <a:r>
              <a:rPr b="0" i="0" lang="uk" sz="2400" u="none" cap="none" strike="noStrike">
                <a:solidFill>
                  <a:srgbClr val="8C2245"/>
                </a:solidFill>
                <a:latin typeface="Verdana"/>
                <a:ea typeface="Verdana"/>
                <a:cs typeface="Verdana"/>
                <a:sym typeface="Verdana"/>
              </a:rPr>
              <a:t>About the project</a:t>
            </a:r>
            <a:endParaRPr b="0" i="0" sz="2400" u="none" cap="none" strike="noStrike">
              <a:solidFill>
                <a:srgbClr val="8C2245"/>
              </a:solidFill>
              <a:latin typeface="Verdana"/>
              <a:ea typeface="Verdana"/>
              <a:cs typeface="Verdana"/>
              <a:sym typeface="Verdana"/>
            </a:endParaRPr>
          </a:p>
          <a:p>
            <a:pPr indent="0" lvl="0" marL="0" marR="0" rtl="0" algn="l">
              <a:lnSpc>
                <a:spcPct val="100000"/>
              </a:lnSpc>
              <a:spcBef>
                <a:spcPts val="0"/>
              </a:spcBef>
              <a:spcAft>
                <a:spcPts val="0"/>
              </a:spcAft>
              <a:buNone/>
            </a:pPr>
            <a:br>
              <a:rPr b="0" i="0" lang="uk" sz="825" u="none" cap="none" strike="noStrike">
                <a:solidFill>
                  <a:srgbClr val="000000"/>
                </a:solidFill>
                <a:latin typeface="Arial"/>
                <a:ea typeface="Arial"/>
                <a:cs typeface="Arial"/>
                <a:sym typeface="Arial"/>
              </a:rPr>
            </a:br>
            <a:endParaRPr b="0" i="0" sz="825" u="none" cap="none" strike="noStrike">
              <a:solidFill>
                <a:srgbClr val="000000"/>
              </a:solidFill>
              <a:latin typeface="Arial"/>
              <a:ea typeface="Arial"/>
              <a:cs typeface="Arial"/>
              <a:sym typeface="Arial"/>
            </a:endParaRPr>
          </a:p>
        </p:txBody>
      </p:sp>
      <p:grpSp>
        <p:nvGrpSpPr>
          <p:cNvPr id="108" name="Google Shape;108;p3"/>
          <p:cNvGrpSpPr/>
          <p:nvPr/>
        </p:nvGrpSpPr>
        <p:grpSpPr>
          <a:xfrm>
            <a:off x="0" y="4476867"/>
            <a:ext cx="9144000" cy="685800"/>
            <a:chOff x="0" y="5969156"/>
            <a:chExt cx="12192000" cy="914400"/>
          </a:xfrm>
        </p:grpSpPr>
        <p:sp>
          <p:nvSpPr>
            <p:cNvPr id="109" name="Google Shape;109;p3"/>
            <p:cNvSpPr/>
            <p:nvPr/>
          </p:nvSpPr>
          <p:spPr>
            <a:xfrm>
              <a:off x="0" y="5969156"/>
              <a:ext cx="12192000" cy="914400"/>
            </a:xfrm>
            <a:prstGeom prst="rect">
              <a:avLst/>
            </a:prstGeom>
            <a:solidFill>
              <a:srgbClr val="00539B"/>
            </a:solidFill>
            <a:ln>
              <a:noFill/>
            </a:ln>
          </p:spPr>
          <p:txBody>
            <a:bodyPr anchorCtr="0" anchor="t" bIns="34275" lIns="68550" spcFirstLastPara="1" rIns="68550" wrap="square" tIns="34275">
              <a:noAutofit/>
            </a:bodyPr>
            <a:lstStyle/>
            <a:p>
              <a:pPr indent="0" lvl="0" marL="0" marR="0" rtl="0" algn="ctr">
                <a:lnSpc>
                  <a:spcPct val="100000"/>
                </a:lnSpc>
                <a:spcBef>
                  <a:spcPts val="0"/>
                </a:spcBef>
                <a:spcAft>
                  <a:spcPts val="0"/>
                </a:spcAft>
                <a:buNone/>
              </a:pPr>
              <a:r>
                <a:t/>
              </a:r>
              <a:endParaRPr b="0" i="0" sz="900" u="none" cap="none" strike="noStrike">
                <a:solidFill>
                  <a:schemeClr val="lt1"/>
                </a:solidFill>
                <a:latin typeface="Arial"/>
                <a:ea typeface="Arial"/>
                <a:cs typeface="Arial"/>
                <a:sym typeface="Arial"/>
              </a:endParaRPr>
            </a:p>
          </p:txBody>
        </p:sp>
        <p:pic>
          <p:nvPicPr>
            <p:cNvPr id="110" name="Google Shape;110;p3"/>
            <p:cNvPicPr preferRelativeResize="0"/>
            <p:nvPr/>
          </p:nvPicPr>
          <p:blipFill rotWithShape="1">
            <a:blip r:embed="rId3">
              <a:alphaModFix/>
            </a:blip>
            <a:srcRect b="0" l="0" r="0" t="0"/>
            <a:stretch/>
          </p:blipFill>
          <p:spPr>
            <a:xfrm>
              <a:off x="9332844" y="6206991"/>
              <a:ext cx="2356403" cy="438729"/>
            </a:xfrm>
            <a:prstGeom prst="rect">
              <a:avLst/>
            </a:prstGeom>
            <a:noFill/>
            <a:ln>
              <a:noFill/>
            </a:ln>
          </p:spPr>
        </p:pic>
        <p:pic>
          <p:nvPicPr>
            <p:cNvPr id="111" name="Google Shape;111;p3"/>
            <p:cNvPicPr preferRelativeResize="0"/>
            <p:nvPr/>
          </p:nvPicPr>
          <p:blipFill rotWithShape="1">
            <a:blip r:embed="rId4">
              <a:alphaModFix/>
            </a:blip>
            <a:srcRect b="0" l="0" r="0" t="0"/>
            <a:stretch/>
          </p:blipFill>
          <p:spPr>
            <a:xfrm>
              <a:off x="0" y="5969156"/>
              <a:ext cx="5435598" cy="914400"/>
            </a:xfrm>
            <a:prstGeom prst="rect">
              <a:avLst/>
            </a:prstGeom>
            <a:noFill/>
            <a:ln>
              <a:noFill/>
            </a:ln>
          </p:spPr>
        </p:pic>
      </p:grpSp>
      <p:sp>
        <p:nvSpPr>
          <p:cNvPr id="112" name="Google Shape;112;p3"/>
          <p:cNvSpPr txBox="1"/>
          <p:nvPr/>
        </p:nvSpPr>
        <p:spPr>
          <a:xfrm>
            <a:off x="996638" y="355382"/>
            <a:ext cx="7746000" cy="3931800"/>
          </a:xfrm>
          <a:prstGeom prst="rect">
            <a:avLst/>
          </a:prstGeom>
          <a:noFill/>
          <a:ln>
            <a:noFill/>
          </a:ln>
        </p:spPr>
        <p:txBody>
          <a:bodyPr anchorCtr="0" anchor="t" bIns="68550" lIns="68550" spcFirstLastPara="1" rIns="68550" wrap="square" tIns="68550">
            <a:spAutoFit/>
          </a:bodyPr>
          <a:lstStyle/>
          <a:p>
            <a:pPr indent="0" lvl="0" marL="0" marR="0" rtl="0" algn="l">
              <a:lnSpc>
                <a:spcPct val="100000"/>
              </a:lnSpc>
              <a:spcBef>
                <a:spcPts val="0"/>
              </a:spcBef>
              <a:spcAft>
                <a:spcPts val="0"/>
              </a:spcAft>
              <a:buNone/>
            </a:pPr>
            <a:br>
              <a:rPr b="0" i="0" lang="uk" sz="1100" u="none" cap="none" strike="noStrike">
                <a:solidFill>
                  <a:srgbClr val="003964"/>
                </a:solidFill>
                <a:latin typeface="Arial"/>
                <a:ea typeface="Arial"/>
                <a:cs typeface="Arial"/>
                <a:sym typeface="Arial"/>
              </a:rPr>
            </a:br>
            <a:endParaRPr b="0" i="0" sz="1100" u="none" cap="none" strike="noStrike">
              <a:solidFill>
                <a:srgbClr val="003964"/>
              </a:solidFill>
              <a:latin typeface="Arial"/>
              <a:ea typeface="Arial"/>
              <a:cs typeface="Arial"/>
              <a:sym typeface="Arial"/>
            </a:endParaRPr>
          </a:p>
          <a:p>
            <a:pPr indent="-213995" lvl="0" marL="213995" marR="0" rtl="0" algn="l">
              <a:lnSpc>
                <a:spcPct val="100000"/>
              </a:lnSpc>
              <a:spcBef>
                <a:spcPts val="0"/>
              </a:spcBef>
              <a:spcAft>
                <a:spcPts val="0"/>
              </a:spcAft>
              <a:buClr>
                <a:srgbClr val="000000"/>
              </a:buClr>
              <a:buSzPts val="1100"/>
              <a:buFont typeface="Arial"/>
              <a:buChar char="•"/>
            </a:pPr>
            <a:r>
              <a:rPr b="0" i="0" lang="uk" sz="1100" u="none" cap="none" strike="noStrike">
                <a:solidFill>
                  <a:srgbClr val="003964"/>
                </a:solidFill>
                <a:latin typeface="Arial"/>
                <a:ea typeface="Arial"/>
                <a:cs typeface="Arial"/>
                <a:sym typeface="Arial"/>
              </a:rPr>
              <a:t>The development and testing of methodology require extensive procurement data.</a:t>
            </a:r>
            <a:r>
              <a:rPr b="0" i="0" lang="uk" sz="1100" u="none" cap="none" strike="noStrike">
                <a:solidFill>
                  <a:srgbClr val="575757"/>
                </a:solidFill>
                <a:latin typeface="Arial"/>
                <a:ea typeface="Arial"/>
                <a:cs typeface="Arial"/>
                <a:sym typeface="Arial"/>
              </a:rPr>
              <a:t> </a:t>
            </a:r>
            <a:r>
              <a:rPr b="1" i="0" lang="uk" sz="1100" u="none" cap="none" strike="noStrike">
                <a:solidFill>
                  <a:srgbClr val="8C2245"/>
                </a:solidFill>
                <a:latin typeface="Verdana"/>
                <a:ea typeface="Verdana"/>
                <a:cs typeface="Verdana"/>
                <a:sym typeface="Verdana"/>
              </a:rPr>
              <a:t>Prozorro, the Ukrainian e-procurement system, is recognized as a world leader in government data transparency for public procurement</a:t>
            </a:r>
            <a:r>
              <a:rPr b="1" i="0" lang="uk" sz="1200" u="none" cap="none" strike="noStrike">
                <a:solidFill>
                  <a:srgbClr val="575757"/>
                </a:solidFill>
                <a:latin typeface="Arial"/>
                <a:ea typeface="Arial"/>
                <a:cs typeface="Arial"/>
                <a:sym typeface="Arial"/>
              </a:rPr>
              <a:t>. </a:t>
            </a:r>
            <a:r>
              <a:rPr b="0" i="0" lang="uk" sz="1100" u="none" cap="none" strike="noStrike">
                <a:solidFill>
                  <a:srgbClr val="003964"/>
                </a:solidFill>
                <a:latin typeface="Arial"/>
                <a:ea typeface="Arial"/>
                <a:cs typeface="Arial"/>
                <a:sym typeface="Arial"/>
              </a:rPr>
              <a:t>Prozorro has won several awards, including the World Procurement Award for best public sector solution and the Open Government Award for the best e-procurement system in 2016. It has also been acknowledged by the World Bank and is an example for their Open Contracting Partnership.</a:t>
            </a:r>
            <a:br>
              <a:rPr b="0" i="0" lang="uk" sz="1100" u="none" cap="none" strike="noStrike">
                <a:solidFill>
                  <a:srgbClr val="003964"/>
                </a:solidFill>
                <a:latin typeface="Arial"/>
                <a:ea typeface="Arial"/>
                <a:cs typeface="Arial"/>
                <a:sym typeface="Arial"/>
              </a:rPr>
            </a:br>
            <a:endParaRPr b="0" i="0" sz="1100" u="none" cap="none" strike="noStrike">
              <a:solidFill>
                <a:srgbClr val="003964"/>
              </a:solidFill>
              <a:latin typeface="Arial"/>
              <a:ea typeface="Arial"/>
              <a:cs typeface="Arial"/>
              <a:sym typeface="Arial"/>
            </a:endParaRPr>
          </a:p>
          <a:p>
            <a:pPr indent="-213995" lvl="0" marL="213995" marR="0" rtl="0" algn="l">
              <a:lnSpc>
                <a:spcPct val="100000"/>
              </a:lnSpc>
              <a:spcBef>
                <a:spcPts val="0"/>
              </a:spcBef>
              <a:spcAft>
                <a:spcPts val="0"/>
              </a:spcAft>
              <a:buClr>
                <a:srgbClr val="000000"/>
              </a:buClr>
              <a:buSzPts val="1100"/>
              <a:buFont typeface="Arial"/>
              <a:buChar char="•"/>
            </a:pPr>
            <a:r>
              <a:rPr b="1" i="0" lang="uk" sz="1100" u="none" cap="none" strike="noStrike">
                <a:solidFill>
                  <a:srgbClr val="8C2245"/>
                </a:solidFill>
                <a:latin typeface="Verdana"/>
                <a:ea typeface="Verdana"/>
                <a:cs typeface="Verdana"/>
                <a:sym typeface="Verdana"/>
              </a:rPr>
              <a:t>The Centre of Excellence in Procurement (CEP) at the Kyiv School of Economics</a:t>
            </a:r>
            <a:r>
              <a:rPr b="0" i="0" lang="uk" sz="1100" u="none" cap="none" strike="noStrike">
                <a:solidFill>
                  <a:srgbClr val="575757"/>
                </a:solidFill>
                <a:latin typeface="Arial"/>
                <a:ea typeface="Arial"/>
                <a:cs typeface="Arial"/>
                <a:sym typeface="Arial"/>
              </a:rPr>
              <a:t>, </a:t>
            </a:r>
            <a:r>
              <a:rPr b="0" i="0" lang="uk" sz="1100" u="none" cap="none" strike="noStrike">
                <a:solidFill>
                  <a:srgbClr val="003964"/>
                </a:solidFill>
                <a:latin typeface="Arial"/>
                <a:ea typeface="Arial"/>
                <a:cs typeface="Arial"/>
                <a:sym typeface="Arial"/>
              </a:rPr>
              <a:t>a unique center in the CIS region, is leading the project. CEP offers a program for procurement managers, conducts procurement data analysis, and provides policy and business advice on public procurement. Since its founding in 2016, CEP has been quoted in major publications such as the Financial Times, Foreign Policy, and the best Ukrainian media. The center's research has resulted in the establishment of 2+ central purchasing organizations and over 10 amendments to Ukrainian public procurement legislation. </a:t>
            </a:r>
            <a:endParaRPr>
              <a:solidFill>
                <a:srgbClr val="003964"/>
              </a:solidFill>
            </a:endParaRPr>
          </a:p>
          <a:p>
            <a:pPr indent="-144463" lvl="0" marL="214313" marR="0" rtl="0" algn="l">
              <a:lnSpc>
                <a:spcPct val="100000"/>
              </a:lnSpc>
              <a:spcBef>
                <a:spcPts val="0"/>
              </a:spcBef>
              <a:spcAft>
                <a:spcPts val="0"/>
              </a:spcAft>
              <a:buClr>
                <a:srgbClr val="000000"/>
              </a:buClr>
              <a:buSzPts val="1100"/>
              <a:buFont typeface="Arial"/>
              <a:buNone/>
            </a:pPr>
            <a:r>
              <a:t/>
            </a:r>
            <a:endParaRPr b="0" i="0" sz="1100" u="none" cap="none" strike="noStrike">
              <a:solidFill>
                <a:srgbClr val="575757"/>
              </a:solidFill>
              <a:latin typeface="Arial"/>
              <a:ea typeface="Arial"/>
              <a:cs typeface="Arial"/>
              <a:sym typeface="Arial"/>
            </a:endParaRPr>
          </a:p>
          <a:p>
            <a:pPr indent="-213995" lvl="0" marL="213995" marR="0" rtl="0" algn="l">
              <a:lnSpc>
                <a:spcPct val="100000"/>
              </a:lnSpc>
              <a:spcBef>
                <a:spcPts val="0"/>
              </a:spcBef>
              <a:spcAft>
                <a:spcPts val="0"/>
              </a:spcAft>
              <a:buClr>
                <a:srgbClr val="000000"/>
              </a:buClr>
              <a:buSzPts val="1100"/>
              <a:buFont typeface="Arial"/>
              <a:buChar char="•"/>
            </a:pPr>
            <a:r>
              <a:rPr b="0" i="0" lang="uk" sz="1100" u="none" cap="none" strike="noStrike">
                <a:solidFill>
                  <a:srgbClr val="003964"/>
                </a:solidFill>
                <a:latin typeface="Arial"/>
                <a:ea typeface="Arial"/>
                <a:cs typeface="Arial"/>
                <a:sym typeface="Arial"/>
              </a:rPr>
              <a:t>During project implementation,</a:t>
            </a:r>
            <a:r>
              <a:rPr b="0" i="0" lang="uk" sz="1100" u="none" cap="none" strike="noStrike">
                <a:solidFill>
                  <a:srgbClr val="575757"/>
                </a:solidFill>
                <a:latin typeface="Arial"/>
                <a:ea typeface="Arial"/>
                <a:cs typeface="Arial"/>
                <a:sym typeface="Arial"/>
              </a:rPr>
              <a:t> </a:t>
            </a:r>
            <a:r>
              <a:rPr b="1" i="0" lang="uk" sz="1100" u="none" cap="none" strike="noStrike">
                <a:solidFill>
                  <a:srgbClr val="8C2245"/>
                </a:solidFill>
                <a:latin typeface="Verdana"/>
                <a:ea typeface="Verdana"/>
                <a:cs typeface="Verdana"/>
                <a:sym typeface="Verdana"/>
              </a:rPr>
              <a:t>CEP team will develop several outcomes</a:t>
            </a:r>
            <a:r>
              <a:rPr b="0" i="0" lang="uk" sz="1100" u="none" cap="none" strike="noStrike">
                <a:solidFill>
                  <a:srgbClr val="575757"/>
                </a:solidFill>
                <a:latin typeface="Arial"/>
                <a:ea typeface="Arial"/>
                <a:cs typeface="Arial"/>
                <a:sym typeface="Arial"/>
              </a:rPr>
              <a:t>: </a:t>
            </a:r>
            <a:r>
              <a:rPr b="0" i="0" lang="uk" sz="1100" u="none" cap="none" strike="noStrike">
                <a:solidFill>
                  <a:srgbClr val="003964"/>
                </a:solidFill>
                <a:latin typeface="Arial"/>
                <a:ea typeface="Arial"/>
                <a:cs typeface="Arial"/>
                <a:sym typeface="Arial"/>
              </a:rPr>
              <a:t>quantitative indicators for comparative analysis using the O</a:t>
            </a:r>
            <a:r>
              <a:rPr lang="uk" sz="1100">
                <a:solidFill>
                  <a:srgbClr val="003964"/>
                </a:solidFill>
              </a:rPr>
              <a:t>ECD</a:t>
            </a:r>
            <a:r>
              <a:rPr b="0" i="0" lang="uk" sz="1100" u="none" cap="none" strike="noStrike">
                <a:solidFill>
                  <a:srgbClr val="003964"/>
                </a:solidFill>
                <a:latin typeface="Arial"/>
                <a:ea typeface="Arial"/>
                <a:cs typeface="Arial"/>
                <a:sym typeface="Arial"/>
              </a:rPr>
              <a:t> taxonomy, transforming the indicators into OCDS data format (create OCDS- based formulas), and test the indicators on Ukrainian data.</a:t>
            </a:r>
            <a:br>
              <a:rPr b="0" i="0" lang="uk" sz="1100" u="none" cap="none" strike="noStrike">
                <a:solidFill>
                  <a:srgbClr val="003964"/>
                </a:solidFill>
                <a:latin typeface="Arial"/>
                <a:ea typeface="Arial"/>
                <a:cs typeface="Arial"/>
                <a:sym typeface="Arial"/>
              </a:rPr>
            </a:br>
            <a:endParaRPr b="0" i="0" sz="1125" u="none" cap="none" strike="noStrike">
              <a:solidFill>
                <a:srgbClr val="003964"/>
              </a:solidFill>
              <a:latin typeface="Arial"/>
              <a:ea typeface="Arial"/>
              <a:cs typeface="Arial"/>
              <a:sym typeface="Arial"/>
            </a:endParaRPr>
          </a:p>
          <a:p>
            <a:pPr indent="-144463" lvl="0" marL="214313" marR="0" rtl="0" algn="l">
              <a:lnSpc>
                <a:spcPct val="115000"/>
              </a:lnSpc>
              <a:spcBef>
                <a:spcPts val="900"/>
              </a:spcBef>
              <a:spcAft>
                <a:spcPts val="0"/>
              </a:spcAft>
              <a:buClr>
                <a:schemeClr val="accent6"/>
              </a:buClr>
              <a:buSzPts val="1100"/>
              <a:buFont typeface="Arial"/>
              <a:buNone/>
            </a:pPr>
            <a:r>
              <a:t/>
            </a:r>
            <a:endParaRPr b="0" i="0" sz="1125" u="none" cap="none" strike="noStrike">
              <a:solidFill>
                <a:srgbClr val="8C2245"/>
              </a:solidFill>
              <a:latin typeface="Arial"/>
              <a:ea typeface="Arial"/>
              <a:cs typeface="Arial"/>
              <a:sym typeface="Arial"/>
            </a:endParaRPr>
          </a:p>
          <a:p>
            <a:pPr indent="-100013" lvl="0" marL="214313" marR="0" rtl="0" algn="l">
              <a:lnSpc>
                <a:spcPct val="115000"/>
              </a:lnSpc>
              <a:spcBef>
                <a:spcPts val="900"/>
              </a:spcBef>
              <a:spcAft>
                <a:spcPts val="900"/>
              </a:spcAft>
              <a:buClr>
                <a:srgbClr val="000000"/>
              </a:buClr>
              <a:buSzPts val="1800"/>
              <a:buFont typeface="Arial"/>
              <a:buNone/>
            </a:pPr>
            <a:r>
              <a:t/>
            </a:r>
            <a:endParaRPr b="0" i="0" sz="825" u="none" cap="none" strike="noStrike">
              <a:solidFill>
                <a:srgbClr val="8C2245"/>
              </a:solidFill>
              <a:latin typeface="Arial"/>
              <a:ea typeface="Arial"/>
              <a:cs typeface="Arial"/>
              <a:sym typeface="Arial"/>
            </a:endParaRP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4"/>
          <p:cNvSpPr txBox="1"/>
          <p:nvPr/>
        </p:nvSpPr>
        <p:spPr>
          <a:xfrm>
            <a:off x="719136" y="4860000"/>
            <a:ext cx="1871700" cy="2835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900"/>
              <a:buFont typeface="Arial"/>
              <a:buNone/>
            </a:pPr>
            <a:r>
              <a:rPr b="0" i="0" lang="uk" sz="900" u="none" cap="none" strike="noStrike">
                <a:solidFill>
                  <a:srgbClr val="FFFFFF"/>
                </a:solidFill>
                <a:latin typeface="Arial"/>
                <a:ea typeface="Arial"/>
                <a:cs typeface="Arial"/>
                <a:sym typeface="Arial"/>
              </a:rPr>
              <a:t>25 February, 2022</a:t>
            </a:r>
            <a:endParaRPr b="0" i="0" sz="900" u="none" cap="none" strike="noStrike">
              <a:solidFill>
                <a:srgbClr val="FFFFFF"/>
              </a:solidFill>
              <a:latin typeface="Arial"/>
              <a:ea typeface="Arial"/>
              <a:cs typeface="Arial"/>
              <a:sym typeface="Arial"/>
            </a:endParaRPr>
          </a:p>
        </p:txBody>
      </p:sp>
      <p:sp>
        <p:nvSpPr>
          <p:cNvPr id="118" name="Google Shape;118;p4"/>
          <p:cNvSpPr txBox="1"/>
          <p:nvPr/>
        </p:nvSpPr>
        <p:spPr>
          <a:xfrm>
            <a:off x="8279567" y="4860000"/>
            <a:ext cx="360000" cy="2835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900"/>
              <a:buFont typeface="Arial"/>
              <a:buNone/>
            </a:pPr>
            <a:fld id="{00000000-1234-1234-1234-123412341234}" type="slidenum">
              <a:rPr b="0" i="0" lang="uk" sz="900" u="none" cap="none" strike="noStrike">
                <a:solidFill>
                  <a:srgbClr val="FFFFFF"/>
                </a:solidFill>
                <a:latin typeface="Arial"/>
                <a:ea typeface="Arial"/>
                <a:cs typeface="Arial"/>
                <a:sym typeface="Arial"/>
              </a:rPr>
              <a:t>‹#›</a:t>
            </a:fld>
            <a:endParaRPr b="0" i="0" sz="900" u="none" cap="none" strike="noStrike">
              <a:solidFill>
                <a:srgbClr val="FFFFFF"/>
              </a:solidFill>
              <a:latin typeface="Arial"/>
              <a:ea typeface="Arial"/>
              <a:cs typeface="Arial"/>
              <a:sym typeface="Arial"/>
            </a:endParaRPr>
          </a:p>
        </p:txBody>
      </p:sp>
      <p:grpSp>
        <p:nvGrpSpPr>
          <p:cNvPr id="119" name="Google Shape;119;p4"/>
          <p:cNvGrpSpPr/>
          <p:nvPr/>
        </p:nvGrpSpPr>
        <p:grpSpPr>
          <a:xfrm>
            <a:off x="0" y="4476867"/>
            <a:ext cx="9144000" cy="685800"/>
            <a:chOff x="0" y="5969156"/>
            <a:chExt cx="12192000" cy="914400"/>
          </a:xfrm>
        </p:grpSpPr>
        <p:sp>
          <p:nvSpPr>
            <p:cNvPr id="120" name="Google Shape;120;p4"/>
            <p:cNvSpPr/>
            <p:nvPr/>
          </p:nvSpPr>
          <p:spPr>
            <a:xfrm>
              <a:off x="0" y="5969156"/>
              <a:ext cx="12192000" cy="914400"/>
            </a:xfrm>
            <a:prstGeom prst="rect">
              <a:avLst/>
            </a:prstGeom>
            <a:solidFill>
              <a:srgbClr val="00539B"/>
            </a:solid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rgbClr val="FFFFFF"/>
                </a:solidFill>
                <a:latin typeface="Arial"/>
                <a:ea typeface="Arial"/>
                <a:cs typeface="Arial"/>
                <a:sym typeface="Arial"/>
              </a:endParaRPr>
            </a:p>
          </p:txBody>
        </p:sp>
        <p:pic>
          <p:nvPicPr>
            <p:cNvPr id="121" name="Google Shape;121;p4"/>
            <p:cNvPicPr preferRelativeResize="0"/>
            <p:nvPr/>
          </p:nvPicPr>
          <p:blipFill rotWithShape="1">
            <a:blip r:embed="rId3">
              <a:alphaModFix/>
            </a:blip>
            <a:srcRect b="0" l="0" r="0" t="0"/>
            <a:stretch/>
          </p:blipFill>
          <p:spPr>
            <a:xfrm>
              <a:off x="9332844" y="6206991"/>
              <a:ext cx="2356403" cy="438729"/>
            </a:xfrm>
            <a:prstGeom prst="rect">
              <a:avLst/>
            </a:prstGeom>
            <a:noFill/>
            <a:ln>
              <a:noFill/>
            </a:ln>
          </p:spPr>
        </p:pic>
        <p:pic>
          <p:nvPicPr>
            <p:cNvPr id="122" name="Google Shape;122;p4"/>
            <p:cNvPicPr preferRelativeResize="0"/>
            <p:nvPr/>
          </p:nvPicPr>
          <p:blipFill rotWithShape="1">
            <a:blip r:embed="rId4">
              <a:alphaModFix/>
            </a:blip>
            <a:srcRect b="0" l="0" r="0" t="0"/>
            <a:stretch/>
          </p:blipFill>
          <p:spPr>
            <a:xfrm>
              <a:off x="0" y="5969156"/>
              <a:ext cx="5435598" cy="914400"/>
            </a:xfrm>
            <a:prstGeom prst="rect">
              <a:avLst/>
            </a:prstGeom>
            <a:noFill/>
            <a:ln>
              <a:noFill/>
            </a:ln>
          </p:spPr>
        </p:pic>
      </p:grpSp>
      <p:sp>
        <p:nvSpPr>
          <p:cNvPr id="123" name="Google Shape;123;p4"/>
          <p:cNvSpPr txBox="1"/>
          <p:nvPr/>
        </p:nvSpPr>
        <p:spPr>
          <a:xfrm>
            <a:off x="0" y="0"/>
            <a:ext cx="7955700" cy="6480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400"/>
              <a:buFont typeface="Arial"/>
              <a:buNone/>
            </a:pPr>
            <a:r>
              <a:rPr b="1" lang="uk">
                <a:solidFill>
                  <a:srgbClr val="8C2245"/>
                </a:solidFill>
              </a:rPr>
              <a:t>Results of our project</a:t>
            </a:r>
            <a:r>
              <a:rPr b="1" i="0" lang="uk" sz="1400" u="none" cap="none" strike="noStrike">
                <a:solidFill>
                  <a:srgbClr val="8C2245"/>
                </a:solidFill>
                <a:latin typeface="Arial"/>
                <a:ea typeface="Arial"/>
                <a:cs typeface="Arial"/>
                <a:sym typeface="Arial"/>
              </a:rPr>
              <a:t>. Taxonomy indicators VS Outcome indicators </a:t>
            </a:r>
            <a:endParaRPr b="0" i="0" sz="3200" u="none" cap="none" strike="noStrike">
              <a:solidFill>
                <a:srgbClr val="8C2245"/>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1400"/>
              <a:buFont typeface="Arial"/>
              <a:buNone/>
            </a:pPr>
            <a:r>
              <a:t/>
            </a:r>
            <a:endParaRPr b="1" i="0" sz="1400" u="none" cap="none" strike="noStrike">
              <a:solidFill>
                <a:srgbClr val="8C2245"/>
              </a:solidFill>
              <a:latin typeface="Arial"/>
              <a:ea typeface="Arial"/>
              <a:cs typeface="Arial"/>
              <a:sym typeface="Arial"/>
            </a:endParaRPr>
          </a:p>
        </p:txBody>
      </p:sp>
      <p:sp>
        <p:nvSpPr>
          <p:cNvPr id="124" name="Google Shape;124;p4"/>
          <p:cNvSpPr txBox="1"/>
          <p:nvPr/>
        </p:nvSpPr>
        <p:spPr>
          <a:xfrm>
            <a:off x="281100" y="468804"/>
            <a:ext cx="4621800" cy="38943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200"/>
              <a:buFont typeface="Arial"/>
              <a:buNone/>
            </a:pPr>
            <a:r>
              <a:rPr b="0" i="0" lang="uk" sz="1200" u="none" cap="none" strike="noStrike">
                <a:solidFill>
                  <a:srgbClr val="003964"/>
                </a:solidFill>
                <a:latin typeface="Arial"/>
                <a:ea typeface="Arial"/>
                <a:cs typeface="Arial"/>
                <a:sym typeface="Arial"/>
              </a:rPr>
              <a:t>In the document “Transforming the OECD Taxonomy of Measures Affecting Trade in Public Procurement Processes for OCDS Online Reporting for GPAs” </a:t>
            </a:r>
            <a:r>
              <a:rPr b="1" i="0" lang="uk" sz="1300" u="none" cap="none" strike="noStrike">
                <a:solidFill>
                  <a:srgbClr val="003964"/>
                </a:solidFill>
                <a:latin typeface="Arial"/>
                <a:ea typeface="Arial"/>
                <a:cs typeface="Arial"/>
                <a:sym typeface="Arial"/>
              </a:rPr>
              <a:t>we answers two questions</a:t>
            </a:r>
            <a:r>
              <a:rPr b="1" i="0" lang="uk" sz="1200" u="none" cap="none" strike="noStrike">
                <a:solidFill>
                  <a:srgbClr val="003964"/>
                </a:solidFill>
                <a:latin typeface="Arial"/>
                <a:ea typeface="Arial"/>
                <a:cs typeface="Arial"/>
                <a:sym typeface="Arial"/>
              </a:rPr>
              <a:t>:</a:t>
            </a:r>
            <a:endParaRPr b="1" i="0" sz="1200" u="none" cap="none" strike="noStrike">
              <a:solidFill>
                <a:srgbClr val="003964"/>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3964"/>
              </a:solidFill>
              <a:latin typeface="Arial"/>
              <a:ea typeface="Arial"/>
              <a:cs typeface="Arial"/>
              <a:sym typeface="Arial"/>
            </a:endParaRPr>
          </a:p>
          <a:p>
            <a:pPr indent="-304800" lvl="0" marL="457200" marR="0" rtl="0" algn="just">
              <a:lnSpc>
                <a:spcPct val="100000"/>
              </a:lnSpc>
              <a:spcBef>
                <a:spcPts val="0"/>
              </a:spcBef>
              <a:spcAft>
                <a:spcPts val="0"/>
              </a:spcAft>
              <a:buClr>
                <a:srgbClr val="003964"/>
              </a:buClr>
              <a:buSzPts val="1200"/>
              <a:buFont typeface="Arial"/>
              <a:buAutoNum type="arabicPeriod"/>
            </a:pPr>
            <a:r>
              <a:rPr b="1" lang="uk" sz="1200">
                <a:solidFill>
                  <a:srgbClr val="003964"/>
                </a:solidFill>
              </a:rPr>
              <a:t>Translation of</a:t>
            </a:r>
            <a:r>
              <a:rPr b="1" i="0" lang="uk" sz="1200" u="none" cap="none" strike="noStrike">
                <a:solidFill>
                  <a:srgbClr val="003964"/>
                </a:solidFill>
                <a:latin typeface="Arial"/>
                <a:ea typeface="Arial"/>
                <a:cs typeface="Arial"/>
                <a:sym typeface="Arial"/>
              </a:rPr>
              <a:t> 48 OECD Taxonomy sub-categories in the OCD</a:t>
            </a:r>
            <a:r>
              <a:rPr b="1" lang="uk" sz="1200">
                <a:solidFill>
                  <a:srgbClr val="003964"/>
                </a:solidFill>
              </a:rPr>
              <a:t>S</a:t>
            </a:r>
            <a:r>
              <a:rPr b="1" i="0" lang="uk" sz="1200" u="none" cap="none" strike="noStrike">
                <a:solidFill>
                  <a:srgbClr val="003964"/>
                </a:solidFill>
                <a:latin typeface="Arial"/>
                <a:ea typeface="Arial"/>
                <a:cs typeface="Arial"/>
                <a:sym typeface="Arial"/>
              </a:rPr>
              <a:t> procurement scheme format for </a:t>
            </a:r>
            <a:r>
              <a:rPr b="1" lang="uk" sz="1200">
                <a:solidFill>
                  <a:srgbClr val="003964"/>
                </a:solidFill>
              </a:rPr>
              <a:t>quantification (t</a:t>
            </a:r>
            <a:r>
              <a:rPr b="1" i="0" lang="uk" sz="1200" u="none" cap="none" strike="noStrike">
                <a:solidFill>
                  <a:srgbClr val="003964"/>
                </a:solidFill>
              </a:rPr>
              <a:t>axonomy indicators).</a:t>
            </a:r>
            <a:endParaRPr b="1" i="0" sz="1200" u="none" cap="none" strike="noStrike">
              <a:solidFill>
                <a:srgbClr val="003964"/>
              </a:solidFill>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3964"/>
              </a:solidFill>
              <a:latin typeface="Arial"/>
              <a:ea typeface="Arial"/>
              <a:cs typeface="Arial"/>
              <a:sym typeface="Arial"/>
            </a:endParaRPr>
          </a:p>
          <a:p>
            <a:pPr indent="-304800" lvl="0" marL="809999" marR="0" rtl="0" algn="just">
              <a:lnSpc>
                <a:spcPct val="100000"/>
              </a:lnSpc>
              <a:spcBef>
                <a:spcPts val="0"/>
              </a:spcBef>
              <a:spcAft>
                <a:spcPts val="0"/>
              </a:spcAft>
              <a:buClr>
                <a:srgbClr val="003964"/>
              </a:buClr>
              <a:buSzPts val="1200"/>
              <a:buFont typeface="Arial"/>
              <a:buChar char="●"/>
            </a:pPr>
            <a:r>
              <a:rPr lang="uk" sz="1200">
                <a:solidFill>
                  <a:srgbClr val="003964"/>
                </a:solidFill>
              </a:rPr>
              <a:t>methodology with formulas for </a:t>
            </a:r>
            <a:r>
              <a:rPr lang="uk" sz="1200">
                <a:solidFill>
                  <a:srgbClr val="003964"/>
                </a:solidFill>
              </a:rPr>
              <a:t>quantification</a:t>
            </a:r>
            <a:r>
              <a:rPr lang="uk" sz="1200">
                <a:solidFill>
                  <a:srgbClr val="003964"/>
                </a:solidFill>
              </a:rPr>
              <a:t> of taxonomy indicators on OCDS/ProZorro</a:t>
            </a:r>
            <a:endParaRPr sz="1200">
              <a:solidFill>
                <a:srgbClr val="003964"/>
              </a:solidFill>
            </a:endParaRPr>
          </a:p>
          <a:p>
            <a:pPr indent="-304800" lvl="0" marL="809999" marR="0" rtl="0" algn="just">
              <a:lnSpc>
                <a:spcPct val="100000"/>
              </a:lnSpc>
              <a:spcBef>
                <a:spcPts val="0"/>
              </a:spcBef>
              <a:spcAft>
                <a:spcPts val="0"/>
              </a:spcAft>
              <a:buClr>
                <a:srgbClr val="003964"/>
              </a:buClr>
              <a:buSzPts val="1200"/>
              <a:buFont typeface="Arial"/>
              <a:buChar char="●"/>
            </a:pPr>
            <a:r>
              <a:rPr b="0" i="0" lang="uk" sz="1200" u="none" cap="none" strike="noStrike">
                <a:solidFill>
                  <a:srgbClr val="003964"/>
                </a:solidFill>
                <a:latin typeface="Arial"/>
                <a:ea typeface="Arial"/>
                <a:cs typeface="Arial"/>
                <a:sym typeface="Arial"/>
              </a:rPr>
              <a:t>program code as a proposal for calculation (example </a:t>
            </a:r>
            <a:r>
              <a:rPr lang="uk" sz="1200">
                <a:solidFill>
                  <a:srgbClr val="003964"/>
                </a:solidFill>
              </a:rPr>
              <a:t>in</a:t>
            </a:r>
            <a:r>
              <a:rPr b="0" i="0" lang="uk" sz="1200" u="none" cap="none" strike="noStrike">
                <a:solidFill>
                  <a:srgbClr val="003964"/>
                </a:solidFill>
                <a:latin typeface="Arial"/>
                <a:ea typeface="Arial"/>
                <a:cs typeface="Arial"/>
                <a:sym typeface="Arial"/>
              </a:rPr>
              <a:t> Python)</a:t>
            </a:r>
            <a:endParaRPr b="0" i="0" sz="1200" u="none" cap="none" strike="noStrike">
              <a:solidFill>
                <a:srgbClr val="003964"/>
              </a:solidFill>
              <a:latin typeface="Arial"/>
              <a:ea typeface="Arial"/>
              <a:cs typeface="Arial"/>
              <a:sym typeface="Arial"/>
            </a:endParaRPr>
          </a:p>
          <a:p>
            <a:pPr indent="-304800" lvl="0" marL="809999" marR="0" rtl="0" algn="just">
              <a:lnSpc>
                <a:spcPct val="100000"/>
              </a:lnSpc>
              <a:spcBef>
                <a:spcPts val="0"/>
              </a:spcBef>
              <a:spcAft>
                <a:spcPts val="0"/>
              </a:spcAft>
              <a:buClr>
                <a:srgbClr val="003964"/>
              </a:buClr>
              <a:buSzPts val="1200"/>
              <a:buFont typeface="Arial"/>
              <a:buChar char="●"/>
            </a:pPr>
            <a:r>
              <a:rPr b="0" i="0" lang="uk" sz="1200" u="none" cap="none" strike="noStrike">
                <a:solidFill>
                  <a:srgbClr val="003964"/>
                </a:solidFill>
                <a:latin typeface="Arial"/>
                <a:ea typeface="Arial"/>
                <a:cs typeface="Arial"/>
                <a:sym typeface="Arial"/>
              </a:rPr>
              <a:t>interactive dashboard based on Ukrainian procurement data</a:t>
            </a:r>
            <a:r>
              <a:rPr b="0" i="0" lang="uk" sz="1200" u="none" cap="none" strike="noStrike">
                <a:solidFill>
                  <a:srgbClr val="003964"/>
                </a:solidFill>
                <a:uFill>
                  <a:noFill/>
                </a:uFill>
                <a:latin typeface="Arial"/>
                <a:ea typeface="Arial"/>
                <a:cs typeface="Arial"/>
                <a:sym typeface="Arial"/>
                <a:hlinkClick r:id="rId5">
                  <a:extLst>
                    <a:ext uri="{A12FA001-AC4F-418D-AE19-62706E023703}">
                      <ahyp:hlinkClr val="tx"/>
                    </a:ext>
                  </a:extLst>
                </a:hlinkClick>
              </a:rPr>
              <a:t> </a:t>
            </a:r>
            <a:r>
              <a:rPr b="0" i="0" lang="uk" sz="1200" u="sng" cap="none" strike="noStrike">
                <a:solidFill>
                  <a:srgbClr val="003964"/>
                </a:solidFill>
                <a:latin typeface="Arial"/>
                <a:ea typeface="Arial"/>
                <a:cs typeface="Arial"/>
                <a:sym typeface="Arial"/>
                <a:hlinkClick r:id="rId6">
                  <a:extLst>
                    <a:ext uri="{A12FA001-AC4F-418D-AE19-62706E023703}">
                      <ahyp:hlinkClr val="tx"/>
                    </a:ext>
                  </a:extLst>
                </a:hlinkClick>
              </a:rPr>
              <a:t>https://bit.ly/3l2xe5e</a:t>
            </a:r>
            <a:endParaRPr sz="1200">
              <a:solidFill>
                <a:srgbClr val="003964"/>
              </a:solidFill>
            </a:endParaRPr>
          </a:p>
          <a:p>
            <a:pPr indent="0" lvl="0" marL="0" marR="0" rtl="0" algn="just">
              <a:lnSpc>
                <a:spcPct val="100000"/>
              </a:lnSpc>
              <a:spcBef>
                <a:spcPts val="0"/>
              </a:spcBef>
              <a:spcAft>
                <a:spcPts val="0"/>
              </a:spcAft>
              <a:buNone/>
            </a:pPr>
            <a:r>
              <a:t/>
            </a:r>
            <a:endParaRPr sz="1200">
              <a:solidFill>
                <a:srgbClr val="003964"/>
              </a:solidFill>
            </a:endParaRPr>
          </a:p>
          <a:p>
            <a:pPr indent="-304800" lvl="0" marL="457200" marR="0" rtl="0" algn="just">
              <a:lnSpc>
                <a:spcPct val="100000"/>
              </a:lnSpc>
              <a:spcBef>
                <a:spcPts val="0"/>
              </a:spcBef>
              <a:spcAft>
                <a:spcPts val="0"/>
              </a:spcAft>
              <a:buClr>
                <a:srgbClr val="003964"/>
              </a:buClr>
              <a:buSzPts val="1200"/>
              <a:buFont typeface="Arial"/>
              <a:buAutoNum type="arabicPeriod"/>
            </a:pPr>
            <a:r>
              <a:rPr b="0" i="0" lang="uk" sz="1200" u="none" cap="none" strike="noStrike">
                <a:solidFill>
                  <a:srgbClr val="003964"/>
                </a:solidFill>
                <a:latin typeface="Arial"/>
                <a:ea typeface="Arial"/>
                <a:cs typeface="Arial"/>
                <a:sym typeface="Arial"/>
              </a:rPr>
              <a:t>Restrictive measures usually negatively affect the participation of foreign companies in public procurements. Thus, in order </a:t>
            </a:r>
            <a:r>
              <a:rPr b="1" i="0" lang="uk" sz="1200" u="none" cap="none" strike="noStrike">
                <a:solidFill>
                  <a:srgbClr val="003964"/>
                </a:solidFill>
                <a:latin typeface="Arial"/>
                <a:ea typeface="Arial"/>
                <a:cs typeface="Arial"/>
                <a:sym typeface="Arial"/>
              </a:rPr>
              <a:t>to evaluate the impact of the restrictive policy measures we also developed 26 outcome indicators</a:t>
            </a:r>
            <a:endParaRPr b="1" i="0" sz="1200" u="none" cap="none" strike="noStrike">
              <a:solidFill>
                <a:srgbClr val="003964"/>
              </a:solidFill>
              <a:latin typeface="Arial"/>
              <a:ea typeface="Arial"/>
              <a:cs typeface="Arial"/>
              <a:sym typeface="Arial"/>
            </a:endParaRPr>
          </a:p>
        </p:txBody>
      </p:sp>
      <p:sp>
        <p:nvSpPr>
          <p:cNvPr id="125" name="Google Shape;125;p4"/>
          <p:cNvSpPr txBox="1"/>
          <p:nvPr/>
        </p:nvSpPr>
        <p:spPr>
          <a:xfrm>
            <a:off x="5639575" y="816200"/>
            <a:ext cx="3292800" cy="2986200"/>
          </a:xfrm>
          <a:prstGeom prst="rect">
            <a:avLst/>
          </a:prstGeom>
          <a:solidFill>
            <a:srgbClr val="C9DAF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uk">
                <a:solidFill>
                  <a:srgbClr val="003964"/>
                </a:solidFill>
              </a:rPr>
              <a:t>OECD TAXONOMY:</a:t>
            </a:r>
            <a:endParaRPr>
              <a:solidFill>
                <a:srgbClr val="003964"/>
              </a:solidFill>
            </a:endParaRPr>
          </a:p>
          <a:p>
            <a:pPr indent="0" lvl="0" marL="0" rtl="0" algn="l">
              <a:spcBef>
                <a:spcPts val="0"/>
              </a:spcBef>
              <a:spcAft>
                <a:spcPts val="0"/>
              </a:spcAft>
              <a:buNone/>
            </a:pPr>
            <a:r>
              <a:rPr lang="uk">
                <a:solidFill>
                  <a:srgbClr val="003964"/>
                </a:solidFill>
              </a:rPr>
              <a:t>● M1: Market access restrictions</a:t>
            </a:r>
            <a:endParaRPr>
              <a:solidFill>
                <a:srgbClr val="003964"/>
              </a:solidFill>
            </a:endParaRPr>
          </a:p>
          <a:p>
            <a:pPr indent="0" lvl="0" marL="0" rtl="0" algn="l">
              <a:spcBef>
                <a:spcPts val="0"/>
              </a:spcBef>
              <a:spcAft>
                <a:spcPts val="0"/>
              </a:spcAft>
              <a:buNone/>
            </a:pPr>
            <a:r>
              <a:rPr lang="uk">
                <a:solidFill>
                  <a:srgbClr val="003964"/>
                </a:solidFill>
              </a:rPr>
              <a:t>● M2: Domestic price preferences</a:t>
            </a:r>
            <a:endParaRPr>
              <a:solidFill>
                <a:srgbClr val="003964"/>
              </a:solidFill>
            </a:endParaRPr>
          </a:p>
          <a:p>
            <a:pPr indent="0" lvl="0" marL="0" rtl="0" algn="l">
              <a:spcBef>
                <a:spcPts val="0"/>
              </a:spcBef>
              <a:spcAft>
                <a:spcPts val="0"/>
              </a:spcAft>
              <a:buNone/>
            </a:pPr>
            <a:r>
              <a:rPr lang="uk">
                <a:solidFill>
                  <a:srgbClr val="003964"/>
                </a:solidFill>
              </a:rPr>
              <a:t>● M3: Local content requirement</a:t>
            </a:r>
            <a:endParaRPr>
              <a:solidFill>
                <a:srgbClr val="003964"/>
              </a:solidFill>
            </a:endParaRPr>
          </a:p>
          <a:p>
            <a:pPr indent="0" lvl="0" marL="0" rtl="0" algn="l">
              <a:spcBef>
                <a:spcPts val="0"/>
              </a:spcBef>
              <a:spcAft>
                <a:spcPts val="0"/>
              </a:spcAft>
              <a:buNone/>
            </a:pPr>
            <a:r>
              <a:rPr lang="uk">
                <a:solidFill>
                  <a:srgbClr val="003964"/>
                </a:solidFill>
              </a:rPr>
              <a:t>● M4: Collateral restriction / restrictive effects</a:t>
            </a:r>
            <a:endParaRPr>
              <a:solidFill>
                <a:srgbClr val="003964"/>
              </a:solidFill>
            </a:endParaRPr>
          </a:p>
          <a:p>
            <a:pPr indent="0" lvl="0" marL="0" rtl="0" algn="l">
              <a:spcBef>
                <a:spcPts val="0"/>
              </a:spcBef>
              <a:spcAft>
                <a:spcPts val="0"/>
              </a:spcAft>
              <a:buNone/>
            </a:pPr>
            <a:r>
              <a:rPr lang="uk">
                <a:solidFill>
                  <a:srgbClr val="003964"/>
                </a:solidFill>
              </a:rPr>
              <a:t>● M5: Conduct of procurement</a:t>
            </a:r>
            <a:endParaRPr>
              <a:solidFill>
                <a:srgbClr val="003964"/>
              </a:solidFill>
            </a:endParaRPr>
          </a:p>
          <a:p>
            <a:pPr indent="0" lvl="0" marL="0" rtl="0" algn="l">
              <a:spcBef>
                <a:spcPts val="0"/>
              </a:spcBef>
              <a:spcAft>
                <a:spcPts val="0"/>
              </a:spcAft>
              <a:buNone/>
            </a:pPr>
            <a:r>
              <a:rPr lang="uk">
                <a:solidFill>
                  <a:srgbClr val="003964"/>
                </a:solidFill>
              </a:rPr>
              <a:t>● M6: Qualification criteria</a:t>
            </a:r>
            <a:endParaRPr>
              <a:solidFill>
                <a:srgbClr val="003964"/>
              </a:solidFill>
            </a:endParaRPr>
          </a:p>
          <a:p>
            <a:pPr indent="0" lvl="0" marL="0" rtl="0" algn="l">
              <a:spcBef>
                <a:spcPts val="0"/>
              </a:spcBef>
              <a:spcAft>
                <a:spcPts val="0"/>
              </a:spcAft>
              <a:buNone/>
            </a:pPr>
            <a:r>
              <a:rPr lang="uk">
                <a:solidFill>
                  <a:srgbClr val="003964"/>
                </a:solidFill>
              </a:rPr>
              <a:t>● M7: Evaluation criteria</a:t>
            </a:r>
            <a:endParaRPr>
              <a:solidFill>
                <a:srgbClr val="003964"/>
              </a:solidFill>
            </a:endParaRPr>
          </a:p>
          <a:p>
            <a:pPr indent="0" lvl="0" marL="0" rtl="0" algn="l">
              <a:spcBef>
                <a:spcPts val="0"/>
              </a:spcBef>
              <a:spcAft>
                <a:spcPts val="0"/>
              </a:spcAft>
              <a:buNone/>
            </a:pPr>
            <a:r>
              <a:rPr lang="uk">
                <a:solidFill>
                  <a:srgbClr val="003964"/>
                </a:solidFill>
              </a:rPr>
              <a:t>● M8: Review / Complaint system</a:t>
            </a:r>
            <a:endParaRPr>
              <a:solidFill>
                <a:srgbClr val="003964"/>
              </a:solidFill>
            </a:endParaRPr>
          </a:p>
          <a:p>
            <a:pPr indent="0" lvl="0" marL="0" rtl="0" algn="l">
              <a:spcBef>
                <a:spcPts val="0"/>
              </a:spcBef>
              <a:spcAft>
                <a:spcPts val="0"/>
              </a:spcAft>
              <a:buNone/>
            </a:pPr>
            <a:r>
              <a:rPr lang="uk">
                <a:solidFill>
                  <a:srgbClr val="003964"/>
                </a:solidFill>
              </a:rPr>
              <a:t>● M9: Transparency and information</a:t>
            </a:r>
            <a:endParaRPr>
              <a:solidFill>
                <a:srgbClr val="003964"/>
              </a:solidFill>
            </a:endParaRPr>
          </a:p>
          <a:p>
            <a:pPr indent="0" lvl="0" marL="0" rtl="0" algn="l">
              <a:spcBef>
                <a:spcPts val="0"/>
              </a:spcBef>
              <a:spcAft>
                <a:spcPts val="0"/>
              </a:spcAft>
              <a:buNone/>
            </a:pPr>
            <a:r>
              <a:rPr lang="uk">
                <a:solidFill>
                  <a:srgbClr val="003964"/>
                </a:solidFill>
              </a:rPr>
              <a:t>● M10: Effectiveness of ethics and anti-corruption system</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5"/>
          <p:cNvSpPr txBox="1"/>
          <p:nvPr/>
        </p:nvSpPr>
        <p:spPr>
          <a:xfrm>
            <a:off x="719136" y="4860000"/>
            <a:ext cx="1871700" cy="2835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900"/>
              <a:buFont typeface="Arial"/>
              <a:buNone/>
            </a:pPr>
            <a:r>
              <a:rPr b="0" i="0" lang="uk" sz="900" u="none" cap="none" strike="noStrike">
                <a:solidFill>
                  <a:srgbClr val="FFFFFF"/>
                </a:solidFill>
                <a:latin typeface="Arial"/>
                <a:ea typeface="Arial"/>
                <a:cs typeface="Arial"/>
                <a:sym typeface="Arial"/>
              </a:rPr>
              <a:t>25 February, 2022</a:t>
            </a:r>
            <a:endParaRPr b="0" i="0" sz="900" u="none" cap="none" strike="noStrike">
              <a:solidFill>
                <a:srgbClr val="FFFFFF"/>
              </a:solidFill>
              <a:latin typeface="Arial"/>
              <a:ea typeface="Arial"/>
              <a:cs typeface="Arial"/>
              <a:sym typeface="Arial"/>
            </a:endParaRPr>
          </a:p>
        </p:txBody>
      </p:sp>
      <p:sp>
        <p:nvSpPr>
          <p:cNvPr id="131" name="Google Shape;131;p5"/>
          <p:cNvSpPr txBox="1"/>
          <p:nvPr/>
        </p:nvSpPr>
        <p:spPr>
          <a:xfrm>
            <a:off x="8279567" y="4860000"/>
            <a:ext cx="360000" cy="2835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900"/>
              <a:buFont typeface="Arial"/>
              <a:buNone/>
            </a:pPr>
            <a:fld id="{00000000-1234-1234-1234-123412341234}" type="slidenum">
              <a:rPr b="0" i="0" lang="uk" sz="900" u="none" cap="none" strike="noStrike">
                <a:solidFill>
                  <a:srgbClr val="FFFFFF"/>
                </a:solidFill>
                <a:latin typeface="Arial"/>
                <a:ea typeface="Arial"/>
                <a:cs typeface="Arial"/>
                <a:sym typeface="Arial"/>
              </a:rPr>
              <a:t>‹#›</a:t>
            </a:fld>
            <a:endParaRPr b="0" i="0" sz="900" u="none" cap="none" strike="noStrike">
              <a:solidFill>
                <a:srgbClr val="FFFFFF"/>
              </a:solidFill>
              <a:latin typeface="Arial"/>
              <a:ea typeface="Arial"/>
              <a:cs typeface="Arial"/>
              <a:sym typeface="Arial"/>
            </a:endParaRPr>
          </a:p>
        </p:txBody>
      </p:sp>
      <p:grpSp>
        <p:nvGrpSpPr>
          <p:cNvPr id="132" name="Google Shape;132;p5"/>
          <p:cNvGrpSpPr/>
          <p:nvPr/>
        </p:nvGrpSpPr>
        <p:grpSpPr>
          <a:xfrm>
            <a:off x="0" y="4476867"/>
            <a:ext cx="9144000" cy="685800"/>
            <a:chOff x="0" y="5969156"/>
            <a:chExt cx="12192000" cy="914400"/>
          </a:xfrm>
        </p:grpSpPr>
        <p:sp>
          <p:nvSpPr>
            <p:cNvPr id="133" name="Google Shape;133;p5"/>
            <p:cNvSpPr/>
            <p:nvPr/>
          </p:nvSpPr>
          <p:spPr>
            <a:xfrm>
              <a:off x="0" y="5969156"/>
              <a:ext cx="12192000" cy="914400"/>
            </a:xfrm>
            <a:prstGeom prst="rect">
              <a:avLst/>
            </a:prstGeom>
            <a:solidFill>
              <a:srgbClr val="00539B"/>
            </a:solid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rgbClr val="FFFFFF"/>
                </a:solidFill>
                <a:latin typeface="Arial"/>
                <a:ea typeface="Arial"/>
                <a:cs typeface="Arial"/>
                <a:sym typeface="Arial"/>
              </a:endParaRPr>
            </a:p>
          </p:txBody>
        </p:sp>
        <p:pic>
          <p:nvPicPr>
            <p:cNvPr id="134" name="Google Shape;134;p5"/>
            <p:cNvPicPr preferRelativeResize="0"/>
            <p:nvPr/>
          </p:nvPicPr>
          <p:blipFill rotWithShape="1">
            <a:blip r:embed="rId3">
              <a:alphaModFix/>
            </a:blip>
            <a:srcRect b="0" l="0" r="0" t="0"/>
            <a:stretch/>
          </p:blipFill>
          <p:spPr>
            <a:xfrm>
              <a:off x="9332844" y="6206991"/>
              <a:ext cx="2356403" cy="438729"/>
            </a:xfrm>
            <a:prstGeom prst="rect">
              <a:avLst/>
            </a:prstGeom>
            <a:noFill/>
            <a:ln>
              <a:noFill/>
            </a:ln>
          </p:spPr>
        </p:pic>
        <p:pic>
          <p:nvPicPr>
            <p:cNvPr id="135" name="Google Shape;135;p5"/>
            <p:cNvPicPr preferRelativeResize="0"/>
            <p:nvPr/>
          </p:nvPicPr>
          <p:blipFill rotWithShape="1">
            <a:blip r:embed="rId4">
              <a:alphaModFix/>
            </a:blip>
            <a:srcRect b="0" l="0" r="0" t="0"/>
            <a:stretch/>
          </p:blipFill>
          <p:spPr>
            <a:xfrm>
              <a:off x="0" y="5969156"/>
              <a:ext cx="5435598" cy="914400"/>
            </a:xfrm>
            <a:prstGeom prst="rect">
              <a:avLst/>
            </a:prstGeom>
            <a:noFill/>
            <a:ln>
              <a:noFill/>
            </a:ln>
          </p:spPr>
        </p:pic>
      </p:grpSp>
      <p:sp>
        <p:nvSpPr>
          <p:cNvPr id="136" name="Google Shape;136;p5"/>
          <p:cNvSpPr txBox="1"/>
          <p:nvPr/>
        </p:nvSpPr>
        <p:spPr>
          <a:xfrm>
            <a:off x="0" y="0"/>
            <a:ext cx="7955700" cy="8958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400"/>
              <a:buFont typeface="Arial"/>
              <a:buNone/>
            </a:pPr>
            <a:r>
              <a:rPr b="1" i="0" lang="uk" sz="1400" u="none" cap="none" strike="noStrike">
                <a:solidFill>
                  <a:srgbClr val="8C2245"/>
                </a:solidFill>
                <a:latin typeface="Arial"/>
                <a:ea typeface="Arial"/>
                <a:cs typeface="Arial"/>
                <a:sym typeface="Arial"/>
              </a:rPr>
              <a:t>Taxonomy indicators. Conversion</a:t>
            </a:r>
            <a:endParaRPr b="0" i="0" sz="3200" u="none" cap="none" strike="noStrike">
              <a:solidFill>
                <a:srgbClr val="8C2245"/>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t/>
            </a:r>
            <a:endParaRPr b="1" i="0" sz="1400" u="none" cap="none" strike="noStrike">
              <a:solidFill>
                <a:srgbClr val="8C2245"/>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1400"/>
              <a:buFont typeface="Arial"/>
              <a:buNone/>
            </a:pPr>
            <a:r>
              <a:t/>
            </a:r>
            <a:endParaRPr b="1" i="0" sz="1400" u="none" cap="none" strike="noStrike">
              <a:solidFill>
                <a:srgbClr val="8C2245"/>
              </a:solidFill>
              <a:latin typeface="Arial"/>
              <a:ea typeface="Arial"/>
              <a:cs typeface="Arial"/>
              <a:sym typeface="Arial"/>
            </a:endParaRPr>
          </a:p>
        </p:txBody>
      </p:sp>
      <p:sp>
        <p:nvSpPr>
          <p:cNvPr id="137" name="Google Shape;137;p5"/>
          <p:cNvSpPr txBox="1"/>
          <p:nvPr/>
        </p:nvSpPr>
        <p:spPr>
          <a:xfrm>
            <a:off x="434800" y="530250"/>
            <a:ext cx="7955700" cy="3879000"/>
          </a:xfrm>
          <a:prstGeom prst="rect">
            <a:avLst/>
          </a:prstGeom>
          <a:noFill/>
          <a:ln>
            <a:noFill/>
          </a:ln>
        </p:spPr>
        <p:txBody>
          <a:bodyPr anchorCtr="0" anchor="t" bIns="91425" lIns="91425" spcFirstLastPara="1" rIns="91425" wrap="square" tIns="91425">
            <a:spAutoFit/>
          </a:bodyPr>
          <a:lstStyle/>
          <a:p>
            <a:pPr indent="-304800" lvl="0" marL="457200" marR="0" rtl="0" algn="just">
              <a:lnSpc>
                <a:spcPct val="100000"/>
              </a:lnSpc>
              <a:spcBef>
                <a:spcPts val="0"/>
              </a:spcBef>
              <a:spcAft>
                <a:spcPts val="0"/>
              </a:spcAft>
              <a:buClr>
                <a:srgbClr val="003964"/>
              </a:buClr>
              <a:buSzPts val="1200"/>
              <a:buFont typeface="Arial"/>
              <a:buAutoNum type="arabicPeriod"/>
            </a:pPr>
            <a:r>
              <a:rPr b="1" i="0" lang="uk" sz="1200" u="none" cap="none" strike="noStrike">
                <a:solidFill>
                  <a:srgbClr val="003964"/>
                </a:solidFill>
                <a:latin typeface="Arial"/>
                <a:ea typeface="Arial"/>
                <a:cs typeface="Arial"/>
                <a:sym typeface="Arial"/>
              </a:rPr>
              <a:t>Hierarchical rule of selection of variables:</a:t>
            </a:r>
            <a:endParaRPr b="1" i="0" sz="1200" u="none" cap="none" strike="noStrike">
              <a:solidFill>
                <a:srgbClr val="003964"/>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3964"/>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3964"/>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3964"/>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3964"/>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3964"/>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3964"/>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3964"/>
              </a:solidFill>
              <a:latin typeface="Arial"/>
              <a:ea typeface="Arial"/>
              <a:cs typeface="Arial"/>
              <a:sym typeface="Arial"/>
            </a:endParaRPr>
          </a:p>
          <a:p>
            <a:pPr indent="-304800" lvl="0" marL="457200" marR="0" rtl="0" algn="just">
              <a:lnSpc>
                <a:spcPct val="100000"/>
              </a:lnSpc>
              <a:spcBef>
                <a:spcPts val="0"/>
              </a:spcBef>
              <a:spcAft>
                <a:spcPts val="0"/>
              </a:spcAft>
              <a:buClr>
                <a:srgbClr val="003964"/>
              </a:buClr>
              <a:buSzPts val="1200"/>
              <a:buFont typeface="Arial"/>
              <a:buAutoNum type="arabicPeriod"/>
            </a:pPr>
            <a:r>
              <a:rPr b="1" i="0" lang="uk" sz="1200" u="none" cap="none" strike="noStrike">
                <a:solidFill>
                  <a:srgbClr val="003964"/>
                </a:solidFill>
                <a:latin typeface="Arial"/>
                <a:ea typeface="Arial"/>
                <a:cs typeface="Arial"/>
                <a:sym typeface="Arial"/>
              </a:rPr>
              <a:t>Creative approach.</a:t>
            </a:r>
            <a:r>
              <a:rPr b="0" i="0" lang="uk" sz="1200" u="none" cap="none" strike="noStrike">
                <a:solidFill>
                  <a:srgbClr val="003964"/>
                </a:solidFill>
                <a:latin typeface="Arial"/>
                <a:ea typeface="Arial"/>
                <a:cs typeface="Arial"/>
                <a:sym typeface="Arial"/>
              </a:rPr>
              <a:t> Matching the OECD Taxonomy and the OCDS scheme is not a straightforward mathematical process and requires a creative approach. For instance, the "M82: Choice of complaint forum" indicator cannot be quantified using the OCDS 1.1 scheme or extensions. In Ukraine, the tenderer can choose to file a complaint with the Antimonopoly Committee or the buyer, while Scotland has data on potential legal challenges to tenders in the tender/review details field. This example demonstrates how taxonomy indicators can be digitized and suggests new possibilities for OCDS extensions.</a:t>
            </a:r>
            <a:endParaRPr b="0" i="0" sz="1200" u="none" cap="none" strike="noStrike">
              <a:solidFill>
                <a:srgbClr val="003964"/>
              </a:solidFill>
              <a:latin typeface="Arial"/>
              <a:ea typeface="Arial"/>
              <a:cs typeface="Arial"/>
              <a:sym typeface="Arial"/>
            </a:endParaRPr>
          </a:p>
          <a:p>
            <a:pPr indent="0" lvl="0" marL="45720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3964"/>
              </a:solidFill>
              <a:latin typeface="Arial"/>
              <a:ea typeface="Arial"/>
              <a:cs typeface="Arial"/>
              <a:sym typeface="Arial"/>
            </a:endParaRPr>
          </a:p>
          <a:p>
            <a:pPr indent="-304800" lvl="0" marL="457200" marR="0" rtl="0" algn="just">
              <a:lnSpc>
                <a:spcPct val="100000"/>
              </a:lnSpc>
              <a:spcBef>
                <a:spcPts val="0"/>
              </a:spcBef>
              <a:spcAft>
                <a:spcPts val="0"/>
              </a:spcAft>
              <a:buClr>
                <a:srgbClr val="003964"/>
              </a:buClr>
              <a:buSzPts val="1200"/>
              <a:buFont typeface="Arial"/>
              <a:buAutoNum type="arabicPeriod"/>
            </a:pPr>
            <a:r>
              <a:rPr b="1" i="0" lang="uk" sz="1200" u="none" cap="none" strike="noStrike">
                <a:solidFill>
                  <a:srgbClr val="003964"/>
                </a:solidFill>
                <a:latin typeface="Arial"/>
                <a:ea typeface="Arial"/>
                <a:cs typeface="Arial"/>
                <a:sym typeface="Arial"/>
              </a:rPr>
              <a:t>Add questionnaire</a:t>
            </a:r>
            <a:r>
              <a:rPr b="0" i="0" lang="uk" sz="1200" u="none" cap="none" strike="noStrike">
                <a:solidFill>
                  <a:srgbClr val="003964"/>
                </a:solidFill>
                <a:latin typeface="Arial"/>
                <a:ea typeface="Arial"/>
                <a:cs typeface="Arial"/>
                <a:sym typeface="Arial"/>
              </a:rPr>
              <a:t>. Implementing some policy measures may lie outside the public procurement system (e.g., barriers to FDI or additional taxation for foreign companies). Thus, OCDS coverage is not possible. In these cases, we provided the questionnaire for country representatives. Answering the questions will help to collect the information needed.</a:t>
            </a:r>
            <a:endParaRPr b="0" i="0" sz="1200" u="none" cap="none" strike="noStrike">
              <a:solidFill>
                <a:srgbClr val="003964"/>
              </a:solidFill>
              <a:latin typeface="Arial"/>
              <a:ea typeface="Arial"/>
              <a:cs typeface="Arial"/>
              <a:sym typeface="Arial"/>
            </a:endParaRPr>
          </a:p>
          <a:p>
            <a:pPr indent="0" lvl="0" marL="45720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3964"/>
              </a:solidFill>
              <a:latin typeface="Arial"/>
              <a:ea typeface="Arial"/>
              <a:cs typeface="Arial"/>
              <a:sym typeface="Arial"/>
            </a:endParaRPr>
          </a:p>
        </p:txBody>
      </p:sp>
      <p:pic>
        <p:nvPicPr>
          <p:cNvPr id="138" name="Google Shape;138;p5"/>
          <p:cNvPicPr preferRelativeResize="0"/>
          <p:nvPr/>
        </p:nvPicPr>
        <p:blipFill rotWithShape="1">
          <a:blip r:embed="rId5">
            <a:alphaModFix/>
          </a:blip>
          <a:srcRect b="0" l="0" r="0" t="0"/>
          <a:stretch/>
        </p:blipFill>
        <p:spPr>
          <a:xfrm>
            <a:off x="976600" y="853375"/>
            <a:ext cx="6287926" cy="1146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1df8599b4ec_0_4"/>
          <p:cNvSpPr txBox="1"/>
          <p:nvPr>
            <p:ph idx="12" type="sldNum"/>
          </p:nvPr>
        </p:nvSpPr>
        <p:spPr>
          <a:xfrm>
            <a:off x="177801" y="4819073"/>
            <a:ext cx="461400" cy="2262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SzPts val="700"/>
              <a:buNone/>
            </a:pPr>
            <a:fld id="{00000000-1234-1234-1234-123412341234}" type="slidenum">
              <a:rPr lang="uk"/>
              <a:t>‹#›</a:t>
            </a:fld>
            <a:endParaRPr/>
          </a:p>
        </p:txBody>
      </p:sp>
      <p:grpSp>
        <p:nvGrpSpPr>
          <p:cNvPr id="144" name="Google Shape;144;g1df8599b4ec_0_4"/>
          <p:cNvGrpSpPr/>
          <p:nvPr/>
        </p:nvGrpSpPr>
        <p:grpSpPr>
          <a:xfrm>
            <a:off x="0" y="4476867"/>
            <a:ext cx="9144000" cy="685800"/>
            <a:chOff x="0" y="5969156"/>
            <a:chExt cx="12192000" cy="914400"/>
          </a:xfrm>
        </p:grpSpPr>
        <p:sp>
          <p:nvSpPr>
            <p:cNvPr id="145" name="Google Shape;145;g1df8599b4ec_0_4"/>
            <p:cNvSpPr/>
            <p:nvPr/>
          </p:nvSpPr>
          <p:spPr>
            <a:xfrm>
              <a:off x="0" y="5969156"/>
              <a:ext cx="12192000" cy="914400"/>
            </a:xfrm>
            <a:prstGeom prst="rect">
              <a:avLst/>
            </a:prstGeom>
            <a:solidFill>
              <a:srgbClr val="00539B"/>
            </a:solid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rgbClr val="FFFFFF"/>
                </a:solidFill>
                <a:latin typeface="Arial"/>
                <a:ea typeface="Arial"/>
                <a:cs typeface="Arial"/>
                <a:sym typeface="Arial"/>
              </a:endParaRPr>
            </a:p>
          </p:txBody>
        </p:sp>
        <p:pic>
          <p:nvPicPr>
            <p:cNvPr id="146" name="Google Shape;146;g1df8599b4ec_0_4"/>
            <p:cNvPicPr preferRelativeResize="0"/>
            <p:nvPr/>
          </p:nvPicPr>
          <p:blipFill rotWithShape="1">
            <a:blip r:embed="rId3">
              <a:alphaModFix/>
            </a:blip>
            <a:srcRect b="0" l="0" r="0" t="0"/>
            <a:stretch/>
          </p:blipFill>
          <p:spPr>
            <a:xfrm>
              <a:off x="9332844" y="6206991"/>
              <a:ext cx="2356403" cy="438729"/>
            </a:xfrm>
            <a:prstGeom prst="rect">
              <a:avLst/>
            </a:prstGeom>
            <a:noFill/>
            <a:ln>
              <a:noFill/>
            </a:ln>
          </p:spPr>
        </p:pic>
        <p:pic>
          <p:nvPicPr>
            <p:cNvPr id="147" name="Google Shape;147;g1df8599b4ec_0_4"/>
            <p:cNvPicPr preferRelativeResize="0"/>
            <p:nvPr/>
          </p:nvPicPr>
          <p:blipFill rotWithShape="1">
            <a:blip r:embed="rId4">
              <a:alphaModFix/>
            </a:blip>
            <a:srcRect b="0" l="0" r="0" t="0"/>
            <a:stretch/>
          </p:blipFill>
          <p:spPr>
            <a:xfrm>
              <a:off x="0" y="5969156"/>
              <a:ext cx="5435598" cy="914400"/>
            </a:xfrm>
            <a:prstGeom prst="rect">
              <a:avLst/>
            </a:prstGeom>
            <a:noFill/>
            <a:ln>
              <a:noFill/>
            </a:ln>
          </p:spPr>
        </p:pic>
      </p:grpSp>
      <p:sp>
        <p:nvSpPr>
          <p:cNvPr id="148" name="Google Shape;148;g1df8599b4ec_0_4"/>
          <p:cNvSpPr txBox="1"/>
          <p:nvPr>
            <p:ph type="title"/>
          </p:nvPr>
        </p:nvSpPr>
        <p:spPr>
          <a:xfrm>
            <a:off x="76200" y="-13635"/>
            <a:ext cx="9144000" cy="503700"/>
          </a:xfrm>
          <a:prstGeom prst="rect">
            <a:avLst/>
          </a:prstGeom>
          <a:noFill/>
          <a:ln>
            <a:noFill/>
          </a:ln>
        </p:spPr>
        <p:txBody>
          <a:bodyPr anchorCtr="0" anchor="ctr" bIns="34275" lIns="68575" spcFirstLastPara="1" rIns="68575" wrap="square" tIns="34275">
            <a:normAutofit/>
          </a:bodyPr>
          <a:lstStyle/>
          <a:p>
            <a:pPr indent="0" lvl="0" marL="0" rtl="0" algn="l">
              <a:lnSpc>
                <a:spcPct val="115000"/>
              </a:lnSpc>
              <a:spcBef>
                <a:spcPts val="0"/>
              </a:spcBef>
              <a:spcAft>
                <a:spcPts val="0"/>
              </a:spcAft>
              <a:buSzPts val="2100"/>
              <a:buNone/>
            </a:pPr>
            <a:r>
              <a:rPr lang="uk" sz="1400">
                <a:solidFill>
                  <a:srgbClr val="8C2245"/>
                </a:solidFill>
              </a:rPr>
              <a:t>End-to-end example: M51. Design of methods of procurement</a:t>
            </a:r>
            <a:endParaRPr sz="1400">
              <a:solidFill>
                <a:srgbClr val="8C2245"/>
              </a:solidFill>
            </a:endParaRPr>
          </a:p>
        </p:txBody>
      </p:sp>
      <p:sp>
        <p:nvSpPr>
          <p:cNvPr id="149" name="Google Shape;149;g1df8599b4ec_0_4"/>
          <p:cNvSpPr/>
          <p:nvPr/>
        </p:nvSpPr>
        <p:spPr>
          <a:xfrm>
            <a:off x="5776275" y="938500"/>
            <a:ext cx="518400" cy="386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1df8599b4ec_0_4"/>
          <p:cNvSpPr txBox="1"/>
          <p:nvPr/>
        </p:nvSpPr>
        <p:spPr>
          <a:xfrm>
            <a:off x="6350375" y="628125"/>
            <a:ext cx="2592600" cy="1108200"/>
          </a:xfrm>
          <a:prstGeom prst="rect">
            <a:avLst/>
          </a:prstGeom>
          <a:noFill/>
          <a:ln cap="flat" cmpd="sng" w="9525">
            <a:solidFill>
              <a:srgbClr val="003964"/>
            </a:solidFill>
            <a:prstDash val="dot"/>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b="1" lang="uk" sz="1200">
                <a:solidFill>
                  <a:srgbClr val="003964"/>
                </a:solidFill>
              </a:rPr>
              <a:t>Step 2: </a:t>
            </a:r>
            <a:r>
              <a:rPr b="1" lang="uk" sz="1200">
                <a:solidFill>
                  <a:srgbClr val="003964"/>
                </a:solidFill>
              </a:rPr>
              <a:t>O</a:t>
            </a:r>
            <a:r>
              <a:rPr b="1" lang="uk" sz="1200">
                <a:solidFill>
                  <a:srgbClr val="003964"/>
                </a:solidFill>
              </a:rPr>
              <a:t>ur interpretation of this barrier</a:t>
            </a:r>
            <a:endParaRPr/>
          </a:p>
          <a:p>
            <a:pPr indent="0" lvl="0" marL="0" rtl="0" algn="l">
              <a:spcBef>
                <a:spcPts val="0"/>
              </a:spcBef>
              <a:spcAft>
                <a:spcPts val="0"/>
              </a:spcAft>
              <a:buNone/>
            </a:pPr>
            <a:r>
              <a:rPr lang="uk" sz="1200">
                <a:solidFill>
                  <a:srgbClr val="003964"/>
                </a:solidFill>
                <a:highlight>
                  <a:srgbClr val="FFFFFF"/>
                </a:highlight>
              </a:rPr>
              <a:t>Split the tender into several lots makes the tender less accessible or interesting to foreign companies</a:t>
            </a:r>
            <a:endParaRPr sz="1600">
              <a:solidFill>
                <a:srgbClr val="003964"/>
              </a:solidFill>
            </a:endParaRPr>
          </a:p>
        </p:txBody>
      </p:sp>
      <p:sp>
        <p:nvSpPr>
          <p:cNvPr id="151" name="Google Shape;151;g1df8599b4ec_0_4"/>
          <p:cNvSpPr/>
          <p:nvPr/>
        </p:nvSpPr>
        <p:spPr>
          <a:xfrm rot="-10798597">
            <a:off x="8055175" y="1959650"/>
            <a:ext cx="735300" cy="1257000"/>
          </a:xfrm>
          <a:prstGeom prst="bentArrow">
            <a:avLst>
              <a:gd fmla="val 23858" name="adj1"/>
              <a:gd fmla="val 25000" name="adj2"/>
              <a:gd fmla="val 25000" name="adj3"/>
              <a:gd fmla="val 43750" name="adj4"/>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g1df8599b4ec_0_4"/>
          <p:cNvSpPr txBox="1"/>
          <p:nvPr/>
        </p:nvSpPr>
        <p:spPr>
          <a:xfrm>
            <a:off x="4183450" y="2020975"/>
            <a:ext cx="3689700" cy="2381100"/>
          </a:xfrm>
          <a:prstGeom prst="rect">
            <a:avLst/>
          </a:prstGeom>
          <a:noFill/>
          <a:ln cap="flat" cmpd="sng" w="9525">
            <a:solidFill>
              <a:srgbClr val="000000"/>
            </a:solidFill>
            <a:prstDash val="dot"/>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uk" sz="1200">
                <a:solidFill>
                  <a:srgbClr val="073763"/>
                </a:solidFill>
              </a:rPr>
              <a:t>Step 3: Quantify the barrier</a:t>
            </a:r>
            <a:r>
              <a:rPr lang="uk" sz="1200">
                <a:solidFill>
                  <a:schemeClr val="dk1"/>
                </a:solidFill>
                <a:highlight>
                  <a:srgbClr val="FFFFFF"/>
                </a:highlight>
              </a:rPr>
              <a:t> </a:t>
            </a:r>
            <a:endParaRPr sz="1200">
              <a:solidFill>
                <a:schemeClr val="dk1"/>
              </a:solidFill>
              <a:highlight>
                <a:srgbClr val="FFFFFF"/>
              </a:highlight>
            </a:endParaRPr>
          </a:p>
          <a:p>
            <a:pPr indent="0" lvl="0" marL="0" rtl="0" algn="l">
              <a:lnSpc>
                <a:spcPct val="115000"/>
              </a:lnSpc>
              <a:spcBef>
                <a:spcPts val="0"/>
              </a:spcBef>
              <a:spcAft>
                <a:spcPts val="0"/>
              </a:spcAft>
              <a:buNone/>
            </a:pPr>
            <a:r>
              <a:rPr lang="uk" sz="1200">
                <a:solidFill>
                  <a:srgbClr val="003964"/>
                </a:solidFill>
                <a:highlight>
                  <a:srgbClr val="FFFFFF"/>
                </a:highlight>
              </a:rPr>
              <a:t>The standard OCDS schema doesn’t provide the information about lots, but there is the extension “Lots”</a:t>
            </a:r>
            <a:r>
              <a:rPr baseline="30000" lang="uk" sz="1200">
                <a:solidFill>
                  <a:srgbClr val="003964"/>
                </a:solidFill>
                <a:highlight>
                  <a:srgbClr val="FFFFFF"/>
                </a:highlight>
              </a:rPr>
              <a:t> </a:t>
            </a:r>
            <a:r>
              <a:rPr lang="uk" sz="1200">
                <a:solidFill>
                  <a:srgbClr val="003964"/>
                </a:solidFill>
                <a:highlight>
                  <a:srgbClr val="FFFFFF"/>
                </a:highlight>
              </a:rPr>
              <a:t>that consists of the information needed</a:t>
            </a:r>
            <a:endParaRPr sz="1200">
              <a:solidFill>
                <a:srgbClr val="003964"/>
              </a:solidFill>
              <a:highlight>
                <a:srgbClr val="FFFFFF"/>
              </a:highlight>
            </a:endParaRPr>
          </a:p>
          <a:p>
            <a:pPr indent="0" lvl="0" marL="0" rtl="0" algn="l">
              <a:lnSpc>
                <a:spcPct val="115000"/>
              </a:lnSpc>
              <a:spcBef>
                <a:spcPts val="0"/>
              </a:spcBef>
              <a:spcAft>
                <a:spcPts val="0"/>
              </a:spcAft>
              <a:buNone/>
            </a:pPr>
            <a:r>
              <a:t/>
            </a:r>
            <a:endParaRPr sz="1000">
              <a:solidFill>
                <a:schemeClr val="dk1"/>
              </a:solidFill>
              <a:highlight>
                <a:srgbClr val="FFFFFF"/>
              </a:highlight>
            </a:endParaRPr>
          </a:p>
          <a:p>
            <a:pPr indent="0" lvl="0" marL="0" rtl="0" algn="l">
              <a:lnSpc>
                <a:spcPct val="115000"/>
              </a:lnSpc>
              <a:spcBef>
                <a:spcPts val="0"/>
              </a:spcBef>
              <a:spcAft>
                <a:spcPts val="0"/>
              </a:spcAft>
              <a:buNone/>
            </a:pPr>
            <a:r>
              <a:t/>
            </a:r>
            <a:endParaRPr sz="1000">
              <a:solidFill>
                <a:schemeClr val="dk1"/>
              </a:solidFill>
              <a:highlight>
                <a:srgbClr val="FFFFFF"/>
              </a:highlight>
            </a:endParaRPr>
          </a:p>
          <a:p>
            <a:pPr indent="0" lvl="0" marL="0" rtl="0" algn="l">
              <a:lnSpc>
                <a:spcPct val="115000"/>
              </a:lnSpc>
              <a:spcBef>
                <a:spcPts val="0"/>
              </a:spcBef>
              <a:spcAft>
                <a:spcPts val="0"/>
              </a:spcAft>
              <a:buNone/>
            </a:pPr>
            <a:r>
              <a:t/>
            </a:r>
            <a:endParaRPr sz="1000">
              <a:solidFill>
                <a:schemeClr val="dk1"/>
              </a:solidFill>
              <a:highlight>
                <a:srgbClr val="FFFFFF"/>
              </a:highlight>
            </a:endParaRPr>
          </a:p>
          <a:p>
            <a:pPr indent="0" lvl="0" marL="0" rtl="0" algn="l">
              <a:lnSpc>
                <a:spcPct val="115000"/>
              </a:lnSpc>
              <a:spcBef>
                <a:spcPts val="0"/>
              </a:spcBef>
              <a:spcAft>
                <a:spcPts val="0"/>
              </a:spcAft>
              <a:buNone/>
            </a:pPr>
            <a:r>
              <a:t/>
            </a:r>
            <a:endParaRPr sz="1000">
              <a:solidFill>
                <a:schemeClr val="dk1"/>
              </a:solidFill>
              <a:highlight>
                <a:srgbClr val="FFFFFF"/>
              </a:highlight>
            </a:endParaRPr>
          </a:p>
          <a:p>
            <a:pPr indent="0" lvl="0" marL="0" rtl="0" algn="l">
              <a:lnSpc>
                <a:spcPct val="115000"/>
              </a:lnSpc>
              <a:spcBef>
                <a:spcPts val="0"/>
              </a:spcBef>
              <a:spcAft>
                <a:spcPts val="0"/>
              </a:spcAft>
              <a:buNone/>
            </a:pPr>
            <a:r>
              <a:t/>
            </a:r>
            <a:endParaRPr sz="1000">
              <a:solidFill>
                <a:schemeClr val="dk1"/>
              </a:solidFill>
              <a:highlight>
                <a:srgbClr val="FFFFFF"/>
              </a:highlight>
            </a:endParaRPr>
          </a:p>
          <a:p>
            <a:pPr indent="0" lvl="0" marL="0" rtl="0" algn="l">
              <a:spcBef>
                <a:spcPts val="0"/>
              </a:spcBef>
              <a:spcAft>
                <a:spcPts val="0"/>
              </a:spcAft>
              <a:buClr>
                <a:schemeClr val="dk1"/>
              </a:buClr>
              <a:buSzPts val="1100"/>
              <a:buFont typeface="Arial"/>
              <a:buNone/>
            </a:pPr>
            <a:r>
              <a:rPr i="1" lang="uk" sz="1000">
                <a:solidFill>
                  <a:schemeClr val="dk1"/>
                </a:solidFill>
              </a:rPr>
              <a:t>Example of allotment in OCDS using extension Lots (https://extensions.open-contracting.org/en/extensions/lots/master/)</a:t>
            </a:r>
            <a:r>
              <a:rPr b="1" lang="uk" sz="1000">
                <a:solidFill>
                  <a:srgbClr val="073763"/>
                </a:solidFill>
              </a:rPr>
              <a:t> </a:t>
            </a:r>
            <a:endParaRPr sz="1000"/>
          </a:p>
        </p:txBody>
      </p:sp>
      <p:pic>
        <p:nvPicPr>
          <p:cNvPr id="153" name="Google Shape;153;g1df8599b4ec_0_4"/>
          <p:cNvPicPr preferRelativeResize="0"/>
          <p:nvPr/>
        </p:nvPicPr>
        <p:blipFill>
          <a:blip r:embed="rId5">
            <a:alphaModFix/>
          </a:blip>
          <a:stretch>
            <a:fillRect/>
          </a:stretch>
        </p:blipFill>
        <p:spPr>
          <a:xfrm>
            <a:off x="4215900" y="3029685"/>
            <a:ext cx="3528615" cy="685800"/>
          </a:xfrm>
          <a:prstGeom prst="rect">
            <a:avLst/>
          </a:prstGeom>
          <a:noFill/>
          <a:ln>
            <a:noFill/>
          </a:ln>
        </p:spPr>
      </p:pic>
      <p:pic>
        <p:nvPicPr>
          <p:cNvPr id="154" name="Google Shape;154;g1df8599b4ec_0_4"/>
          <p:cNvPicPr preferRelativeResize="0"/>
          <p:nvPr/>
        </p:nvPicPr>
        <p:blipFill>
          <a:blip r:embed="rId6">
            <a:alphaModFix/>
          </a:blip>
          <a:stretch>
            <a:fillRect/>
          </a:stretch>
        </p:blipFill>
        <p:spPr>
          <a:xfrm>
            <a:off x="305531" y="970113"/>
            <a:ext cx="4748245" cy="612475"/>
          </a:xfrm>
          <a:prstGeom prst="rect">
            <a:avLst/>
          </a:prstGeom>
          <a:noFill/>
          <a:ln>
            <a:noFill/>
          </a:ln>
        </p:spPr>
      </p:pic>
      <p:sp>
        <p:nvSpPr>
          <p:cNvPr id="155" name="Google Shape;155;g1df8599b4ec_0_4"/>
          <p:cNvSpPr txBox="1"/>
          <p:nvPr/>
        </p:nvSpPr>
        <p:spPr>
          <a:xfrm>
            <a:off x="177800" y="667475"/>
            <a:ext cx="5451000" cy="1043700"/>
          </a:xfrm>
          <a:prstGeom prst="rect">
            <a:avLst/>
          </a:prstGeom>
          <a:noFill/>
          <a:ln cap="flat" cmpd="sng" w="9525">
            <a:solidFill>
              <a:srgbClr val="000000"/>
            </a:solidFill>
            <a:prstDash val="dot"/>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b="1" lang="uk" sz="1200">
                <a:solidFill>
                  <a:srgbClr val="073763"/>
                </a:solidFill>
              </a:rPr>
              <a:t>Step 1: Example of how this subcategory is described in the Taxonomy</a:t>
            </a:r>
            <a:endParaRPr b="1" sz="1200">
              <a:solidFill>
                <a:srgbClr val="073763"/>
              </a:solidFil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6" name="Google Shape;156;g1df8599b4ec_0_4"/>
          <p:cNvSpPr txBox="1"/>
          <p:nvPr/>
        </p:nvSpPr>
        <p:spPr>
          <a:xfrm>
            <a:off x="259850" y="2097175"/>
            <a:ext cx="3281400" cy="2216400"/>
          </a:xfrm>
          <a:prstGeom prst="rect">
            <a:avLst/>
          </a:prstGeom>
          <a:noFill/>
          <a:ln cap="flat" cmpd="sng" w="9525">
            <a:solidFill>
              <a:srgbClr val="000000"/>
            </a:solidFill>
            <a:prstDash val="dot"/>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b="1" lang="uk" sz="1200">
                <a:solidFill>
                  <a:srgbClr val="003964"/>
                </a:solidFill>
              </a:rPr>
              <a:t>Step 4: Results</a:t>
            </a:r>
            <a:endParaRPr b="1" sz="1200">
              <a:solidFill>
                <a:srgbClr val="003964"/>
              </a:solidFill>
            </a:endParaRPr>
          </a:p>
          <a:p>
            <a:pPr indent="0" lvl="0" marL="0" rtl="0" algn="l">
              <a:spcBef>
                <a:spcPts val="0"/>
              </a:spcBef>
              <a:spcAft>
                <a:spcPts val="0"/>
              </a:spcAft>
              <a:buNone/>
            </a:pPr>
            <a:r>
              <a:rPr lang="uk" sz="1200">
                <a:solidFill>
                  <a:srgbClr val="003964"/>
                </a:solidFill>
              </a:rPr>
              <a:t>An example of calculations based </a:t>
            </a:r>
            <a:endParaRPr sz="1200">
              <a:solidFill>
                <a:srgbClr val="003964"/>
              </a:solidFill>
            </a:endParaRPr>
          </a:p>
          <a:p>
            <a:pPr indent="0" lvl="0" marL="0" rtl="0" algn="l">
              <a:spcBef>
                <a:spcPts val="0"/>
              </a:spcBef>
              <a:spcAft>
                <a:spcPts val="0"/>
              </a:spcAft>
              <a:buNone/>
            </a:pPr>
            <a:r>
              <a:rPr lang="uk" sz="1200">
                <a:solidFill>
                  <a:srgbClr val="003964"/>
                </a:solidFill>
              </a:rPr>
              <a:t>on Ukrainian data:</a:t>
            </a:r>
            <a:endParaRPr sz="1200">
              <a:solidFill>
                <a:srgbClr val="003964"/>
              </a:solidFill>
            </a:endParaRPr>
          </a:p>
          <a:p>
            <a:pPr indent="0" lvl="0" marL="0" rtl="0" algn="l">
              <a:spcBef>
                <a:spcPts val="0"/>
              </a:spcBef>
              <a:spcAft>
                <a:spcPts val="0"/>
              </a:spcAft>
              <a:buNone/>
            </a:pPr>
            <a:r>
              <a:t/>
            </a:r>
            <a:endParaRPr sz="1200">
              <a:solidFill>
                <a:srgbClr val="003964"/>
              </a:solidFill>
            </a:endParaRPr>
          </a:p>
          <a:p>
            <a:pPr indent="0" lvl="0" marL="0" rtl="0" algn="l">
              <a:spcBef>
                <a:spcPts val="0"/>
              </a:spcBef>
              <a:spcAft>
                <a:spcPts val="0"/>
              </a:spcAft>
              <a:buNone/>
            </a:pPr>
            <a:r>
              <a:t/>
            </a:r>
            <a:endParaRPr b="1" sz="1200">
              <a:solidFill>
                <a:srgbClr val="003964"/>
              </a:solidFill>
            </a:endParaRPr>
          </a:p>
          <a:p>
            <a:pPr indent="0" lvl="0" marL="0" rtl="0" algn="l">
              <a:spcBef>
                <a:spcPts val="0"/>
              </a:spcBef>
              <a:spcAft>
                <a:spcPts val="0"/>
              </a:spcAft>
              <a:buNone/>
            </a:pPr>
            <a:r>
              <a:t/>
            </a:r>
            <a:endParaRPr b="1" sz="1200">
              <a:solidFill>
                <a:srgbClr val="003964"/>
              </a:solidFill>
            </a:endParaRPr>
          </a:p>
          <a:p>
            <a:pPr indent="0" lvl="0" marL="0" rtl="0" algn="l">
              <a:spcBef>
                <a:spcPts val="0"/>
              </a:spcBef>
              <a:spcAft>
                <a:spcPts val="0"/>
              </a:spcAft>
              <a:buNone/>
            </a:pPr>
            <a:r>
              <a:t/>
            </a:r>
            <a:endParaRPr b="1" sz="1200">
              <a:solidFill>
                <a:srgbClr val="003964"/>
              </a:solidFill>
            </a:endParaRPr>
          </a:p>
          <a:p>
            <a:pPr indent="0" lvl="0" marL="0" rtl="0" algn="l">
              <a:spcBef>
                <a:spcPts val="0"/>
              </a:spcBef>
              <a:spcAft>
                <a:spcPts val="0"/>
              </a:spcAft>
              <a:buNone/>
            </a:pPr>
            <a:r>
              <a:t/>
            </a:r>
            <a:endParaRPr b="1" sz="1200">
              <a:solidFill>
                <a:srgbClr val="003964"/>
              </a:solidFill>
            </a:endParaRPr>
          </a:p>
          <a:p>
            <a:pPr indent="0" lvl="0" marL="0" rtl="0" algn="l">
              <a:spcBef>
                <a:spcPts val="0"/>
              </a:spcBef>
              <a:spcAft>
                <a:spcPts val="0"/>
              </a:spcAft>
              <a:buNone/>
            </a:pPr>
            <a:r>
              <a:t/>
            </a:r>
            <a:endParaRPr b="1" sz="1200">
              <a:solidFill>
                <a:srgbClr val="003964"/>
              </a:solidFill>
            </a:endParaRPr>
          </a:p>
          <a:p>
            <a:pPr indent="0" lvl="0" marL="0" rtl="0" algn="l">
              <a:spcBef>
                <a:spcPts val="0"/>
              </a:spcBef>
              <a:spcAft>
                <a:spcPts val="0"/>
              </a:spcAft>
              <a:buNone/>
            </a:pPr>
            <a:r>
              <a:t/>
            </a:r>
            <a:endParaRPr b="1" sz="1200">
              <a:solidFill>
                <a:srgbClr val="003964"/>
              </a:solidFill>
            </a:endParaRPr>
          </a:p>
          <a:p>
            <a:pPr indent="0" lvl="0" marL="0" rtl="0" algn="l">
              <a:spcBef>
                <a:spcPts val="0"/>
              </a:spcBef>
              <a:spcAft>
                <a:spcPts val="0"/>
              </a:spcAft>
              <a:buNone/>
            </a:pPr>
            <a:r>
              <a:t/>
            </a:r>
            <a:endParaRPr b="1" sz="1200">
              <a:solidFill>
                <a:srgbClr val="003964"/>
              </a:solidFill>
            </a:endParaRPr>
          </a:p>
        </p:txBody>
      </p:sp>
      <p:sp>
        <p:nvSpPr>
          <p:cNvPr id="157" name="Google Shape;157;g1df8599b4ec_0_4"/>
          <p:cNvSpPr/>
          <p:nvPr/>
        </p:nvSpPr>
        <p:spPr>
          <a:xfrm>
            <a:off x="3631600" y="2828400"/>
            <a:ext cx="461400" cy="386700"/>
          </a:xfrm>
          <a:prstGeom prst="lef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8" name="Google Shape;158;g1df8599b4ec_0_4"/>
          <p:cNvPicPr preferRelativeResize="0"/>
          <p:nvPr/>
        </p:nvPicPr>
        <p:blipFill>
          <a:blip r:embed="rId7">
            <a:alphaModFix/>
          </a:blip>
          <a:stretch>
            <a:fillRect/>
          </a:stretch>
        </p:blipFill>
        <p:spPr>
          <a:xfrm>
            <a:off x="305513" y="2716300"/>
            <a:ext cx="3095625" cy="15525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6"/>
          <p:cNvSpPr txBox="1"/>
          <p:nvPr>
            <p:ph idx="12" type="sldNum"/>
          </p:nvPr>
        </p:nvSpPr>
        <p:spPr>
          <a:xfrm>
            <a:off x="177801" y="4819073"/>
            <a:ext cx="461400" cy="2262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SzPts val="700"/>
              <a:buNone/>
            </a:pPr>
            <a:fld id="{00000000-1234-1234-1234-123412341234}" type="slidenum">
              <a:rPr lang="uk"/>
              <a:t>‹#›</a:t>
            </a:fld>
            <a:endParaRPr/>
          </a:p>
        </p:txBody>
      </p:sp>
      <p:grpSp>
        <p:nvGrpSpPr>
          <p:cNvPr id="164" name="Google Shape;164;p6"/>
          <p:cNvGrpSpPr/>
          <p:nvPr/>
        </p:nvGrpSpPr>
        <p:grpSpPr>
          <a:xfrm>
            <a:off x="0" y="4476867"/>
            <a:ext cx="9144000" cy="685800"/>
            <a:chOff x="0" y="5969156"/>
            <a:chExt cx="12192000" cy="914400"/>
          </a:xfrm>
        </p:grpSpPr>
        <p:sp>
          <p:nvSpPr>
            <p:cNvPr id="165" name="Google Shape;165;p6"/>
            <p:cNvSpPr/>
            <p:nvPr/>
          </p:nvSpPr>
          <p:spPr>
            <a:xfrm>
              <a:off x="0" y="5969156"/>
              <a:ext cx="12192000" cy="914400"/>
            </a:xfrm>
            <a:prstGeom prst="rect">
              <a:avLst/>
            </a:prstGeom>
            <a:solidFill>
              <a:srgbClr val="00539B"/>
            </a:solid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rgbClr val="FFFFFF"/>
                </a:solidFill>
                <a:latin typeface="Arial"/>
                <a:ea typeface="Arial"/>
                <a:cs typeface="Arial"/>
                <a:sym typeface="Arial"/>
              </a:endParaRPr>
            </a:p>
          </p:txBody>
        </p:sp>
        <p:pic>
          <p:nvPicPr>
            <p:cNvPr id="166" name="Google Shape;166;p6"/>
            <p:cNvPicPr preferRelativeResize="0"/>
            <p:nvPr/>
          </p:nvPicPr>
          <p:blipFill rotWithShape="1">
            <a:blip r:embed="rId3">
              <a:alphaModFix/>
            </a:blip>
            <a:srcRect b="0" l="0" r="0" t="0"/>
            <a:stretch/>
          </p:blipFill>
          <p:spPr>
            <a:xfrm>
              <a:off x="9332844" y="6206991"/>
              <a:ext cx="2356403" cy="438729"/>
            </a:xfrm>
            <a:prstGeom prst="rect">
              <a:avLst/>
            </a:prstGeom>
            <a:noFill/>
            <a:ln>
              <a:noFill/>
            </a:ln>
          </p:spPr>
        </p:pic>
        <p:pic>
          <p:nvPicPr>
            <p:cNvPr id="167" name="Google Shape;167;p6"/>
            <p:cNvPicPr preferRelativeResize="0"/>
            <p:nvPr/>
          </p:nvPicPr>
          <p:blipFill rotWithShape="1">
            <a:blip r:embed="rId4">
              <a:alphaModFix/>
            </a:blip>
            <a:srcRect b="0" l="0" r="0" t="0"/>
            <a:stretch/>
          </p:blipFill>
          <p:spPr>
            <a:xfrm>
              <a:off x="0" y="5969156"/>
              <a:ext cx="5435598" cy="914400"/>
            </a:xfrm>
            <a:prstGeom prst="rect">
              <a:avLst/>
            </a:prstGeom>
            <a:noFill/>
            <a:ln>
              <a:noFill/>
            </a:ln>
          </p:spPr>
        </p:pic>
      </p:grpSp>
      <p:sp>
        <p:nvSpPr>
          <p:cNvPr id="168" name="Google Shape;168;p6"/>
          <p:cNvSpPr txBox="1"/>
          <p:nvPr/>
        </p:nvSpPr>
        <p:spPr>
          <a:xfrm>
            <a:off x="354500" y="641300"/>
            <a:ext cx="8655600" cy="7941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200"/>
              <a:buFont typeface="Arial"/>
              <a:buNone/>
            </a:pPr>
            <a:r>
              <a:rPr b="0" i="0" lang="uk" sz="1200" u="none" cap="none" strike="noStrike">
                <a:solidFill>
                  <a:srgbClr val="003964"/>
                </a:solidFill>
                <a:latin typeface="Arial"/>
                <a:ea typeface="Arial"/>
                <a:cs typeface="Arial"/>
                <a:sym typeface="Arial"/>
              </a:rPr>
              <a:t>We identify around 28 sub-categories (out of 48) that potentially may be transformed into OCDS-based indicators with extensions (additionally, this number can be expanded by questionnaires) and 6 sub-categories that may be transformed into OCDS-based indicators directly.</a:t>
            </a:r>
            <a:endParaRPr b="0" i="0" sz="1400" u="none" cap="none" strike="noStrike">
              <a:solidFill>
                <a:srgbClr val="003964"/>
              </a:solidFill>
              <a:latin typeface="Arial"/>
              <a:ea typeface="Arial"/>
              <a:cs typeface="Arial"/>
              <a:sym typeface="Arial"/>
            </a:endParaRPr>
          </a:p>
        </p:txBody>
      </p:sp>
      <p:sp>
        <p:nvSpPr>
          <p:cNvPr id="169" name="Google Shape;169;p6"/>
          <p:cNvSpPr txBox="1"/>
          <p:nvPr>
            <p:ph type="title"/>
          </p:nvPr>
        </p:nvSpPr>
        <p:spPr>
          <a:xfrm>
            <a:off x="76200" y="-13635"/>
            <a:ext cx="9144000" cy="503700"/>
          </a:xfrm>
          <a:prstGeom prst="rect">
            <a:avLst/>
          </a:prstGeom>
          <a:noFill/>
          <a:ln>
            <a:noFill/>
          </a:ln>
        </p:spPr>
        <p:txBody>
          <a:bodyPr anchorCtr="0" anchor="ctr" bIns="34275" lIns="68575" spcFirstLastPara="1" rIns="68575" wrap="square" tIns="34275">
            <a:normAutofit/>
          </a:bodyPr>
          <a:lstStyle/>
          <a:p>
            <a:pPr indent="0" lvl="0" marL="0" rtl="0" algn="l">
              <a:lnSpc>
                <a:spcPct val="115000"/>
              </a:lnSpc>
              <a:spcBef>
                <a:spcPts val="0"/>
              </a:spcBef>
              <a:spcAft>
                <a:spcPts val="0"/>
              </a:spcAft>
              <a:buSzPts val="2100"/>
              <a:buNone/>
            </a:pPr>
            <a:r>
              <a:rPr lang="uk" sz="1400">
                <a:solidFill>
                  <a:srgbClr val="8C2245"/>
                </a:solidFill>
              </a:rPr>
              <a:t>Taxonomy indicators. Findings</a:t>
            </a:r>
            <a:endParaRPr b="0" sz="2270">
              <a:solidFill>
                <a:srgbClr val="8C2245"/>
              </a:solidFill>
            </a:endParaRPr>
          </a:p>
        </p:txBody>
      </p:sp>
      <p:sp>
        <p:nvSpPr>
          <p:cNvPr id="170" name="Google Shape;170;p6"/>
          <p:cNvSpPr/>
          <p:nvPr/>
        </p:nvSpPr>
        <p:spPr>
          <a:xfrm>
            <a:off x="1183750" y="2252750"/>
            <a:ext cx="1596900" cy="1564800"/>
          </a:xfrm>
          <a:prstGeom prst="ellipse">
            <a:avLst/>
          </a:prstGeom>
          <a:noFill/>
          <a:ln cap="flat" cmpd="sng" w="9525">
            <a:solidFill>
              <a:srgbClr val="0079C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800" u="none" cap="none" strike="noStrike">
              <a:solidFill>
                <a:srgbClr val="8C2245"/>
              </a:solidFill>
              <a:latin typeface="Arial"/>
              <a:ea typeface="Arial"/>
              <a:cs typeface="Arial"/>
              <a:sym typeface="Arial"/>
            </a:endParaRPr>
          </a:p>
        </p:txBody>
      </p:sp>
      <p:sp>
        <p:nvSpPr>
          <p:cNvPr id="171" name="Google Shape;171;p6"/>
          <p:cNvSpPr/>
          <p:nvPr/>
        </p:nvSpPr>
        <p:spPr>
          <a:xfrm>
            <a:off x="2287049" y="2252750"/>
            <a:ext cx="1656600" cy="1564800"/>
          </a:xfrm>
          <a:prstGeom prst="ellipse">
            <a:avLst/>
          </a:prstGeom>
          <a:noFill/>
          <a:ln cap="flat" cmpd="sng" w="9525">
            <a:solidFill>
              <a:srgbClr val="0079C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200" u="none" cap="none" strike="noStrike">
              <a:solidFill>
                <a:srgbClr val="8C2245"/>
              </a:solidFill>
              <a:latin typeface="Arial"/>
              <a:ea typeface="Arial"/>
              <a:cs typeface="Arial"/>
              <a:sym typeface="Arial"/>
            </a:endParaRPr>
          </a:p>
        </p:txBody>
      </p:sp>
      <p:sp>
        <p:nvSpPr>
          <p:cNvPr id="172" name="Google Shape;172;p6"/>
          <p:cNvSpPr txBox="1"/>
          <p:nvPr/>
        </p:nvSpPr>
        <p:spPr>
          <a:xfrm>
            <a:off x="2734492" y="2639527"/>
            <a:ext cx="980400" cy="548700"/>
          </a:xfrm>
          <a:prstGeom prst="rect">
            <a:avLst/>
          </a:prstGeom>
          <a:noFill/>
          <a:ln>
            <a:noFill/>
          </a:ln>
        </p:spPr>
        <p:txBody>
          <a:bodyPr anchorCtr="0" anchor="t" bIns="91425" lIns="91425" spcFirstLastPara="1" rIns="91425" wrap="square" tIns="91425">
            <a:spAutoFit/>
          </a:bodyPr>
          <a:lstStyle/>
          <a:p>
            <a:pPr indent="0" lvl="0" marL="0" marR="0" rtl="0" algn="ctr">
              <a:lnSpc>
                <a:spcPct val="115000"/>
              </a:lnSpc>
              <a:spcBef>
                <a:spcPts val="1200"/>
              </a:spcBef>
              <a:spcAft>
                <a:spcPts val="1200"/>
              </a:spcAft>
              <a:buClr>
                <a:srgbClr val="000000"/>
              </a:buClr>
              <a:buSzPts val="1100"/>
              <a:buFont typeface="Arial"/>
              <a:buNone/>
            </a:pPr>
            <a:r>
              <a:rPr b="0" i="0" lang="uk" sz="1100" u="none" cap="none" strike="noStrike">
                <a:solidFill>
                  <a:srgbClr val="8C2245"/>
                </a:solidFill>
                <a:latin typeface="Arial"/>
                <a:ea typeface="Arial"/>
                <a:cs typeface="Arial"/>
                <a:sym typeface="Arial"/>
              </a:rPr>
              <a:t>OCDS framework</a:t>
            </a:r>
            <a:endParaRPr b="0" i="0" sz="1100" u="none" cap="none" strike="noStrike">
              <a:solidFill>
                <a:srgbClr val="000000"/>
              </a:solidFill>
              <a:latin typeface="Arial"/>
              <a:ea typeface="Arial"/>
              <a:cs typeface="Arial"/>
              <a:sym typeface="Arial"/>
            </a:endParaRPr>
          </a:p>
        </p:txBody>
      </p:sp>
      <p:sp>
        <p:nvSpPr>
          <p:cNvPr id="173" name="Google Shape;173;p6"/>
          <p:cNvSpPr txBox="1"/>
          <p:nvPr/>
        </p:nvSpPr>
        <p:spPr>
          <a:xfrm>
            <a:off x="1259946" y="2559878"/>
            <a:ext cx="914700" cy="861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OECD </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Taxonomy</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48 sub-cate</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gories</a:t>
            </a:r>
            <a:endParaRPr b="0" i="0" sz="1100" u="none" cap="none" strike="noStrike">
              <a:solidFill>
                <a:srgbClr val="000000"/>
              </a:solidFill>
              <a:latin typeface="Arial"/>
              <a:ea typeface="Arial"/>
              <a:cs typeface="Arial"/>
              <a:sym typeface="Arial"/>
            </a:endParaRPr>
          </a:p>
        </p:txBody>
      </p:sp>
      <p:sp>
        <p:nvSpPr>
          <p:cNvPr id="174" name="Google Shape;174;p6"/>
          <p:cNvSpPr txBox="1"/>
          <p:nvPr/>
        </p:nvSpPr>
        <p:spPr>
          <a:xfrm>
            <a:off x="2162345" y="2666655"/>
            <a:ext cx="726300" cy="861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6 sub-</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cate</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gories </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rgbClr val="8C2245"/>
              </a:solidFill>
              <a:latin typeface="Arial"/>
              <a:ea typeface="Arial"/>
              <a:cs typeface="Arial"/>
              <a:sym typeface="Arial"/>
            </a:endParaRPr>
          </a:p>
        </p:txBody>
      </p:sp>
      <p:sp>
        <p:nvSpPr>
          <p:cNvPr id="175" name="Google Shape;175;p6"/>
          <p:cNvSpPr/>
          <p:nvPr/>
        </p:nvSpPr>
        <p:spPr>
          <a:xfrm>
            <a:off x="5020950" y="2209000"/>
            <a:ext cx="1691700" cy="1564800"/>
          </a:xfrm>
          <a:prstGeom prst="ellipse">
            <a:avLst/>
          </a:prstGeom>
          <a:noFill/>
          <a:ln cap="flat" cmpd="sng" w="9525">
            <a:solidFill>
              <a:srgbClr val="0079C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800" u="none" cap="none" strike="noStrike">
              <a:solidFill>
                <a:srgbClr val="8C2245"/>
              </a:solidFill>
              <a:latin typeface="Arial"/>
              <a:ea typeface="Arial"/>
              <a:cs typeface="Arial"/>
              <a:sym typeface="Arial"/>
            </a:endParaRPr>
          </a:p>
        </p:txBody>
      </p:sp>
      <p:sp>
        <p:nvSpPr>
          <p:cNvPr id="176" name="Google Shape;176;p6"/>
          <p:cNvSpPr/>
          <p:nvPr/>
        </p:nvSpPr>
        <p:spPr>
          <a:xfrm>
            <a:off x="5773026" y="2209000"/>
            <a:ext cx="1656600" cy="1564800"/>
          </a:xfrm>
          <a:prstGeom prst="ellipse">
            <a:avLst/>
          </a:prstGeom>
          <a:noFill/>
          <a:ln cap="flat" cmpd="sng" w="9525">
            <a:solidFill>
              <a:srgbClr val="0079C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8C2245"/>
              </a:solidFill>
              <a:latin typeface="Arial"/>
              <a:ea typeface="Arial"/>
              <a:cs typeface="Arial"/>
              <a:sym typeface="Arial"/>
            </a:endParaRPr>
          </a:p>
        </p:txBody>
      </p:sp>
      <p:sp>
        <p:nvSpPr>
          <p:cNvPr id="177" name="Google Shape;177;p6"/>
          <p:cNvSpPr txBox="1"/>
          <p:nvPr/>
        </p:nvSpPr>
        <p:spPr>
          <a:xfrm>
            <a:off x="6561533" y="2671978"/>
            <a:ext cx="1065000" cy="548700"/>
          </a:xfrm>
          <a:prstGeom prst="rect">
            <a:avLst/>
          </a:prstGeom>
          <a:noFill/>
          <a:ln>
            <a:noFill/>
          </a:ln>
        </p:spPr>
        <p:txBody>
          <a:bodyPr anchorCtr="0" anchor="t" bIns="91425" lIns="91425" spcFirstLastPara="1" rIns="91425" wrap="square" tIns="91425">
            <a:spAutoFit/>
          </a:bodyPr>
          <a:lstStyle/>
          <a:p>
            <a:pPr indent="0" lvl="0" marL="0" marR="0" rtl="0" algn="ctr">
              <a:lnSpc>
                <a:spcPct val="115000"/>
              </a:lnSpc>
              <a:spcBef>
                <a:spcPts val="1200"/>
              </a:spcBef>
              <a:spcAft>
                <a:spcPts val="1200"/>
              </a:spcAft>
              <a:buClr>
                <a:srgbClr val="000000"/>
              </a:buClr>
              <a:buSzPts val="1100"/>
              <a:buFont typeface="Arial"/>
              <a:buNone/>
            </a:pPr>
            <a:r>
              <a:rPr b="0" i="0" lang="uk" sz="1100" u="none" cap="none" strike="noStrike">
                <a:solidFill>
                  <a:srgbClr val="8C2245"/>
                </a:solidFill>
                <a:latin typeface="Arial"/>
                <a:ea typeface="Arial"/>
                <a:cs typeface="Arial"/>
                <a:sym typeface="Arial"/>
              </a:rPr>
              <a:t>OCDS framework</a:t>
            </a:r>
            <a:endParaRPr b="0" i="0" sz="1100" u="none" cap="none" strike="noStrike">
              <a:solidFill>
                <a:srgbClr val="000000"/>
              </a:solidFill>
              <a:latin typeface="Arial"/>
              <a:ea typeface="Arial"/>
              <a:cs typeface="Arial"/>
              <a:sym typeface="Arial"/>
            </a:endParaRPr>
          </a:p>
        </p:txBody>
      </p:sp>
      <p:sp>
        <p:nvSpPr>
          <p:cNvPr id="178" name="Google Shape;178;p6"/>
          <p:cNvSpPr txBox="1"/>
          <p:nvPr/>
        </p:nvSpPr>
        <p:spPr>
          <a:xfrm>
            <a:off x="4970839" y="2516129"/>
            <a:ext cx="914700" cy="10314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OECD </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Taxono-</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my</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48 sub-cate</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gories</a:t>
            </a:r>
            <a:endParaRPr b="0" i="0" sz="1100" u="none" cap="none" strike="noStrike">
              <a:solidFill>
                <a:srgbClr val="000000"/>
              </a:solidFill>
              <a:latin typeface="Arial"/>
              <a:ea typeface="Arial"/>
              <a:cs typeface="Arial"/>
              <a:sym typeface="Arial"/>
            </a:endParaRPr>
          </a:p>
        </p:txBody>
      </p:sp>
      <p:sp>
        <p:nvSpPr>
          <p:cNvPr id="179" name="Google Shape;179;p6"/>
          <p:cNvSpPr txBox="1"/>
          <p:nvPr/>
        </p:nvSpPr>
        <p:spPr>
          <a:xfrm>
            <a:off x="5909489" y="2655357"/>
            <a:ext cx="726300" cy="861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28 sub-</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cate</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uk" sz="1100" u="none" cap="none" strike="noStrike">
                <a:solidFill>
                  <a:srgbClr val="8C2245"/>
                </a:solidFill>
                <a:latin typeface="Arial"/>
                <a:ea typeface="Arial"/>
                <a:cs typeface="Arial"/>
                <a:sym typeface="Arial"/>
              </a:rPr>
              <a:t>gories </a:t>
            </a:r>
            <a:endParaRPr b="0" i="0" sz="1100" u="none" cap="none" strike="noStrike">
              <a:solidFill>
                <a:srgbClr val="8C224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rgbClr val="8C2245"/>
              </a:solidFill>
              <a:latin typeface="Arial"/>
              <a:ea typeface="Arial"/>
              <a:cs typeface="Arial"/>
              <a:sym typeface="Arial"/>
            </a:endParaRPr>
          </a:p>
        </p:txBody>
      </p:sp>
      <p:sp>
        <p:nvSpPr>
          <p:cNvPr id="180" name="Google Shape;180;p6"/>
          <p:cNvSpPr txBox="1"/>
          <p:nvPr/>
        </p:nvSpPr>
        <p:spPr>
          <a:xfrm>
            <a:off x="2154896" y="1829925"/>
            <a:ext cx="1420800" cy="369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1" i="0" lang="uk" sz="1200" u="none" cap="none" strike="noStrike">
                <a:solidFill>
                  <a:srgbClr val="8C2245"/>
                </a:solidFill>
                <a:latin typeface="Arial"/>
                <a:ea typeface="Arial"/>
                <a:cs typeface="Arial"/>
                <a:sym typeface="Arial"/>
              </a:rPr>
              <a:t>Directly</a:t>
            </a:r>
            <a:endParaRPr b="1" i="0" sz="1200" u="none" cap="none" strike="noStrike">
              <a:solidFill>
                <a:srgbClr val="000000"/>
              </a:solidFill>
              <a:latin typeface="Arial"/>
              <a:ea typeface="Arial"/>
              <a:cs typeface="Arial"/>
              <a:sym typeface="Arial"/>
            </a:endParaRPr>
          </a:p>
        </p:txBody>
      </p:sp>
      <p:sp>
        <p:nvSpPr>
          <p:cNvPr id="181" name="Google Shape;181;p6"/>
          <p:cNvSpPr txBox="1"/>
          <p:nvPr/>
        </p:nvSpPr>
        <p:spPr>
          <a:xfrm>
            <a:off x="5415984" y="1829925"/>
            <a:ext cx="1753500" cy="369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uk" sz="1200" u="none" cap="none" strike="noStrike">
                <a:solidFill>
                  <a:srgbClr val="8C2245"/>
                </a:solidFill>
                <a:latin typeface="Arial"/>
                <a:ea typeface="Arial"/>
                <a:cs typeface="Arial"/>
                <a:sym typeface="Arial"/>
              </a:rPr>
              <a:t>With extensions  </a:t>
            </a:r>
            <a:endParaRPr b="1" i="0" sz="1200" u="none" cap="none" strike="noStrike">
              <a:solidFill>
                <a:srgbClr val="8C2245"/>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7"/>
          <p:cNvSpPr txBox="1"/>
          <p:nvPr>
            <p:ph idx="12" type="sldNum"/>
          </p:nvPr>
        </p:nvSpPr>
        <p:spPr>
          <a:xfrm>
            <a:off x="177801" y="4819073"/>
            <a:ext cx="461400" cy="2262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SzPts val="700"/>
              <a:buNone/>
            </a:pPr>
            <a:fld id="{00000000-1234-1234-1234-123412341234}" type="slidenum">
              <a:rPr lang="uk"/>
              <a:t>‹#›</a:t>
            </a:fld>
            <a:endParaRPr/>
          </a:p>
        </p:txBody>
      </p:sp>
      <p:grpSp>
        <p:nvGrpSpPr>
          <p:cNvPr id="187" name="Google Shape;187;p7"/>
          <p:cNvGrpSpPr/>
          <p:nvPr/>
        </p:nvGrpSpPr>
        <p:grpSpPr>
          <a:xfrm>
            <a:off x="0" y="4476867"/>
            <a:ext cx="9144000" cy="685800"/>
            <a:chOff x="0" y="5969156"/>
            <a:chExt cx="12192000" cy="914400"/>
          </a:xfrm>
        </p:grpSpPr>
        <p:sp>
          <p:nvSpPr>
            <p:cNvPr id="188" name="Google Shape;188;p7"/>
            <p:cNvSpPr/>
            <p:nvPr/>
          </p:nvSpPr>
          <p:spPr>
            <a:xfrm>
              <a:off x="0" y="5969156"/>
              <a:ext cx="12192000" cy="914400"/>
            </a:xfrm>
            <a:prstGeom prst="rect">
              <a:avLst/>
            </a:prstGeom>
            <a:solidFill>
              <a:srgbClr val="00539B"/>
            </a:solid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rgbClr val="FFFFFF"/>
                </a:solidFill>
                <a:latin typeface="Arial"/>
                <a:ea typeface="Arial"/>
                <a:cs typeface="Arial"/>
                <a:sym typeface="Arial"/>
              </a:endParaRPr>
            </a:p>
          </p:txBody>
        </p:sp>
        <p:pic>
          <p:nvPicPr>
            <p:cNvPr id="189" name="Google Shape;189;p7"/>
            <p:cNvPicPr preferRelativeResize="0"/>
            <p:nvPr/>
          </p:nvPicPr>
          <p:blipFill rotWithShape="1">
            <a:blip r:embed="rId3">
              <a:alphaModFix/>
            </a:blip>
            <a:srcRect b="0" l="0" r="0" t="0"/>
            <a:stretch/>
          </p:blipFill>
          <p:spPr>
            <a:xfrm>
              <a:off x="9332844" y="6206991"/>
              <a:ext cx="2356403" cy="438729"/>
            </a:xfrm>
            <a:prstGeom prst="rect">
              <a:avLst/>
            </a:prstGeom>
            <a:noFill/>
            <a:ln>
              <a:noFill/>
            </a:ln>
          </p:spPr>
        </p:pic>
        <p:pic>
          <p:nvPicPr>
            <p:cNvPr id="190" name="Google Shape;190;p7"/>
            <p:cNvPicPr preferRelativeResize="0"/>
            <p:nvPr/>
          </p:nvPicPr>
          <p:blipFill rotWithShape="1">
            <a:blip r:embed="rId4">
              <a:alphaModFix/>
            </a:blip>
            <a:srcRect b="0" l="0" r="0" t="0"/>
            <a:stretch/>
          </p:blipFill>
          <p:spPr>
            <a:xfrm>
              <a:off x="0" y="5969156"/>
              <a:ext cx="5435598" cy="914400"/>
            </a:xfrm>
            <a:prstGeom prst="rect">
              <a:avLst/>
            </a:prstGeom>
            <a:noFill/>
            <a:ln>
              <a:noFill/>
            </a:ln>
          </p:spPr>
        </p:pic>
      </p:grpSp>
      <p:sp>
        <p:nvSpPr>
          <p:cNvPr id="191" name="Google Shape;191;p7"/>
          <p:cNvSpPr txBox="1"/>
          <p:nvPr/>
        </p:nvSpPr>
        <p:spPr>
          <a:xfrm>
            <a:off x="454375" y="870375"/>
            <a:ext cx="7579500" cy="3026100"/>
          </a:xfrm>
          <a:prstGeom prst="rect">
            <a:avLst/>
          </a:prstGeom>
          <a:noFill/>
          <a:ln>
            <a:noFill/>
          </a:ln>
        </p:spPr>
        <p:txBody>
          <a:bodyPr anchorCtr="0" anchor="t" bIns="91425" lIns="91425" spcFirstLastPara="1" rIns="91425" wrap="square" tIns="91425">
            <a:spAutoFit/>
          </a:bodyPr>
          <a:lstStyle/>
          <a:p>
            <a:pPr indent="-311150" lvl="0" marL="457200" marR="0" rtl="0" algn="l">
              <a:lnSpc>
                <a:spcPct val="100000"/>
              </a:lnSpc>
              <a:spcBef>
                <a:spcPts val="0"/>
              </a:spcBef>
              <a:spcAft>
                <a:spcPts val="0"/>
              </a:spcAft>
              <a:buClr>
                <a:srgbClr val="003964"/>
              </a:buClr>
              <a:buSzPts val="1300"/>
              <a:buFont typeface="Arial"/>
              <a:buChar char="●"/>
            </a:pPr>
            <a:r>
              <a:rPr b="0" i="0" lang="uk" sz="1300" u="none" cap="none" strike="noStrike">
                <a:solidFill>
                  <a:srgbClr val="003964"/>
                </a:solidFill>
                <a:latin typeface="Arial"/>
                <a:ea typeface="Arial"/>
                <a:cs typeface="Arial"/>
                <a:sym typeface="Arial"/>
              </a:rPr>
              <a:t>The continued development and standardization of OCDS standard is crucial for establishing a unified system among OECD countries to assess the level of their restrictive measures in public procurement. </a:t>
            </a:r>
            <a:endParaRPr b="0" i="0" sz="1300" u="none" cap="none" strike="noStrike">
              <a:solidFill>
                <a:srgbClr val="003964"/>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575757"/>
              </a:solidFill>
              <a:latin typeface="Arial"/>
              <a:ea typeface="Arial"/>
              <a:cs typeface="Arial"/>
              <a:sym typeface="Arial"/>
            </a:endParaRPr>
          </a:p>
          <a:p>
            <a:pPr indent="-311150" lvl="0" marL="457200" marR="0" rtl="0" algn="l">
              <a:lnSpc>
                <a:spcPct val="115000"/>
              </a:lnSpc>
              <a:spcBef>
                <a:spcPts val="0"/>
              </a:spcBef>
              <a:spcAft>
                <a:spcPts val="0"/>
              </a:spcAft>
              <a:buClr>
                <a:srgbClr val="575757"/>
              </a:buClr>
              <a:buSzPts val="1300"/>
              <a:buFont typeface="Arial"/>
              <a:buChar char="●"/>
            </a:pPr>
            <a:r>
              <a:rPr b="0" i="0" lang="uk" sz="1300" u="none" cap="none" strike="noStrike">
                <a:solidFill>
                  <a:srgbClr val="003964"/>
                </a:solidFill>
                <a:latin typeface="Arial"/>
                <a:ea typeface="Arial"/>
                <a:cs typeface="Arial"/>
                <a:sym typeface="Arial"/>
              </a:rPr>
              <a:t>We found that</a:t>
            </a:r>
            <a:r>
              <a:rPr b="1" i="0" lang="uk" sz="1300" u="none" cap="none" strike="noStrike">
                <a:solidFill>
                  <a:srgbClr val="003964"/>
                </a:solidFill>
                <a:latin typeface="Arial"/>
                <a:ea typeface="Arial"/>
                <a:cs typeface="Arial"/>
                <a:sym typeface="Arial"/>
              </a:rPr>
              <a:t> </a:t>
            </a:r>
            <a:r>
              <a:rPr b="1" i="0" lang="uk" sz="1300" u="none" cap="none" strike="noStrike">
                <a:solidFill>
                  <a:srgbClr val="8C2245"/>
                </a:solidFill>
                <a:latin typeface="Arial"/>
                <a:ea typeface="Arial"/>
                <a:cs typeface="Arial"/>
                <a:sym typeface="Arial"/>
              </a:rPr>
              <a:t>6 sub-categories can be directly transformed </a:t>
            </a:r>
            <a:r>
              <a:rPr i="0" lang="uk" sz="1300" u="none" cap="none" strike="noStrike">
                <a:solidFill>
                  <a:srgbClr val="003964"/>
                </a:solidFill>
              </a:rPr>
              <a:t>into OCDS-based indicators, and around</a:t>
            </a:r>
            <a:r>
              <a:rPr b="1" i="0" lang="uk" sz="1300" u="none" cap="none" strike="noStrike">
                <a:solidFill>
                  <a:srgbClr val="575757"/>
                </a:solidFill>
                <a:latin typeface="Arial"/>
                <a:ea typeface="Arial"/>
                <a:cs typeface="Arial"/>
                <a:sym typeface="Arial"/>
              </a:rPr>
              <a:t> </a:t>
            </a:r>
            <a:r>
              <a:rPr b="1" i="0" lang="uk" sz="1300" u="none" cap="none" strike="noStrike">
                <a:solidFill>
                  <a:srgbClr val="8C2245"/>
                </a:solidFill>
                <a:latin typeface="Arial"/>
                <a:ea typeface="Arial"/>
                <a:cs typeface="Arial"/>
                <a:sym typeface="Arial"/>
              </a:rPr>
              <a:t>28 sub-categories may potentially be transformed with extensions</a:t>
            </a:r>
            <a:r>
              <a:rPr b="0" i="0" lang="uk" sz="1300" u="none" cap="none" strike="noStrike">
                <a:solidFill>
                  <a:srgbClr val="575757"/>
                </a:solidFill>
                <a:latin typeface="Arial"/>
                <a:ea typeface="Arial"/>
                <a:cs typeface="Arial"/>
                <a:sym typeface="Arial"/>
              </a:rPr>
              <a:t> </a:t>
            </a:r>
            <a:r>
              <a:rPr b="0" i="0" lang="uk" sz="1300" u="none" cap="none" strike="noStrike">
                <a:solidFill>
                  <a:srgbClr val="003964"/>
                </a:solidFill>
                <a:latin typeface="Arial"/>
                <a:ea typeface="Arial"/>
                <a:cs typeface="Arial"/>
                <a:sym typeface="Arial"/>
              </a:rPr>
              <a:t>(more sub-categories may be revealed with additional questionnaires).</a:t>
            </a:r>
            <a:endParaRPr b="0" i="0" sz="1300" u="none" cap="none" strike="noStrike">
              <a:solidFill>
                <a:srgbClr val="003964"/>
              </a:solidFill>
              <a:latin typeface="Arial"/>
              <a:ea typeface="Arial"/>
              <a:cs typeface="Arial"/>
              <a:sym typeface="Arial"/>
            </a:endParaRPr>
          </a:p>
          <a:p>
            <a:pPr indent="0" lvl="0" marL="457200" marR="0" rtl="0" algn="l">
              <a:lnSpc>
                <a:spcPct val="115000"/>
              </a:lnSpc>
              <a:spcBef>
                <a:spcPts val="0"/>
              </a:spcBef>
              <a:spcAft>
                <a:spcPts val="0"/>
              </a:spcAft>
              <a:buClr>
                <a:srgbClr val="000000"/>
              </a:buClr>
              <a:buSzPts val="1300"/>
              <a:buFont typeface="Arial"/>
              <a:buNone/>
            </a:pPr>
            <a:r>
              <a:t/>
            </a:r>
            <a:endParaRPr b="0" i="0" sz="1300" u="none" cap="none" strike="noStrike">
              <a:solidFill>
                <a:srgbClr val="575757"/>
              </a:solidFill>
              <a:latin typeface="Arial"/>
              <a:ea typeface="Arial"/>
              <a:cs typeface="Arial"/>
              <a:sym typeface="Arial"/>
            </a:endParaRPr>
          </a:p>
          <a:p>
            <a:pPr indent="-311150" lvl="0" marL="457200" marR="0" rtl="0" algn="l">
              <a:lnSpc>
                <a:spcPct val="115000"/>
              </a:lnSpc>
              <a:spcBef>
                <a:spcPts val="0"/>
              </a:spcBef>
              <a:spcAft>
                <a:spcPts val="0"/>
              </a:spcAft>
              <a:buClr>
                <a:srgbClr val="003964"/>
              </a:buClr>
              <a:buSzPts val="1300"/>
              <a:buFont typeface="Arial"/>
              <a:buChar char="●"/>
            </a:pPr>
            <a:r>
              <a:rPr b="0" i="0" lang="uk" sz="1300" u="none" cap="none" strike="noStrike">
                <a:solidFill>
                  <a:srgbClr val="003964"/>
                </a:solidFill>
                <a:latin typeface="Arial"/>
                <a:ea typeface="Arial"/>
                <a:cs typeface="Arial"/>
                <a:sym typeface="Arial"/>
              </a:rPr>
              <a:t>A single procurement information system based on the OCDS framework will not only eliminate barriers but also uncover new opportunities. Harmonizing the representation of procurement data among countries enables easy analysis, creating data-based instruments and reports covering multiple countries.</a:t>
            </a:r>
            <a:endParaRPr b="0" i="0" sz="1300" u="none" cap="none" strike="noStrike">
              <a:solidFill>
                <a:srgbClr val="003964"/>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575757"/>
              </a:solidFill>
              <a:latin typeface="Arial"/>
              <a:ea typeface="Arial"/>
              <a:cs typeface="Arial"/>
              <a:sym typeface="Arial"/>
            </a:endParaRPr>
          </a:p>
        </p:txBody>
      </p:sp>
      <p:sp>
        <p:nvSpPr>
          <p:cNvPr id="192" name="Google Shape;192;p7"/>
          <p:cNvSpPr txBox="1"/>
          <p:nvPr>
            <p:ph type="title"/>
          </p:nvPr>
        </p:nvSpPr>
        <p:spPr>
          <a:xfrm>
            <a:off x="140179" y="2540"/>
            <a:ext cx="9144000" cy="503700"/>
          </a:xfrm>
          <a:prstGeom prst="rect">
            <a:avLst/>
          </a:prstGeom>
          <a:noFill/>
          <a:ln>
            <a:noFill/>
          </a:ln>
        </p:spPr>
        <p:txBody>
          <a:bodyPr anchorCtr="0" anchor="ctr" bIns="34275" lIns="68575" spcFirstLastPara="1" rIns="68575" wrap="square" tIns="34275">
            <a:normAutofit/>
          </a:bodyPr>
          <a:lstStyle/>
          <a:p>
            <a:pPr indent="0" lvl="0" marL="0" rtl="0" algn="l">
              <a:lnSpc>
                <a:spcPct val="100000"/>
              </a:lnSpc>
              <a:spcBef>
                <a:spcPts val="0"/>
              </a:spcBef>
              <a:spcAft>
                <a:spcPts val="0"/>
              </a:spcAft>
              <a:buSzPts val="1100"/>
              <a:buNone/>
            </a:pPr>
            <a:r>
              <a:rPr lang="uk" sz="1400">
                <a:solidFill>
                  <a:srgbClr val="8C2245"/>
                </a:solidFill>
              </a:rPr>
              <a:t>Conclusion </a:t>
            </a:r>
            <a:endParaRPr sz="2400">
              <a:solidFill>
                <a:srgbClr val="8C2245"/>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itle and section slides">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