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53" r:id="rId3"/>
  </p:sldMasterIdLst>
  <p:notesMasterIdLst>
    <p:notesMasterId r:id="rId18"/>
  </p:notesMasterIdLst>
  <p:handoutMasterIdLst>
    <p:handoutMasterId r:id="rId19"/>
  </p:handoutMasterIdLst>
  <p:sldIdLst>
    <p:sldId id="297" r:id="rId4"/>
    <p:sldId id="587" r:id="rId5"/>
    <p:sldId id="3313" r:id="rId6"/>
    <p:sldId id="3314" r:id="rId7"/>
    <p:sldId id="3317" r:id="rId8"/>
    <p:sldId id="3321" r:id="rId9"/>
    <p:sldId id="3318" r:id="rId10"/>
    <p:sldId id="3325" r:id="rId11"/>
    <p:sldId id="3324" r:id="rId12"/>
    <p:sldId id="3319" r:id="rId13"/>
    <p:sldId id="3316" r:id="rId14"/>
    <p:sldId id="3323" r:id="rId15"/>
    <p:sldId id="3322" r:id="rId16"/>
    <p:sldId id="298"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92D0F44A-E89C-2147-AD9C-ED4CDBE8CCD8}">
          <p14:sldIdLst>
            <p14:sldId id="297"/>
          </p14:sldIdLst>
        </p14:section>
        <p14:section name="content" id="{12F062F5-5F09-F54E-A48F-D4C3A4483C8A}">
          <p14:sldIdLst>
            <p14:sldId id="587"/>
            <p14:sldId id="3313"/>
            <p14:sldId id="3314"/>
            <p14:sldId id="3317"/>
            <p14:sldId id="3321"/>
            <p14:sldId id="3318"/>
            <p14:sldId id="3325"/>
            <p14:sldId id="3324"/>
            <p14:sldId id="3319"/>
            <p14:sldId id="3316"/>
            <p14:sldId id="3323"/>
            <p14:sldId id="3322"/>
            <p14:sldId id="2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3"/>
    <a:srgbClr val="4472C4"/>
    <a:srgbClr val="2F5597"/>
    <a:srgbClr val="1F497D"/>
    <a:srgbClr val="04AE9E"/>
    <a:srgbClr val="D77701"/>
    <a:srgbClr val="84C8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582" autoAdjust="0"/>
  </p:normalViewPr>
  <p:slideViewPr>
    <p:cSldViewPr>
      <p:cViewPr varScale="1">
        <p:scale>
          <a:sx n="120" d="100"/>
          <a:sy n="120" d="100"/>
        </p:scale>
        <p:origin x="140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29" d="100"/>
          <a:sy n="129" d="100"/>
        </p:scale>
        <p:origin x="3720" y="1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C85D2-5710-43E9-96CD-61DC56DBF7FE}" type="doc">
      <dgm:prSet loTypeId="urn:microsoft.com/office/officeart/2008/layout/AlternatingHexagons" loCatId="list" qsTypeId="urn:microsoft.com/office/officeart/2005/8/quickstyle/simple4" qsCatId="simple" csTypeId="urn:microsoft.com/office/officeart/2005/8/colors/accent1_4" csCatId="accent1" phldr="1"/>
      <dgm:spPr/>
      <dgm:t>
        <a:bodyPr/>
        <a:lstStyle/>
        <a:p>
          <a:endParaRPr lang="en-US"/>
        </a:p>
      </dgm:t>
    </dgm:pt>
    <dgm:pt modelId="{F892C1B1-48F3-4BB7-BDA8-714E303F842E}">
      <dgm:prSet phldrT="[Text]" custT="1"/>
      <dgm:spPr/>
      <dgm:t>
        <a:bodyPr/>
        <a:lstStyle/>
        <a:p>
          <a:r>
            <a:rPr lang="en-US" sz="2100" b="0" dirty="0">
              <a:effectLst/>
              <a:latin typeface="Calibri" panose="020F0502020204030204" pitchFamily="34" charset="0"/>
              <a:cs typeface="Calibri" panose="020F0502020204030204" pitchFamily="34" charset="0"/>
            </a:rPr>
            <a:t>22 PARTIES</a:t>
          </a:r>
        </a:p>
      </dgm:t>
    </dgm:pt>
    <dgm:pt modelId="{1DF863EA-CCCC-4802-B5F1-47ECA57D8ADB}" type="parTrans" cxnId="{7303797D-26B0-492D-B621-8DED220D9604}">
      <dgm:prSet/>
      <dgm:spPr/>
      <dgm:t>
        <a:bodyPr/>
        <a:lstStyle/>
        <a:p>
          <a:endParaRPr lang="en-US"/>
        </a:p>
      </dgm:t>
    </dgm:pt>
    <dgm:pt modelId="{9911BCEB-096B-4785-91A3-0F56C2C90F64}" type="sibTrans" cxnId="{7303797D-26B0-492D-B621-8DED220D9604}">
      <dgm:prSet/>
      <dgm:spPr/>
      <dgm:t>
        <a:bodyPr/>
        <a:lstStyle/>
        <a:p>
          <a:r>
            <a:rPr lang="en-US" dirty="0"/>
            <a:t>GPA 2012</a:t>
          </a:r>
        </a:p>
      </dgm:t>
    </dgm:pt>
    <dgm:pt modelId="{3691BEFD-31EB-4688-B68C-4A839424A22E}">
      <dgm:prSet phldrT="[Text]" custT="1"/>
      <dgm:spPr/>
      <dgm:t>
        <a:bodyPr/>
        <a:lstStyle/>
        <a:p>
          <a:pPr algn="ctr"/>
          <a:r>
            <a:rPr lang="en-GB" sz="1500" b="0" i="0" u="none" kern="1200" dirty="0">
              <a:solidFill>
                <a:srgbClr val="1F497D"/>
              </a:solidFill>
              <a:latin typeface="Verdana" panose="020B0604030504040204" pitchFamily="34" charset="0"/>
              <a:ea typeface="Verdana" panose="020B0604030504040204" pitchFamily="34" charset="0"/>
              <a:cs typeface="Verdana" panose="020B0604030504040204" pitchFamily="34" charset="0"/>
            </a:rPr>
            <a:t>Covering 49 WTO members, </a:t>
          </a:r>
          <a:r>
            <a:rPr kumimoji="0" lang="en-US" altLang="en-US" sz="1500" kern="1200" dirty="0">
              <a:solidFill>
                <a:srgbClr val="1F497D"/>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including the EU and its 27 member states as one party</a:t>
          </a:r>
          <a:endParaRPr kumimoji="0" lang="en-US" sz="1500" kern="1200" dirty="0">
            <a:solidFill>
              <a:srgbClr val="1F497D"/>
            </a:solidFill>
            <a:latin typeface="Verdana" panose="020B0604030504040204" pitchFamily="34" charset="0"/>
            <a:ea typeface="Verdana" panose="020B0604030504040204" pitchFamily="34" charset="0"/>
            <a:cs typeface="Verdana" panose="020B0604030504040204" pitchFamily="34" charset="0"/>
          </a:endParaRPr>
        </a:p>
      </dgm:t>
    </dgm:pt>
    <dgm:pt modelId="{5D6A4134-23F5-4108-A068-DD1EFCF898A9}" type="parTrans" cxnId="{0D16DEF6-0850-4470-A9BA-9E20E61D16D4}">
      <dgm:prSet/>
      <dgm:spPr/>
      <dgm:t>
        <a:bodyPr/>
        <a:lstStyle/>
        <a:p>
          <a:endParaRPr lang="en-US"/>
        </a:p>
      </dgm:t>
    </dgm:pt>
    <dgm:pt modelId="{B69864C1-4722-46CE-AAA2-3D01978298ED}" type="sibTrans" cxnId="{0D16DEF6-0850-4470-A9BA-9E20E61D16D4}">
      <dgm:prSet/>
      <dgm:spPr/>
      <dgm:t>
        <a:bodyPr/>
        <a:lstStyle/>
        <a:p>
          <a:endParaRPr lang="en-US"/>
        </a:p>
      </dgm:t>
    </dgm:pt>
    <dgm:pt modelId="{946EEE06-8B14-4045-9D2B-CFFFB7F67840}">
      <dgm:prSet phldrT="[Text]" custT="1"/>
      <dgm:spPr/>
      <dgm:t>
        <a:bodyPr/>
        <a:lstStyle/>
        <a:p>
          <a:r>
            <a:rPr lang="en-US" sz="1600" dirty="0">
              <a:latin typeface="Calibri" panose="020F0502020204030204" pitchFamily="34" charset="0"/>
              <a:cs typeface="Calibri" panose="020F0502020204030204" pitchFamily="34" charset="0"/>
            </a:rPr>
            <a:t>North Macedonia became 49</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Party</a:t>
          </a:r>
        </a:p>
      </dgm:t>
    </dgm:pt>
    <dgm:pt modelId="{50B20244-2F9C-45DA-9AA4-61F8D008BBAA}" type="parTrans" cxnId="{1F7DA736-7520-45B2-8BC3-71C0EA58D076}">
      <dgm:prSet/>
      <dgm:spPr/>
      <dgm:t>
        <a:bodyPr/>
        <a:lstStyle/>
        <a:p>
          <a:endParaRPr lang="en-US"/>
        </a:p>
      </dgm:t>
    </dgm:pt>
    <dgm:pt modelId="{E67F55E3-4E49-44D9-BDDD-9EBE031F9382}" type="sibTrans" cxnId="{1F7DA736-7520-45B2-8BC3-71C0EA58D076}">
      <dgm:prSet custT="1"/>
      <dgm:spPr/>
      <dgm:t>
        <a:bodyPr/>
        <a:lstStyle/>
        <a:p>
          <a:r>
            <a:rPr lang="en-US" sz="2100" dirty="0">
              <a:latin typeface="Calibri" panose="020F0502020204030204" pitchFamily="34" charset="0"/>
              <a:cs typeface="Calibri" panose="020F0502020204030204" pitchFamily="34" charset="0"/>
            </a:rPr>
            <a:t>35 </a:t>
          </a:r>
          <a:r>
            <a:rPr lang="en-US" sz="2000" dirty="0">
              <a:latin typeface="Calibri" panose="020F0502020204030204" pitchFamily="34" charset="0"/>
              <a:cs typeface="Calibri" panose="020F0502020204030204" pitchFamily="34" charset="0"/>
            </a:rPr>
            <a:t>Observers</a:t>
          </a:r>
          <a:endParaRPr lang="en-US" sz="2100" dirty="0"/>
        </a:p>
      </dgm:t>
    </dgm:pt>
    <dgm:pt modelId="{C6272328-4CF0-4367-B13F-F95D371F82F1}">
      <dgm:prSet phldrT="[Text]" custT="1"/>
      <dgm:spPr/>
      <dgm:t>
        <a:bodyPr/>
        <a:lstStyle/>
        <a:p>
          <a:pPr algn="ctr"/>
          <a:r>
            <a:rPr kumimoji="0" lang="en-US" sz="1500" kern="1200" dirty="0">
              <a:solidFill>
                <a:srgbClr val="1F497D"/>
              </a:solidFill>
              <a:latin typeface="Verdana" panose="020B0604030504040204" pitchFamily="34" charset="0"/>
              <a:ea typeface="Verdana" panose="020B0604030504040204" pitchFamily="34" charset="0"/>
              <a:cs typeface="Verdana" panose="020B0604030504040204" pitchFamily="34" charset="0"/>
            </a:rPr>
            <a:t>North Macedonia’s terms of accession approved in June 2023 </a:t>
          </a:r>
        </a:p>
      </dgm:t>
    </dgm:pt>
    <dgm:pt modelId="{480377B7-EF61-43B3-8021-87E779130849}" type="parTrans" cxnId="{437F28A4-D8E8-4992-B0B7-498087F5C9B4}">
      <dgm:prSet/>
      <dgm:spPr/>
      <dgm:t>
        <a:bodyPr/>
        <a:lstStyle/>
        <a:p>
          <a:endParaRPr lang="en-US"/>
        </a:p>
      </dgm:t>
    </dgm:pt>
    <dgm:pt modelId="{7FC5DEC8-5D31-404E-8802-BCFFC761426F}" type="sibTrans" cxnId="{437F28A4-D8E8-4992-B0B7-498087F5C9B4}">
      <dgm:prSet/>
      <dgm:spPr/>
      <dgm:t>
        <a:bodyPr/>
        <a:lstStyle/>
        <a:p>
          <a:endParaRPr lang="en-US"/>
        </a:p>
      </dgm:t>
    </dgm:pt>
    <dgm:pt modelId="{26DC21F7-28D4-4194-BD6F-786671A6FAF5}">
      <dgm:prSet phldrT="[Text]" custT="1"/>
      <dgm:spPr/>
      <dgm:t>
        <a:bodyPr/>
        <a:lstStyle/>
        <a:p>
          <a:r>
            <a:rPr lang="en-US" altLang="en-US" sz="1800" kern="1200" dirty="0">
              <a:latin typeface="Calibri" panose="020F0502020204030204" pitchFamily="34" charset="0"/>
              <a:ea typeface="+mn-ea"/>
              <a:cs typeface="Calibri" panose="020F0502020204030204" pitchFamily="34" charset="0"/>
              <a:sym typeface="Monotype Sorts" pitchFamily="2" charset="2"/>
            </a:rPr>
            <a:t>7 (11) more currently seeking accession</a:t>
          </a:r>
          <a:endParaRPr lang="en-US" sz="1800" kern="1200" dirty="0">
            <a:latin typeface="Calibri" panose="020F0502020204030204" pitchFamily="34" charset="0"/>
            <a:ea typeface="+mn-ea"/>
            <a:cs typeface="Calibri" panose="020F0502020204030204" pitchFamily="34" charset="0"/>
          </a:endParaRPr>
        </a:p>
      </dgm:t>
    </dgm:pt>
    <dgm:pt modelId="{AB41A2B0-BD56-40D2-BF1C-499FC1DAF0FC}" type="parTrans" cxnId="{666A0C6D-11E5-48D3-8366-AC010FFA7988}">
      <dgm:prSet/>
      <dgm:spPr/>
      <dgm:t>
        <a:bodyPr/>
        <a:lstStyle/>
        <a:p>
          <a:endParaRPr lang="en-US"/>
        </a:p>
      </dgm:t>
    </dgm:pt>
    <dgm:pt modelId="{4FE0DA5F-CF3F-4B6C-B80D-3B67D502A4D7}" type="sibTrans" cxnId="{666A0C6D-11E5-48D3-8366-AC010FFA7988}">
      <dgm:prSet custT="1"/>
      <dgm:spPr/>
      <dgm:t>
        <a:bodyPr/>
        <a:lstStyle/>
        <a:p>
          <a:r>
            <a:rPr kumimoji="0" lang="en-US" altLang="en-US" sz="1500" u="none" dirty="0">
              <a:latin typeface="Calibri" panose="020F0502020204030204" pitchFamily="34" charset="0"/>
              <a:cs typeface="Calibri" panose="020F0502020204030204" pitchFamily="34" charset="0"/>
              <a:sym typeface="Monotype Sorts" pitchFamily="2" charset="2"/>
            </a:rPr>
            <a:t>Four</a:t>
          </a:r>
          <a:r>
            <a:rPr kumimoji="0" lang="en-US" altLang="en-US" sz="1500" dirty="0">
              <a:latin typeface="Calibri" panose="020F0502020204030204" pitchFamily="34" charset="0"/>
              <a:cs typeface="Calibri" panose="020F0502020204030204" pitchFamily="34" charset="0"/>
              <a:sym typeface="Monotype Sorts" pitchFamily="2" charset="2"/>
            </a:rPr>
            <a:t> WTO Members w/ commitment to seek accession </a:t>
          </a:r>
          <a:endParaRPr lang="en-US" sz="1500" dirty="0">
            <a:latin typeface="Calibri" panose="020F0502020204030204" pitchFamily="34" charset="0"/>
            <a:cs typeface="Calibri" panose="020F0502020204030204" pitchFamily="34" charset="0"/>
          </a:endParaRPr>
        </a:p>
      </dgm:t>
    </dgm:pt>
    <dgm:pt modelId="{8A89D0D5-02E6-4EDE-AF2F-9049884D2585}" type="pres">
      <dgm:prSet presAssocID="{F0CC85D2-5710-43E9-96CD-61DC56DBF7FE}" presName="Name0" presStyleCnt="0">
        <dgm:presLayoutVars>
          <dgm:chMax/>
          <dgm:chPref/>
          <dgm:dir/>
          <dgm:animLvl val="lvl"/>
        </dgm:presLayoutVars>
      </dgm:prSet>
      <dgm:spPr/>
    </dgm:pt>
    <dgm:pt modelId="{E90A1648-F254-43E3-9490-E1B5812C2CDA}" type="pres">
      <dgm:prSet presAssocID="{F892C1B1-48F3-4BB7-BDA8-714E303F842E}" presName="composite" presStyleCnt="0"/>
      <dgm:spPr/>
    </dgm:pt>
    <dgm:pt modelId="{FF68A7D8-EC72-4DE0-8D7C-DDA7280F270F}" type="pres">
      <dgm:prSet presAssocID="{F892C1B1-48F3-4BB7-BDA8-714E303F842E}" presName="Parent1" presStyleLbl="node1" presStyleIdx="0" presStyleCnt="6">
        <dgm:presLayoutVars>
          <dgm:chMax val="1"/>
          <dgm:chPref val="1"/>
          <dgm:bulletEnabled val="1"/>
        </dgm:presLayoutVars>
      </dgm:prSet>
      <dgm:spPr/>
    </dgm:pt>
    <dgm:pt modelId="{A0F208B8-74FD-40FE-8AED-EA9D17DB4F1A}" type="pres">
      <dgm:prSet presAssocID="{F892C1B1-48F3-4BB7-BDA8-714E303F842E}" presName="Childtext1" presStyleLbl="revTx" presStyleIdx="0" presStyleCnt="3">
        <dgm:presLayoutVars>
          <dgm:chMax val="0"/>
          <dgm:chPref val="0"/>
          <dgm:bulletEnabled val="1"/>
        </dgm:presLayoutVars>
      </dgm:prSet>
      <dgm:spPr/>
    </dgm:pt>
    <dgm:pt modelId="{7DA9FB23-923F-48FC-BBD0-3592F84D8D77}" type="pres">
      <dgm:prSet presAssocID="{F892C1B1-48F3-4BB7-BDA8-714E303F842E}" presName="BalanceSpacing" presStyleCnt="0"/>
      <dgm:spPr/>
    </dgm:pt>
    <dgm:pt modelId="{F8ECF05B-371A-449E-9E36-2A6EE5926159}" type="pres">
      <dgm:prSet presAssocID="{F892C1B1-48F3-4BB7-BDA8-714E303F842E}" presName="BalanceSpacing1" presStyleCnt="0"/>
      <dgm:spPr/>
    </dgm:pt>
    <dgm:pt modelId="{FADD2E14-D4DA-4FF8-813C-F340020E7691}" type="pres">
      <dgm:prSet presAssocID="{9911BCEB-096B-4785-91A3-0F56C2C90F64}" presName="Accent1Text" presStyleLbl="node1" presStyleIdx="1" presStyleCnt="6"/>
      <dgm:spPr/>
    </dgm:pt>
    <dgm:pt modelId="{84DB3674-BDD9-458C-9DDC-08856FCD5B89}" type="pres">
      <dgm:prSet presAssocID="{9911BCEB-096B-4785-91A3-0F56C2C90F64}" presName="spaceBetweenRectangles" presStyleCnt="0"/>
      <dgm:spPr/>
    </dgm:pt>
    <dgm:pt modelId="{C35B2452-7EF7-4C87-885B-7FA7F8E23611}" type="pres">
      <dgm:prSet presAssocID="{946EEE06-8B14-4045-9D2B-CFFFB7F67840}" presName="composite" presStyleCnt="0"/>
      <dgm:spPr/>
    </dgm:pt>
    <dgm:pt modelId="{ECA5273C-9B57-481F-8DCF-20C228D2A2F0}" type="pres">
      <dgm:prSet presAssocID="{946EEE06-8B14-4045-9D2B-CFFFB7F67840}" presName="Parent1" presStyleLbl="node1" presStyleIdx="2" presStyleCnt="6">
        <dgm:presLayoutVars>
          <dgm:chMax val="1"/>
          <dgm:chPref val="1"/>
          <dgm:bulletEnabled val="1"/>
        </dgm:presLayoutVars>
      </dgm:prSet>
      <dgm:spPr/>
    </dgm:pt>
    <dgm:pt modelId="{30EBA8EE-8941-466C-9C9D-2D03F93713D4}" type="pres">
      <dgm:prSet presAssocID="{946EEE06-8B14-4045-9D2B-CFFFB7F67840}" presName="Childtext1" presStyleLbl="revTx" presStyleIdx="1" presStyleCnt="3" custLinFactNeighborX="2940" custLinFactNeighborY="-4424">
        <dgm:presLayoutVars>
          <dgm:chMax val="0"/>
          <dgm:chPref val="0"/>
          <dgm:bulletEnabled val="1"/>
        </dgm:presLayoutVars>
      </dgm:prSet>
      <dgm:spPr/>
    </dgm:pt>
    <dgm:pt modelId="{22F20048-91E4-405E-BAA1-0DA1B85019DA}" type="pres">
      <dgm:prSet presAssocID="{946EEE06-8B14-4045-9D2B-CFFFB7F67840}" presName="BalanceSpacing" presStyleCnt="0"/>
      <dgm:spPr/>
    </dgm:pt>
    <dgm:pt modelId="{ACB10732-2A8B-4D03-B5B1-12D465F1D02F}" type="pres">
      <dgm:prSet presAssocID="{946EEE06-8B14-4045-9D2B-CFFFB7F67840}" presName="BalanceSpacing1" presStyleCnt="0"/>
      <dgm:spPr/>
    </dgm:pt>
    <dgm:pt modelId="{DAFB0DDE-5193-4BC4-A794-46219C171C42}" type="pres">
      <dgm:prSet presAssocID="{E67F55E3-4E49-44D9-BDDD-9EBE031F9382}" presName="Accent1Text" presStyleLbl="node1" presStyleIdx="3" presStyleCnt="6" custLinFactNeighborX="-50831" custLinFactNeighborY="86374"/>
      <dgm:spPr/>
    </dgm:pt>
    <dgm:pt modelId="{5BAB0F89-4995-4BFA-9A68-9498EAC6C3E4}" type="pres">
      <dgm:prSet presAssocID="{E67F55E3-4E49-44D9-BDDD-9EBE031F9382}" presName="spaceBetweenRectangles" presStyleCnt="0"/>
      <dgm:spPr/>
    </dgm:pt>
    <dgm:pt modelId="{CE57C55E-E816-4484-89A9-28D27D11ADB1}" type="pres">
      <dgm:prSet presAssocID="{26DC21F7-28D4-4194-BD6F-786671A6FAF5}" presName="composite" presStyleCnt="0"/>
      <dgm:spPr/>
    </dgm:pt>
    <dgm:pt modelId="{3AF70792-1E2E-4005-B302-0D49FD7B57C8}" type="pres">
      <dgm:prSet presAssocID="{26DC21F7-28D4-4194-BD6F-786671A6FAF5}" presName="Parent1" presStyleLbl="node1" presStyleIdx="4" presStyleCnt="6" custLinFactNeighborX="52825" custLinFactNeighborY="-85542">
        <dgm:presLayoutVars>
          <dgm:chMax val="1"/>
          <dgm:chPref val="1"/>
          <dgm:bulletEnabled val="1"/>
        </dgm:presLayoutVars>
      </dgm:prSet>
      <dgm:spPr/>
    </dgm:pt>
    <dgm:pt modelId="{6434E7A8-FE1A-44CC-8F69-8B016ACF2F76}" type="pres">
      <dgm:prSet presAssocID="{26DC21F7-28D4-4194-BD6F-786671A6FAF5}" presName="Childtext1" presStyleLbl="revTx" presStyleIdx="2" presStyleCnt="3" custScaleX="77186" custLinFactNeighborX="-9660" custLinFactNeighborY="1555">
        <dgm:presLayoutVars>
          <dgm:chMax val="0"/>
          <dgm:chPref val="0"/>
          <dgm:bulletEnabled val="1"/>
        </dgm:presLayoutVars>
      </dgm:prSet>
      <dgm:spPr/>
    </dgm:pt>
    <dgm:pt modelId="{914273EC-051A-4282-BB4E-FD0D0F099B80}" type="pres">
      <dgm:prSet presAssocID="{26DC21F7-28D4-4194-BD6F-786671A6FAF5}" presName="BalanceSpacing" presStyleCnt="0"/>
      <dgm:spPr/>
    </dgm:pt>
    <dgm:pt modelId="{4F4538DC-EC02-457F-80D0-CC7775786D4B}" type="pres">
      <dgm:prSet presAssocID="{26DC21F7-28D4-4194-BD6F-786671A6FAF5}" presName="BalanceSpacing1" presStyleCnt="0"/>
      <dgm:spPr/>
    </dgm:pt>
    <dgm:pt modelId="{8DF49859-0318-4BB2-BE7C-BE544C7B7A9E}" type="pres">
      <dgm:prSet presAssocID="{4FE0DA5F-CF3F-4B6C-B80D-3B67D502A4D7}" presName="Accent1Text" presStyleLbl="node1" presStyleIdx="5" presStyleCnt="6"/>
      <dgm:spPr/>
    </dgm:pt>
  </dgm:ptLst>
  <dgm:cxnLst>
    <dgm:cxn modelId="{B3ABFF05-1276-42E8-929C-79C171B2A21F}" type="presOf" srcId="{E67F55E3-4E49-44D9-BDDD-9EBE031F9382}" destId="{DAFB0DDE-5193-4BC4-A794-46219C171C42}" srcOrd="0" destOrd="0" presId="urn:microsoft.com/office/officeart/2008/layout/AlternatingHexagons"/>
    <dgm:cxn modelId="{B9301B19-4E6C-419A-8818-AC2C7536BBCF}" type="presOf" srcId="{9911BCEB-096B-4785-91A3-0F56C2C90F64}" destId="{FADD2E14-D4DA-4FF8-813C-F340020E7691}" srcOrd="0" destOrd="0" presId="urn:microsoft.com/office/officeart/2008/layout/AlternatingHexagons"/>
    <dgm:cxn modelId="{B6A61422-ECCD-4D4A-8F30-2CB2CE11D776}" type="presOf" srcId="{3691BEFD-31EB-4688-B68C-4A839424A22E}" destId="{A0F208B8-74FD-40FE-8AED-EA9D17DB4F1A}" srcOrd="0" destOrd="0" presId="urn:microsoft.com/office/officeart/2008/layout/AlternatingHexagons"/>
    <dgm:cxn modelId="{D2F3362B-816D-404A-AEF0-4CC503062E31}" type="presOf" srcId="{946EEE06-8B14-4045-9D2B-CFFFB7F67840}" destId="{ECA5273C-9B57-481F-8DCF-20C228D2A2F0}" srcOrd="0" destOrd="0" presId="urn:microsoft.com/office/officeart/2008/layout/AlternatingHexagons"/>
    <dgm:cxn modelId="{1F7DA736-7520-45B2-8BC3-71C0EA58D076}" srcId="{F0CC85D2-5710-43E9-96CD-61DC56DBF7FE}" destId="{946EEE06-8B14-4045-9D2B-CFFFB7F67840}" srcOrd="1" destOrd="0" parTransId="{50B20244-2F9C-45DA-9AA4-61F8D008BBAA}" sibTransId="{E67F55E3-4E49-44D9-BDDD-9EBE031F9382}"/>
    <dgm:cxn modelId="{302C4E66-C9CD-48C0-A04A-E857586B2674}" type="presOf" srcId="{C6272328-4CF0-4367-B13F-F95D371F82F1}" destId="{30EBA8EE-8941-466C-9C9D-2D03F93713D4}" srcOrd="0" destOrd="0" presId="urn:microsoft.com/office/officeart/2008/layout/AlternatingHexagons"/>
    <dgm:cxn modelId="{666A0C6D-11E5-48D3-8366-AC010FFA7988}" srcId="{F0CC85D2-5710-43E9-96CD-61DC56DBF7FE}" destId="{26DC21F7-28D4-4194-BD6F-786671A6FAF5}" srcOrd="2" destOrd="0" parTransId="{AB41A2B0-BD56-40D2-BF1C-499FC1DAF0FC}" sibTransId="{4FE0DA5F-CF3F-4B6C-B80D-3B67D502A4D7}"/>
    <dgm:cxn modelId="{7303797D-26B0-492D-B621-8DED220D9604}" srcId="{F0CC85D2-5710-43E9-96CD-61DC56DBF7FE}" destId="{F892C1B1-48F3-4BB7-BDA8-714E303F842E}" srcOrd="0" destOrd="0" parTransId="{1DF863EA-CCCC-4802-B5F1-47ECA57D8ADB}" sibTransId="{9911BCEB-096B-4785-91A3-0F56C2C90F64}"/>
    <dgm:cxn modelId="{437F28A4-D8E8-4992-B0B7-498087F5C9B4}" srcId="{946EEE06-8B14-4045-9D2B-CFFFB7F67840}" destId="{C6272328-4CF0-4367-B13F-F95D371F82F1}" srcOrd="0" destOrd="0" parTransId="{480377B7-EF61-43B3-8021-87E779130849}" sibTransId="{7FC5DEC8-5D31-404E-8802-BCFFC761426F}"/>
    <dgm:cxn modelId="{2B785BCB-8295-4921-A7F1-D92EA400D75C}" type="presOf" srcId="{F892C1B1-48F3-4BB7-BDA8-714E303F842E}" destId="{FF68A7D8-EC72-4DE0-8D7C-DDA7280F270F}" srcOrd="0" destOrd="0" presId="urn:microsoft.com/office/officeart/2008/layout/AlternatingHexagons"/>
    <dgm:cxn modelId="{76FA97DC-81F6-4E5C-A5E6-A39BCF82CCEC}" type="presOf" srcId="{26DC21F7-28D4-4194-BD6F-786671A6FAF5}" destId="{3AF70792-1E2E-4005-B302-0D49FD7B57C8}" srcOrd="0" destOrd="0" presId="urn:microsoft.com/office/officeart/2008/layout/AlternatingHexagons"/>
    <dgm:cxn modelId="{E08CDFDC-7604-4074-A695-D642A24041E3}" type="presOf" srcId="{4FE0DA5F-CF3F-4B6C-B80D-3B67D502A4D7}" destId="{8DF49859-0318-4BB2-BE7C-BE544C7B7A9E}" srcOrd="0" destOrd="0" presId="urn:microsoft.com/office/officeart/2008/layout/AlternatingHexagons"/>
    <dgm:cxn modelId="{0D16DEF6-0850-4470-A9BA-9E20E61D16D4}" srcId="{F892C1B1-48F3-4BB7-BDA8-714E303F842E}" destId="{3691BEFD-31EB-4688-B68C-4A839424A22E}" srcOrd="0" destOrd="0" parTransId="{5D6A4134-23F5-4108-A068-DD1EFCF898A9}" sibTransId="{B69864C1-4722-46CE-AAA2-3D01978298ED}"/>
    <dgm:cxn modelId="{822C9CF8-8954-4010-8483-E389785B9A44}" type="presOf" srcId="{F0CC85D2-5710-43E9-96CD-61DC56DBF7FE}" destId="{8A89D0D5-02E6-4EDE-AF2F-9049884D2585}" srcOrd="0" destOrd="0" presId="urn:microsoft.com/office/officeart/2008/layout/AlternatingHexagons"/>
    <dgm:cxn modelId="{9B50F2B7-B258-4278-85F4-CCEBD5D2D3F1}" type="presParOf" srcId="{8A89D0D5-02E6-4EDE-AF2F-9049884D2585}" destId="{E90A1648-F254-43E3-9490-E1B5812C2CDA}" srcOrd="0" destOrd="0" presId="urn:microsoft.com/office/officeart/2008/layout/AlternatingHexagons"/>
    <dgm:cxn modelId="{F80387AA-A816-4892-96DA-819FE71ACDB8}" type="presParOf" srcId="{E90A1648-F254-43E3-9490-E1B5812C2CDA}" destId="{FF68A7D8-EC72-4DE0-8D7C-DDA7280F270F}" srcOrd="0" destOrd="0" presId="urn:microsoft.com/office/officeart/2008/layout/AlternatingHexagons"/>
    <dgm:cxn modelId="{A754E0A9-7F8C-4C95-AB4D-5402A7DDD731}" type="presParOf" srcId="{E90A1648-F254-43E3-9490-E1B5812C2CDA}" destId="{A0F208B8-74FD-40FE-8AED-EA9D17DB4F1A}" srcOrd="1" destOrd="0" presId="urn:microsoft.com/office/officeart/2008/layout/AlternatingHexagons"/>
    <dgm:cxn modelId="{A8467559-C4C8-4481-9DF8-710DA5E334B4}" type="presParOf" srcId="{E90A1648-F254-43E3-9490-E1B5812C2CDA}" destId="{7DA9FB23-923F-48FC-BBD0-3592F84D8D77}" srcOrd="2" destOrd="0" presId="urn:microsoft.com/office/officeart/2008/layout/AlternatingHexagons"/>
    <dgm:cxn modelId="{4BAA52E5-D3FF-492F-B6AE-977EB88A73F9}" type="presParOf" srcId="{E90A1648-F254-43E3-9490-E1B5812C2CDA}" destId="{F8ECF05B-371A-449E-9E36-2A6EE5926159}" srcOrd="3" destOrd="0" presId="urn:microsoft.com/office/officeart/2008/layout/AlternatingHexagons"/>
    <dgm:cxn modelId="{1B4EAFE8-BC01-4B04-9D3E-81B0EF063E4A}" type="presParOf" srcId="{E90A1648-F254-43E3-9490-E1B5812C2CDA}" destId="{FADD2E14-D4DA-4FF8-813C-F340020E7691}" srcOrd="4" destOrd="0" presId="urn:microsoft.com/office/officeart/2008/layout/AlternatingHexagons"/>
    <dgm:cxn modelId="{73FB4F70-0414-45C8-AC75-DFC9074414AF}" type="presParOf" srcId="{8A89D0D5-02E6-4EDE-AF2F-9049884D2585}" destId="{84DB3674-BDD9-458C-9DDC-08856FCD5B89}" srcOrd="1" destOrd="0" presId="urn:microsoft.com/office/officeart/2008/layout/AlternatingHexagons"/>
    <dgm:cxn modelId="{0A4836F9-582F-4204-89FA-C04D650C6153}" type="presParOf" srcId="{8A89D0D5-02E6-4EDE-AF2F-9049884D2585}" destId="{C35B2452-7EF7-4C87-885B-7FA7F8E23611}" srcOrd="2" destOrd="0" presId="urn:microsoft.com/office/officeart/2008/layout/AlternatingHexagons"/>
    <dgm:cxn modelId="{B232201B-75B2-42B4-9282-302EBFE642BF}" type="presParOf" srcId="{C35B2452-7EF7-4C87-885B-7FA7F8E23611}" destId="{ECA5273C-9B57-481F-8DCF-20C228D2A2F0}" srcOrd="0" destOrd="0" presId="urn:microsoft.com/office/officeart/2008/layout/AlternatingHexagons"/>
    <dgm:cxn modelId="{CFB1861C-7E4C-4463-B0AD-4D5FB3FDFBEF}" type="presParOf" srcId="{C35B2452-7EF7-4C87-885B-7FA7F8E23611}" destId="{30EBA8EE-8941-466C-9C9D-2D03F93713D4}" srcOrd="1" destOrd="0" presId="urn:microsoft.com/office/officeart/2008/layout/AlternatingHexagons"/>
    <dgm:cxn modelId="{3645FF33-C546-42FB-8867-37D254AFB888}" type="presParOf" srcId="{C35B2452-7EF7-4C87-885B-7FA7F8E23611}" destId="{22F20048-91E4-405E-BAA1-0DA1B85019DA}" srcOrd="2" destOrd="0" presId="urn:microsoft.com/office/officeart/2008/layout/AlternatingHexagons"/>
    <dgm:cxn modelId="{CE5418F5-0735-48B7-A0CA-0547B1307060}" type="presParOf" srcId="{C35B2452-7EF7-4C87-885B-7FA7F8E23611}" destId="{ACB10732-2A8B-4D03-B5B1-12D465F1D02F}" srcOrd="3" destOrd="0" presId="urn:microsoft.com/office/officeart/2008/layout/AlternatingHexagons"/>
    <dgm:cxn modelId="{E538FA9E-495A-478B-8413-BDD8E15B776B}" type="presParOf" srcId="{C35B2452-7EF7-4C87-885B-7FA7F8E23611}" destId="{DAFB0DDE-5193-4BC4-A794-46219C171C42}" srcOrd="4" destOrd="0" presId="urn:microsoft.com/office/officeart/2008/layout/AlternatingHexagons"/>
    <dgm:cxn modelId="{8E630CF1-256F-45CE-B0BD-499128495A2D}" type="presParOf" srcId="{8A89D0D5-02E6-4EDE-AF2F-9049884D2585}" destId="{5BAB0F89-4995-4BFA-9A68-9498EAC6C3E4}" srcOrd="3" destOrd="0" presId="urn:microsoft.com/office/officeart/2008/layout/AlternatingHexagons"/>
    <dgm:cxn modelId="{BF97A1C3-47B9-4108-96C2-442DA8B2379E}" type="presParOf" srcId="{8A89D0D5-02E6-4EDE-AF2F-9049884D2585}" destId="{CE57C55E-E816-4484-89A9-28D27D11ADB1}" srcOrd="4" destOrd="0" presId="urn:microsoft.com/office/officeart/2008/layout/AlternatingHexagons"/>
    <dgm:cxn modelId="{9C4B9F6D-95CD-4921-99ED-0CE89A0E0278}" type="presParOf" srcId="{CE57C55E-E816-4484-89A9-28D27D11ADB1}" destId="{3AF70792-1E2E-4005-B302-0D49FD7B57C8}" srcOrd="0" destOrd="0" presId="urn:microsoft.com/office/officeart/2008/layout/AlternatingHexagons"/>
    <dgm:cxn modelId="{5A3B1A5F-E0CB-4711-9377-61D12048DF43}" type="presParOf" srcId="{CE57C55E-E816-4484-89A9-28D27D11ADB1}" destId="{6434E7A8-FE1A-44CC-8F69-8B016ACF2F76}" srcOrd="1" destOrd="0" presId="urn:microsoft.com/office/officeart/2008/layout/AlternatingHexagons"/>
    <dgm:cxn modelId="{E197DE74-F4B8-41E3-8E7E-1BDF8ECC1530}" type="presParOf" srcId="{CE57C55E-E816-4484-89A9-28D27D11ADB1}" destId="{914273EC-051A-4282-BB4E-FD0D0F099B80}" srcOrd="2" destOrd="0" presId="urn:microsoft.com/office/officeart/2008/layout/AlternatingHexagons"/>
    <dgm:cxn modelId="{1AD04A52-3F05-49F7-A1F4-61F5ADBE6D6F}" type="presParOf" srcId="{CE57C55E-E816-4484-89A9-28D27D11ADB1}" destId="{4F4538DC-EC02-457F-80D0-CC7775786D4B}" srcOrd="3" destOrd="0" presId="urn:microsoft.com/office/officeart/2008/layout/AlternatingHexagons"/>
    <dgm:cxn modelId="{3175DE70-6DA3-4866-9232-928BA74F1755}" type="presParOf" srcId="{CE57C55E-E816-4484-89A9-28D27D11ADB1}" destId="{8DF49859-0318-4BB2-BE7C-BE544C7B7A9E}" srcOrd="4" destOrd="0" presId="urn:microsoft.com/office/officeart/2008/layout/AlternatingHexagons"/>
  </dgm:cxnLst>
  <dgm:bg>
    <a:noFill/>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FDF18F-FFB0-F440-A897-04C74EBA2DED}" type="doc">
      <dgm:prSet loTypeId="urn:microsoft.com/office/officeart/2005/8/layout/vProcess5" loCatId="list" qsTypeId="urn:microsoft.com/office/officeart/2005/8/quickstyle/simple1" qsCatId="simple" csTypeId="urn:microsoft.com/office/officeart/2005/8/colors/accent1_2" csCatId="accent1" phldr="1"/>
      <dgm:spPr/>
      <dgm:t>
        <a:bodyPr/>
        <a:lstStyle/>
        <a:p>
          <a:endParaRPr lang="en-GB"/>
        </a:p>
      </dgm:t>
    </dgm:pt>
    <dgm:pt modelId="{A4E08BFA-492C-D946-B706-A7B28DA3532F}">
      <dgm:prSet/>
      <dgm:spPr/>
      <dgm:t>
        <a:bodyPr/>
        <a:lstStyle/>
        <a:p>
          <a:r>
            <a:rPr lang="en-DE" dirty="0"/>
            <a:t>The GPA 2012 is a plurilateral agreement, which means that it is binding only on those WTO Members that have accepted to be bound by it</a:t>
          </a:r>
        </a:p>
      </dgm:t>
    </dgm:pt>
    <dgm:pt modelId="{E44AD8E9-3B33-5244-BD14-FBF88A3CC5FD}" type="parTrans" cxnId="{9FA70C6D-7E99-A84D-A8AB-9887709144D7}">
      <dgm:prSet/>
      <dgm:spPr/>
      <dgm:t>
        <a:bodyPr/>
        <a:lstStyle/>
        <a:p>
          <a:endParaRPr lang="en-GB"/>
        </a:p>
      </dgm:t>
    </dgm:pt>
    <dgm:pt modelId="{BA29FAB5-2F05-214C-A557-D3A0F7E0664E}" type="sibTrans" cxnId="{9FA70C6D-7E99-A84D-A8AB-9887709144D7}">
      <dgm:prSet/>
      <dgm:spPr/>
      <dgm:t>
        <a:bodyPr/>
        <a:lstStyle/>
        <a:p>
          <a:endParaRPr lang="en-GB"/>
        </a:p>
      </dgm:t>
    </dgm:pt>
    <dgm:pt modelId="{573173CC-EF12-004E-AAB2-20A47B3F629D}">
      <dgm:prSet/>
      <dgm:spPr/>
      <dgm:t>
        <a:bodyPr/>
        <a:lstStyle/>
        <a:p>
          <a:r>
            <a:rPr lang="en-GB" dirty="0"/>
            <a:t>The GPA provides a framework for the conduct of international trade in government procurement markets among the participating Parties</a:t>
          </a:r>
          <a:endParaRPr lang="en-DE" dirty="0"/>
        </a:p>
      </dgm:t>
    </dgm:pt>
    <dgm:pt modelId="{242643C6-8DDE-914C-AEA3-4B8F7DA1541E}" type="parTrans" cxnId="{B45AD3AC-065D-7348-8C6A-895BB1DB8824}">
      <dgm:prSet/>
      <dgm:spPr/>
      <dgm:t>
        <a:bodyPr/>
        <a:lstStyle/>
        <a:p>
          <a:endParaRPr lang="en-GB"/>
        </a:p>
      </dgm:t>
    </dgm:pt>
    <dgm:pt modelId="{422D7014-DB43-9649-9A79-8B39B5900196}" type="sibTrans" cxnId="{B45AD3AC-065D-7348-8C6A-895BB1DB8824}">
      <dgm:prSet/>
      <dgm:spPr/>
      <dgm:t>
        <a:bodyPr/>
        <a:lstStyle/>
        <a:p>
          <a:endParaRPr lang="en-GB"/>
        </a:p>
      </dgm:t>
    </dgm:pt>
    <dgm:pt modelId="{05C1487F-97BA-B445-ABE6-AB6CE04E9170}">
      <dgm:prSet/>
      <dgm:spPr/>
      <dgm:t>
        <a:bodyPr/>
        <a:lstStyle/>
        <a:p>
          <a:r>
            <a:rPr lang="en-GB" dirty="0"/>
            <a:t>It also serves broader purposes of promoting the efficient and effective management of public resources, through facilitating </a:t>
          </a:r>
          <a:r>
            <a:rPr lang="en-GB" b="1" dirty="0"/>
            <a:t>good governance, open and fair competition </a:t>
          </a:r>
          <a:r>
            <a:rPr lang="en-GB" dirty="0"/>
            <a:t>and, ultimately, the attainment of </a:t>
          </a:r>
          <a:r>
            <a:rPr lang="en-GB" b="1" dirty="0"/>
            <a:t>value for money</a:t>
          </a:r>
          <a:r>
            <a:rPr lang="en-GB" dirty="0"/>
            <a:t> in national procurement systems</a:t>
          </a:r>
          <a:endParaRPr lang="en-DE" dirty="0"/>
        </a:p>
      </dgm:t>
    </dgm:pt>
    <dgm:pt modelId="{9031C45B-D2C5-1642-BC25-9B757274AACC}" type="parTrans" cxnId="{90FB2611-D4FC-BF45-942E-90E51A6440A0}">
      <dgm:prSet/>
      <dgm:spPr/>
      <dgm:t>
        <a:bodyPr/>
        <a:lstStyle/>
        <a:p>
          <a:endParaRPr lang="en-GB"/>
        </a:p>
      </dgm:t>
    </dgm:pt>
    <dgm:pt modelId="{55D5F57B-8076-4641-89ED-64F2A29EA140}" type="sibTrans" cxnId="{90FB2611-D4FC-BF45-942E-90E51A6440A0}">
      <dgm:prSet/>
      <dgm:spPr/>
      <dgm:t>
        <a:bodyPr/>
        <a:lstStyle/>
        <a:p>
          <a:endParaRPr lang="en-GB"/>
        </a:p>
      </dgm:t>
    </dgm:pt>
    <dgm:pt modelId="{DFF9C0B0-EE32-B349-8FF2-412100828CE1}" type="pres">
      <dgm:prSet presAssocID="{6EFDF18F-FFB0-F440-A897-04C74EBA2DED}" presName="outerComposite" presStyleCnt="0">
        <dgm:presLayoutVars>
          <dgm:chMax val="5"/>
          <dgm:dir/>
          <dgm:resizeHandles val="exact"/>
        </dgm:presLayoutVars>
      </dgm:prSet>
      <dgm:spPr/>
    </dgm:pt>
    <dgm:pt modelId="{A5BAF8B1-3C65-CB48-9F11-00785D3FE66C}" type="pres">
      <dgm:prSet presAssocID="{6EFDF18F-FFB0-F440-A897-04C74EBA2DED}" presName="dummyMaxCanvas" presStyleCnt="0">
        <dgm:presLayoutVars/>
      </dgm:prSet>
      <dgm:spPr/>
    </dgm:pt>
    <dgm:pt modelId="{68A6C140-9DFF-9D46-8E6B-24AC2736EB80}" type="pres">
      <dgm:prSet presAssocID="{6EFDF18F-FFB0-F440-A897-04C74EBA2DED}" presName="ThreeNodes_1" presStyleLbl="node1" presStyleIdx="0" presStyleCnt="3">
        <dgm:presLayoutVars>
          <dgm:bulletEnabled val="1"/>
        </dgm:presLayoutVars>
      </dgm:prSet>
      <dgm:spPr/>
    </dgm:pt>
    <dgm:pt modelId="{F1F68037-99B4-D943-8843-1A4A76DFB9E6}" type="pres">
      <dgm:prSet presAssocID="{6EFDF18F-FFB0-F440-A897-04C74EBA2DED}" presName="ThreeNodes_2" presStyleLbl="node1" presStyleIdx="1" presStyleCnt="3">
        <dgm:presLayoutVars>
          <dgm:bulletEnabled val="1"/>
        </dgm:presLayoutVars>
      </dgm:prSet>
      <dgm:spPr/>
    </dgm:pt>
    <dgm:pt modelId="{EF95A722-F78F-1944-8D83-CF84ABBA3011}" type="pres">
      <dgm:prSet presAssocID="{6EFDF18F-FFB0-F440-A897-04C74EBA2DED}" presName="ThreeNodes_3" presStyleLbl="node1" presStyleIdx="2" presStyleCnt="3">
        <dgm:presLayoutVars>
          <dgm:bulletEnabled val="1"/>
        </dgm:presLayoutVars>
      </dgm:prSet>
      <dgm:spPr/>
    </dgm:pt>
    <dgm:pt modelId="{1D5491F9-BEF8-C542-90AF-332CA4E2E0A5}" type="pres">
      <dgm:prSet presAssocID="{6EFDF18F-FFB0-F440-A897-04C74EBA2DED}" presName="ThreeConn_1-2" presStyleLbl="fgAccFollowNode1" presStyleIdx="0" presStyleCnt="2">
        <dgm:presLayoutVars>
          <dgm:bulletEnabled val="1"/>
        </dgm:presLayoutVars>
      </dgm:prSet>
      <dgm:spPr/>
    </dgm:pt>
    <dgm:pt modelId="{9E5C45BD-4A58-AC47-AFA1-F8AEB98C0B7F}" type="pres">
      <dgm:prSet presAssocID="{6EFDF18F-FFB0-F440-A897-04C74EBA2DED}" presName="ThreeConn_2-3" presStyleLbl="fgAccFollowNode1" presStyleIdx="1" presStyleCnt="2">
        <dgm:presLayoutVars>
          <dgm:bulletEnabled val="1"/>
        </dgm:presLayoutVars>
      </dgm:prSet>
      <dgm:spPr/>
    </dgm:pt>
    <dgm:pt modelId="{59E4B313-444D-D443-996C-DA9CF693FFBC}" type="pres">
      <dgm:prSet presAssocID="{6EFDF18F-FFB0-F440-A897-04C74EBA2DED}" presName="ThreeNodes_1_text" presStyleLbl="node1" presStyleIdx="2" presStyleCnt="3">
        <dgm:presLayoutVars>
          <dgm:bulletEnabled val="1"/>
        </dgm:presLayoutVars>
      </dgm:prSet>
      <dgm:spPr/>
    </dgm:pt>
    <dgm:pt modelId="{E07BD5E9-A190-EE41-BAFF-220A426A3BB3}" type="pres">
      <dgm:prSet presAssocID="{6EFDF18F-FFB0-F440-A897-04C74EBA2DED}" presName="ThreeNodes_2_text" presStyleLbl="node1" presStyleIdx="2" presStyleCnt="3">
        <dgm:presLayoutVars>
          <dgm:bulletEnabled val="1"/>
        </dgm:presLayoutVars>
      </dgm:prSet>
      <dgm:spPr/>
    </dgm:pt>
    <dgm:pt modelId="{3CAD760E-79EE-164B-9ED4-C56DF8380056}" type="pres">
      <dgm:prSet presAssocID="{6EFDF18F-FFB0-F440-A897-04C74EBA2DED}" presName="ThreeNodes_3_text" presStyleLbl="node1" presStyleIdx="2" presStyleCnt="3">
        <dgm:presLayoutVars>
          <dgm:bulletEnabled val="1"/>
        </dgm:presLayoutVars>
      </dgm:prSet>
      <dgm:spPr/>
    </dgm:pt>
  </dgm:ptLst>
  <dgm:cxnLst>
    <dgm:cxn modelId="{90FB2611-D4FC-BF45-942E-90E51A6440A0}" srcId="{6EFDF18F-FFB0-F440-A897-04C74EBA2DED}" destId="{05C1487F-97BA-B445-ABE6-AB6CE04E9170}" srcOrd="2" destOrd="0" parTransId="{9031C45B-D2C5-1642-BC25-9B757274AACC}" sibTransId="{55D5F57B-8076-4641-89ED-64F2A29EA140}"/>
    <dgm:cxn modelId="{9E7FD927-231E-104A-8160-A6821A0917C1}" type="presOf" srcId="{422D7014-DB43-9649-9A79-8B39B5900196}" destId="{9E5C45BD-4A58-AC47-AFA1-F8AEB98C0B7F}" srcOrd="0" destOrd="0" presId="urn:microsoft.com/office/officeart/2005/8/layout/vProcess5"/>
    <dgm:cxn modelId="{B5F9D82B-90B7-4F40-B85D-20F96CB0699F}" type="presOf" srcId="{6EFDF18F-FFB0-F440-A897-04C74EBA2DED}" destId="{DFF9C0B0-EE32-B349-8FF2-412100828CE1}" srcOrd="0" destOrd="0" presId="urn:microsoft.com/office/officeart/2005/8/layout/vProcess5"/>
    <dgm:cxn modelId="{1D0C0C32-A44C-4E42-910F-9F486C714CB4}" type="presOf" srcId="{BA29FAB5-2F05-214C-A557-D3A0F7E0664E}" destId="{1D5491F9-BEF8-C542-90AF-332CA4E2E0A5}" srcOrd="0" destOrd="0" presId="urn:microsoft.com/office/officeart/2005/8/layout/vProcess5"/>
    <dgm:cxn modelId="{705FCA45-5E71-8542-8447-FE9F42BC0C2B}" type="presOf" srcId="{573173CC-EF12-004E-AAB2-20A47B3F629D}" destId="{F1F68037-99B4-D943-8843-1A4A76DFB9E6}" srcOrd="0" destOrd="0" presId="urn:microsoft.com/office/officeart/2005/8/layout/vProcess5"/>
    <dgm:cxn modelId="{C8E4215C-619B-8F4C-A760-5256FAF6C9F0}" type="presOf" srcId="{05C1487F-97BA-B445-ABE6-AB6CE04E9170}" destId="{3CAD760E-79EE-164B-9ED4-C56DF8380056}" srcOrd="1" destOrd="0" presId="urn:microsoft.com/office/officeart/2005/8/layout/vProcess5"/>
    <dgm:cxn modelId="{9FA70C6D-7E99-A84D-A8AB-9887709144D7}" srcId="{6EFDF18F-FFB0-F440-A897-04C74EBA2DED}" destId="{A4E08BFA-492C-D946-B706-A7B28DA3532F}" srcOrd="0" destOrd="0" parTransId="{E44AD8E9-3B33-5244-BD14-FBF88A3CC5FD}" sibTransId="{BA29FAB5-2F05-214C-A557-D3A0F7E0664E}"/>
    <dgm:cxn modelId="{7204AD72-61C5-8C41-AD4B-C480FE36969F}" type="presOf" srcId="{573173CC-EF12-004E-AAB2-20A47B3F629D}" destId="{E07BD5E9-A190-EE41-BAFF-220A426A3BB3}" srcOrd="1" destOrd="0" presId="urn:microsoft.com/office/officeart/2005/8/layout/vProcess5"/>
    <dgm:cxn modelId="{951DB78E-0111-7243-BBF0-BD2331ECEE00}" type="presOf" srcId="{A4E08BFA-492C-D946-B706-A7B28DA3532F}" destId="{68A6C140-9DFF-9D46-8E6B-24AC2736EB80}" srcOrd="0" destOrd="0" presId="urn:microsoft.com/office/officeart/2005/8/layout/vProcess5"/>
    <dgm:cxn modelId="{1726E2A4-4013-C545-9447-CB5F571F1637}" type="presOf" srcId="{A4E08BFA-492C-D946-B706-A7B28DA3532F}" destId="{59E4B313-444D-D443-996C-DA9CF693FFBC}" srcOrd="1" destOrd="0" presId="urn:microsoft.com/office/officeart/2005/8/layout/vProcess5"/>
    <dgm:cxn modelId="{B45AD3AC-065D-7348-8C6A-895BB1DB8824}" srcId="{6EFDF18F-FFB0-F440-A897-04C74EBA2DED}" destId="{573173CC-EF12-004E-AAB2-20A47B3F629D}" srcOrd="1" destOrd="0" parTransId="{242643C6-8DDE-914C-AEA3-4B8F7DA1541E}" sibTransId="{422D7014-DB43-9649-9A79-8B39B5900196}"/>
    <dgm:cxn modelId="{02F269F5-5FC3-0142-85F5-E8C8444FB707}" type="presOf" srcId="{05C1487F-97BA-B445-ABE6-AB6CE04E9170}" destId="{EF95A722-F78F-1944-8D83-CF84ABBA3011}" srcOrd="0" destOrd="0" presId="urn:microsoft.com/office/officeart/2005/8/layout/vProcess5"/>
    <dgm:cxn modelId="{D4020003-E66C-364E-B55A-06E555DC2188}" type="presParOf" srcId="{DFF9C0B0-EE32-B349-8FF2-412100828CE1}" destId="{A5BAF8B1-3C65-CB48-9F11-00785D3FE66C}" srcOrd="0" destOrd="0" presId="urn:microsoft.com/office/officeart/2005/8/layout/vProcess5"/>
    <dgm:cxn modelId="{A80BE872-19E2-374B-B8D1-C70A292619E9}" type="presParOf" srcId="{DFF9C0B0-EE32-B349-8FF2-412100828CE1}" destId="{68A6C140-9DFF-9D46-8E6B-24AC2736EB80}" srcOrd="1" destOrd="0" presId="urn:microsoft.com/office/officeart/2005/8/layout/vProcess5"/>
    <dgm:cxn modelId="{D2325B32-F574-E347-A643-E208AB4F97A8}" type="presParOf" srcId="{DFF9C0B0-EE32-B349-8FF2-412100828CE1}" destId="{F1F68037-99B4-D943-8843-1A4A76DFB9E6}" srcOrd="2" destOrd="0" presId="urn:microsoft.com/office/officeart/2005/8/layout/vProcess5"/>
    <dgm:cxn modelId="{F797B002-7B02-5E41-9403-AB85CE70DD82}" type="presParOf" srcId="{DFF9C0B0-EE32-B349-8FF2-412100828CE1}" destId="{EF95A722-F78F-1944-8D83-CF84ABBA3011}" srcOrd="3" destOrd="0" presId="urn:microsoft.com/office/officeart/2005/8/layout/vProcess5"/>
    <dgm:cxn modelId="{EB2FF81A-B8E6-BC45-88CE-6F05D94991C5}" type="presParOf" srcId="{DFF9C0B0-EE32-B349-8FF2-412100828CE1}" destId="{1D5491F9-BEF8-C542-90AF-332CA4E2E0A5}" srcOrd="4" destOrd="0" presId="urn:microsoft.com/office/officeart/2005/8/layout/vProcess5"/>
    <dgm:cxn modelId="{5E53397B-1C98-A440-9C20-3A33933FE529}" type="presParOf" srcId="{DFF9C0B0-EE32-B349-8FF2-412100828CE1}" destId="{9E5C45BD-4A58-AC47-AFA1-F8AEB98C0B7F}" srcOrd="5" destOrd="0" presId="urn:microsoft.com/office/officeart/2005/8/layout/vProcess5"/>
    <dgm:cxn modelId="{99C63505-623C-8447-8D6F-FC43183E31C7}" type="presParOf" srcId="{DFF9C0B0-EE32-B349-8FF2-412100828CE1}" destId="{59E4B313-444D-D443-996C-DA9CF693FFBC}" srcOrd="6" destOrd="0" presId="urn:microsoft.com/office/officeart/2005/8/layout/vProcess5"/>
    <dgm:cxn modelId="{6A6E5FFE-61DB-3B4C-89AB-325153C9D03F}" type="presParOf" srcId="{DFF9C0B0-EE32-B349-8FF2-412100828CE1}" destId="{E07BD5E9-A190-EE41-BAFF-220A426A3BB3}" srcOrd="7" destOrd="0" presId="urn:microsoft.com/office/officeart/2005/8/layout/vProcess5"/>
    <dgm:cxn modelId="{7A7C36D4-78F3-A948-B104-40E56E418CF6}" type="presParOf" srcId="{DFF9C0B0-EE32-B349-8FF2-412100828CE1}" destId="{3CAD760E-79EE-164B-9ED4-C56DF838005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47C48-6252-2945-AB96-2C6A35710CB1}" type="doc">
      <dgm:prSet loTypeId="urn:microsoft.com/office/officeart/2005/8/layout/process4" loCatId="list" qsTypeId="urn:microsoft.com/office/officeart/2005/8/quickstyle/simple1" qsCatId="simple" csTypeId="urn:microsoft.com/office/officeart/2005/8/colors/accent1_3" csCatId="accent1" phldr="1"/>
      <dgm:spPr/>
      <dgm:t>
        <a:bodyPr/>
        <a:lstStyle/>
        <a:p>
          <a:endParaRPr lang="en-GB"/>
        </a:p>
      </dgm:t>
    </dgm:pt>
    <dgm:pt modelId="{CE82D680-07D3-B64A-8930-54A4A38C07FB}">
      <dgm:prSet/>
      <dgm:spPr/>
      <dgm:t>
        <a:bodyPr/>
        <a:lstStyle/>
        <a:p>
          <a:r>
            <a:rPr lang="en-GB" dirty="0"/>
            <a:t>In the Ministerial-Level Decision of the Committee concluding the GPA renegotiations that was adopted on 15 December 2011, the Ministers of the GPA Parties invited "</a:t>
          </a:r>
          <a:r>
            <a:rPr lang="en-GB" b="1" dirty="0"/>
            <a:t>all WTO Members that are not Parties to the Agreement to become Observers to the Committee on Government Procurement in order to become familiar with the opportunities that membership can provide, and to consider joining the revised Agreement”</a:t>
          </a:r>
          <a:endParaRPr lang="en-DE" b="1" dirty="0"/>
        </a:p>
      </dgm:t>
    </dgm:pt>
    <dgm:pt modelId="{11723343-0C5A-6347-8551-B9F5B39C86E5}" type="parTrans" cxnId="{71579ACD-3C1D-9446-BD7B-3C2AD489EC9E}">
      <dgm:prSet/>
      <dgm:spPr/>
      <dgm:t>
        <a:bodyPr/>
        <a:lstStyle/>
        <a:p>
          <a:endParaRPr lang="en-GB"/>
        </a:p>
      </dgm:t>
    </dgm:pt>
    <dgm:pt modelId="{C50C5AC3-A2E3-014C-8C4B-E108A75D7948}" type="sibTrans" cxnId="{71579ACD-3C1D-9446-BD7B-3C2AD489EC9E}">
      <dgm:prSet/>
      <dgm:spPr/>
      <dgm:t>
        <a:bodyPr/>
        <a:lstStyle/>
        <a:p>
          <a:endParaRPr lang="en-GB"/>
        </a:p>
      </dgm:t>
    </dgm:pt>
    <dgm:pt modelId="{DB02BC71-5007-0D42-91E1-B981F0DB27D5}">
      <dgm:prSet custT="1"/>
      <dgm:spPr/>
      <dgm:t>
        <a:bodyPr/>
        <a:lstStyle/>
        <a:p>
          <a:r>
            <a:rPr lang="en-GB" sz="2000" dirty="0"/>
            <a:t>Pursuant to Article XXI:4 of the amended Agreement, any WTO Member not Party to the GPA may participate in the Committee in an observer capacity as a matter of legal right</a:t>
          </a:r>
          <a:endParaRPr lang="en-DE" sz="2000" dirty="0"/>
        </a:p>
      </dgm:t>
    </dgm:pt>
    <dgm:pt modelId="{A8C9015D-0D95-0B40-94CE-A281FDEDC041}" type="parTrans" cxnId="{08B9D403-68AD-DA41-AA40-B10D5D444126}">
      <dgm:prSet/>
      <dgm:spPr/>
      <dgm:t>
        <a:bodyPr/>
        <a:lstStyle/>
        <a:p>
          <a:endParaRPr lang="en-GB"/>
        </a:p>
      </dgm:t>
    </dgm:pt>
    <dgm:pt modelId="{75E9648B-DC93-714E-85E2-229DB5F1A68C}" type="sibTrans" cxnId="{08B9D403-68AD-DA41-AA40-B10D5D444126}">
      <dgm:prSet/>
      <dgm:spPr/>
      <dgm:t>
        <a:bodyPr/>
        <a:lstStyle/>
        <a:p>
          <a:endParaRPr lang="en-GB"/>
        </a:p>
      </dgm:t>
    </dgm:pt>
    <dgm:pt modelId="{14DDAA02-E6FD-B649-98C3-B289CF6C815E}" type="pres">
      <dgm:prSet presAssocID="{CD947C48-6252-2945-AB96-2C6A35710CB1}" presName="Name0" presStyleCnt="0">
        <dgm:presLayoutVars>
          <dgm:dir/>
          <dgm:animLvl val="lvl"/>
          <dgm:resizeHandles val="exact"/>
        </dgm:presLayoutVars>
      </dgm:prSet>
      <dgm:spPr/>
    </dgm:pt>
    <dgm:pt modelId="{CBB30D5B-56E2-CC48-9B34-2727BF63A0B8}" type="pres">
      <dgm:prSet presAssocID="{DB02BC71-5007-0D42-91E1-B981F0DB27D5}" presName="boxAndChildren" presStyleCnt="0"/>
      <dgm:spPr/>
    </dgm:pt>
    <dgm:pt modelId="{E3A33650-AC43-9E47-92B7-2C6B4626E3C6}" type="pres">
      <dgm:prSet presAssocID="{DB02BC71-5007-0D42-91E1-B981F0DB27D5}" presName="parentTextBox" presStyleLbl="node1" presStyleIdx="0" presStyleCnt="2"/>
      <dgm:spPr/>
    </dgm:pt>
    <dgm:pt modelId="{18ED78BD-93E9-0641-96C8-722671D5FE79}" type="pres">
      <dgm:prSet presAssocID="{C50C5AC3-A2E3-014C-8C4B-E108A75D7948}" presName="sp" presStyleCnt="0"/>
      <dgm:spPr/>
    </dgm:pt>
    <dgm:pt modelId="{7AFD1CCE-7763-FE46-AD26-A87058FC39CB}" type="pres">
      <dgm:prSet presAssocID="{CE82D680-07D3-B64A-8930-54A4A38C07FB}" presName="arrowAndChildren" presStyleCnt="0"/>
      <dgm:spPr/>
    </dgm:pt>
    <dgm:pt modelId="{103AE383-30A8-1149-BB1E-0F091BB675D1}" type="pres">
      <dgm:prSet presAssocID="{CE82D680-07D3-B64A-8930-54A4A38C07FB}" presName="parentTextArrow" presStyleLbl="node1" presStyleIdx="1" presStyleCnt="2" custLinFactNeighborX="-962" custLinFactNeighborY="-6769"/>
      <dgm:spPr/>
    </dgm:pt>
  </dgm:ptLst>
  <dgm:cxnLst>
    <dgm:cxn modelId="{08B9D403-68AD-DA41-AA40-B10D5D444126}" srcId="{CD947C48-6252-2945-AB96-2C6A35710CB1}" destId="{DB02BC71-5007-0D42-91E1-B981F0DB27D5}" srcOrd="1" destOrd="0" parTransId="{A8C9015D-0D95-0B40-94CE-A281FDEDC041}" sibTransId="{75E9648B-DC93-714E-85E2-229DB5F1A68C}"/>
    <dgm:cxn modelId="{A80944AE-667E-6343-BD57-507CB23320F5}" type="presOf" srcId="{CD947C48-6252-2945-AB96-2C6A35710CB1}" destId="{14DDAA02-E6FD-B649-98C3-B289CF6C815E}" srcOrd="0" destOrd="0" presId="urn:microsoft.com/office/officeart/2005/8/layout/process4"/>
    <dgm:cxn modelId="{71579ACD-3C1D-9446-BD7B-3C2AD489EC9E}" srcId="{CD947C48-6252-2945-AB96-2C6A35710CB1}" destId="{CE82D680-07D3-B64A-8930-54A4A38C07FB}" srcOrd="0" destOrd="0" parTransId="{11723343-0C5A-6347-8551-B9F5B39C86E5}" sibTransId="{C50C5AC3-A2E3-014C-8C4B-E108A75D7948}"/>
    <dgm:cxn modelId="{4F0888D7-710C-3046-A2B8-914806F66F89}" type="presOf" srcId="{CE82D680-07D3-B64A-8930-54A4A38C07FB}" destId="{103AE383-30A8-1149-BB1E-0F091BB675D1}" srcOrd="0" destOrd="0" presId="urn:microsoft.com/office/officeart/2005/8/layout/process4"/>
    <dgm:cxn modelId="{B7606DDD-2B20-424C-A29A-6BB8CF1A140E}" type="presOf" srcId="{DB02BC71-5007-0D42-91E1-B981F0DB27D5}" destId="{E3A33650-AC43-9E47-92B7-2C6B4626E3C6}" srcOrd="0" destOrd="0" presId="urn:microsoft.com/office/officeart/2005/8/layout/process4"/>
    <dgm:cxn modelId="{03DCE876-FA6B-9D4E-AAA8-50E95EA3234D}" type="presParOf" srcId="{14DDAA02-E6FD-B649-98C3-B289CF6C815E}" destId="{CBB30D5B-56E2-CC48-9B34-2727BF63A0B8}" srcOrd="0" destOrd="0" presId="urn:microsoft.com/office/officeart/2005/8/layout/process4"/>
    <dgm:cxn modelId="{D4FB954F-3CCB-A641-AD4A-D4BB4E65EA7B}" type="presParOf" srcId="{CBB30D5B-56E2-CC48-9B34-2727BF63A0B8}" destId="{E3A33650-AC43-9E47-92B7-2C6B4626E3C6}" srcOrd="0" destOrd="0" presId="urn:microsoft.com/office/officeart/2005/8/layout/process4"/>
    <dgm:cxn modelId="{BBBA7B16-8CD6-DB43-88E7-0EF0E1D9EFA6}" type="presParOf" srcId="{14DDAA02-E6FD-B649-98C3-B289CF6C815E}" destId="{18ED78BD-93E9-0641-96C8-722671D5FE79}" srcOrd="1" destOrd="0" presId="urn:microsoft.com/office/officeart/2005/8/layout/process4"/>
    <dgm:cxn modelId="{81839E6E-F080-0C41-B0C5-68CEC63D7AF5}" type="presParOf" srcId="{14DDAA02-E6FD-B649-98C3-B289CF6C815E}" destId="{7AFD1CCE-7763-FE46-AD26-A87058FC39CB}" srcOrd="2" destOrd="0" presId="urn:microsoft.com/office/officeart/2005/8/layout/process4"/>
    <dgm:cxn modelId="{289BA6B1-1B54-E446-82F4-BBDF4FE1B9E0}" type="presParOf" srcId="{7AFD1CCE-7763-FE46-AD26-A87058FC39CB}" destId="{103AE383-30A8-1149-BB1E-0F091BB675D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8A7D8-EC72-4DE0-8D7C-DDA7280F270F}">
      <dsp:nvSpPr>
        <dsp:cNvPr id="0" name=""/>
        <dsp:cNvSpPr/>
      </dsp:nvSpPr>
      <dsp:spPr>
        <a:xfrm rot="5400000">
          <a:off x="3125711" y="116747"/>
          <a:ext cx="1788067" cy="1555618"/>
        </a:xfrm>
        <a:prstGeom prst="hexagon">
          <a:avLst>
            <a:gd name="adj" fmla="val 25000"/>
            <a:gd name="vf" fmla="val 11547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effectLst/>
              <a:latin typeface="Calibri" panose="020F0502020204030204" pitchFamily="34" charset="0"/>
              <a:cs typeface="Calibri" panose="020F0502020204030204" pitchFamily="34" charset="0"/>
            </a:rPr>
            <a:t>22 PARTIES</a:t>
          </a:r>
        </a:p>
      </dsp:txBody>
      <dsp:txXfrm rot="-5400000">
        <a:off x="3484352" y="279163"/>
        <a:ext cx="1070784" cy="1230787"/>
      </dsp:txXfrm>
    </dsp:sp>
    <dsp:sp modelId="{A0F208B8-74FD-40FE-8AED-EA9D17DB4F1A}">
      <dsp:nvSpPr>
        <dsp:cNvPr id="0" name=""/>
        <dsp:cNvSpPr/>
      </dsp:nvSpPr>
      <dsp:spPr>
        <a:xfrm>
          <a:off x="4844759" y="358136"/>
          <a:ext cx="1995483" cy="1072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u="none" kern="1200" dirty="0">
              <a:solidFill>
                <a:srgbClr val="1F497D"/>
              </a:solidFill>
              <a:latin typeface="Verdana" panose="020B0604030504040204" pitchFamily="34" charset="0"/>
              <a:ea typeface="Verdana" panose="020B0604030504040204" pitchFamily="34" charset="0"/>
              <a:cs typeface="Verdana" panose="020B0604030504040204" pitchFamily="34" charset="0"/>
            </a:rPr>
            <a:t>Covering 49 WTO members, </a:t>
          </a:r>
          <a:r>
            <a:rPr kumimoji="0" lang="en-US" altLang="en-US" sz="1500" kern="1200" dirty="0">
              <a:solidFill>
                <a:srgbClr val="1F497D"/>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including the EU and its 27 member states as one party</a:t>
          </a:r>
          <a:endParaRPr kumimoji="0" lang="en-US" sz="1500" kern="1200" dirty="0">
            <a:solidFill>
              <a:srgbClr val="1F497D"/>
            </a:solidFill>
            <a:latin typeface="Verdana" panose="020B0604030504040204" pitchFamily="34" charset="0"/>
            <a:ea typeface="Verdana" panose="020B0604030504040204" pitchFamily="34" charset="0"/>
            <a:cs typeface="Verdana" panose="020B0604030504040204" pitchFamily="34" charset="0"/>
          </a:endParaRPr>
        </a:p>
      </dsp:txBody>
      <dsp:txXfrm>
        <a:off x="4844759" y="358136"/>
        <a:ext cx="1995483" cy="1072840"/>
      </dsp:txXfrm>
    </dsp:sp>
    <dsp:sp modelId="{FADD2E14-D4DA-4FF8-813C-F340020E7691}">
      <dsp:nvSpPr>
        <dsp:cNvPr id="0" name=""/>
        <dsp:cNvSpPr/>
      </dsp:nvSpPr>
      <dsp:spPr>
        <a:xfrm rot="5400000">
          <a:off x="1445642" y="116747"/>
          <a:ext cx="1788067" cy="1555618"/>
        </a:xfrm>
        <a:prstGeom prst="hexagon">
          <a:avLst>
            <a:gd name="adj" fmla="val 25000"/>
            <a:gd name="vf" fmla="val 115470"/>
          </a:avLst>
        </a:prstGeom>
        <a:gradFill rotWithShape="0">
          <a:gsLst>
            <a:gs pos="0">
              <a:schemeClr val="accent1">
                <a:shade val="50000"/>
                <a:hueOff val="134164"/>
                <a:satOff val="-3267"/>
                <a:lumOff val="14299"/>
                <a:alphaOff val="0"/>
                <a:satMod val="103000"/>
                <a:lumMod val="102000"/>
                <a:tint val="94000"/>
              </a:schemeClr>
            </a:gs>
            <a:gs pos="50000">
              <a:schemeClr val="accent1">
                <a:shade val="50000"/>
                <a:hueOff val="134164"/>
                <a:satOff val="-3267"/>
                <a:lumOff val="14299"/>
                <a:alphaOff val="0"/>
                <a:satMod val="110000"/>
                <a:lumMod val="100000"/>
                <a:shade val="100000"/>
              </a:schemeClr>
            </a:gs>
            <a:gs pos="100000">
              <a:schemeClr val="accent1">
                <a:shade val="50000"/>
                <a:hueOff val="134164"/>
                <a:satOff val="-3267"/>
                <a:lumOff val="1429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dirty="0"/>
            <a:t>GPA 2012</a:t>
          </a:r>
        </a:p>
      </dsp:txBody>
      <dsp:txXfrm rot="-5400000">
        <a:off x="1804283" y="279163"/>
        <a:ext cx="1070784" cy="1230787"/>
      </dsp:txXfrm>
    </dsp:sp>
    <dsp:sp modelId="{ECA5273C-9B57-481F-8DCF-20C228D2A2F0}">
      <dsp:nvSpPr>
        <dsp:cNvPr id="0" name=""/>
        <dsp:cNvSpPr/>
      </dsp:nvSpPr>
      <dsp:spPr>
        <a:xfrm rot="5400000">
          <a:off x="2282458" y="1634459"/>
          <a:ext cx="1788067" cy="1555618"/>
        </a:xfrm>
        <a:prstGeom prst="hexagon">
          <a:avLst>
            <a:gd name="adj" fmla="val 25000"/>
            <a:gd name="vf" fmla="val 11547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North Macedonia became 49</a:t>
          </a:r>
          <a:r>
            <a:rPr lang="en-US" sz="1600" kern="1200" baseline="30000" dirty="0">
              <a:latin typeface="Calibri" panose="020F0502020204030204" pitchFamily="34" charset="0"/>
              <a:cs typeface="Calibri" panose="020F0502020204030204" pitchFamily="34" charset="0"/>
            </a:rPr>
            <a:t>TH</a:t>
          </a:r>
          <a:r>
            <a:rPr lang="en-US" sz="1600" kern="1200" dirty="0">
              <a:latin typeface="Calibri" panose="020F0502020204030204" pitchFamily="34" charset="0"/>
              <a:cs typeface="Calibri" panose="020F0502020204030204" pitchFamily="34" charset="0"/>
            </a:rPr>
            <a:t> Party</a:t>
          </a:r>
        </a:p>
      </dsp:txBody>
      <dsp:txXfrm rot="-5400000">
        <a:off x="2641099" y="1796875"/>
        <a:ext cx="1070784" cy="1230787"/>
      </dsp:txXfrm>
    </dsp:sp>
    <dsp:sp modelId="{30EBA8EE-8941-466C-9C9D-2D03F93713D4}">
      <dsp:nvSpPr>
        <dsp:cNvPr id="0" name=""/>
        <dsp:cNvSpPr/>
      </dsp:nvSpPr>
      <dsp:spPr>
        <a:xfrm>
          <a:off x="459974" y="1828386"/>
          <a:ext cx="1931112" cy="1072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0" lang="en-US" sz="1500" kern="1200" dirty="0">
              <a:solidFill>
                <a:srgbClr val="1F497D"/>
              </a:solidFill>
              <a:latin typeface="Verdana" panose="020B0604030504040204" pitchFamily="34" charset="0"/>
              <a:ea typeface="Verdana" panose="020B0604030504040204" pitchFamily="34" charset="0"/>
              <a:cs typeface="Verdana" panose="020B0604030504040204" pitchFamily="34" charset="0"/>
            </a:rPr>
            <a:t>North Macedonia’s terms of accession approved in June 2023 </a:t>
          </a:r>
        </a:p>
      </dsp:txBody>
      <dsp:txXfrm>
        <a:off x="459974" y="1828386"/>
        <a:ext cx="1931112" cy="1072840"/>
      </dsp:txXfrm>
    </dsp:sp>
    <dsp:sp modelId="{DAFB0DDE-5193-4BC4-A794-46219C171C42}">
      <dsp:nvSpPr>
        <dsp:cNvPr id="0" name=""/>
        <dsp:cNvSpPr/>
      </dsp:nvSpPr>
      <dsp:spPr>
        <a:xfrm rot="5400000">
          <a:off x="3171790" y="3152694"/>
          <a:ext cx="1788067" cy="1555618"/>
        </a:xfrm>
        <a:prstGeom prst="hexagon">
          <a:avLst>
            <a:gd name="adj" fmla="val 25000"/>
            <a:gd name="vf" fmla="val 115470"/>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pitchFamily="34" charset="0"/>
              <a:cs typeface="Calibri" panose="020F0502020204030204" pitchFamily="34" charset="0"/>
            </a:rPr>
            <a:t>35 </a:t>
          </a:r>
          <a:r>
            <a:rPr lang="en-US" sz="2000" kern="1200" dirty="0">
              <a:latin typeface="Calibri" panose="020F0502020204030204" pitchFamily="34" charset="0"/>
              <a:cs typeface="Calibri" panose="020F0502020204030204" pitchFamily="34" charset="0"/>
            </a:rPr>
            <a:t>Observers</a:t>
          </a:r>
          <a:endParaRPr lang="en-US" sz="2100" kern="1200" dirty="0"/>
        </a:p>
      </dsp:txBody>
      <dsp:txXfrm rot="-5400000">
        <a:off x="3530431" y="3315110"/>
        <a:ext cx="1070784" cy="1230787"/>
      </dsp:txXfrm>
    </dsp:sp>
    <dsp:sp modelId="{3AF70792-1E2E-4005-B302-0D49FD7B57C8}">
      <dsp:nvSpPr>
        <dsp:cNvPr id="0" name=""/>
        <dsp:cNvSpPr/>
      </dsp:nvSpPr>
      <dsp:spPr>
        <a:xfrm rot="5400000">
          <a:off x="3947466" y="1622622"/>
          <a:ext cx="1788067" cy="1555618"/>
        </a:xfrm>
        <a:prstGeom prst="hexagon">
          <a:avLst>
            <a:gd name="adj" fmla="val 25000"/>
            <a:gd name="vf" fmla="val 115470"/>
          </a:avLst>
        </a:prstGeom>
        <a:gradFill rotWithShape="0">
          <a:gsLst>
            <a:gs pos="0">
              <a:schemeClr val="accent1">
                <a:shade val="50000"/>
                <a:hueOff val="268329"/>
                <a:satOff val="-6535"/>
                <a:lumOff val="28597"/>
                <a:alphaOff val="0"/>
                <a:satMod val="103000"/>
                <a:lumMod val="102000"/>
                <a:tint val="94000"/>
              </a:schemeClr>
            </a:gs>
            <a:gs pos="50000">
              <a:schemeClr val="accent1">
                <a:shade val="50000"/>
                <a:hueOff val="268329"/>
                <a:satOff val="-6535"/>
                <a:lumOff val="28597"/>
                <a:alphaOff val="0"/>
                <a:satMod val="110000"/>
                <a:lumMod val="100000"/>
                <a:shade val="100000"/>
              </a:schemeClr>
            </a:gs>
            <a:gs pos="100000">
              <a:schemeClr val="accent1">
                <a:shade val="50000"/>
                <a:hueOff val="268329"/>
                <a:satOff val="-6535"/>
                <a:lumOff val="285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kern="1200" dirty="0">
              <a:latin typeface="Calibri" panose="020F0502020204030204" pitchFamily="34" charset="0"/>
              <a:ea typeface="+mn-ea"/>
              <a:cs typeface="Calibri" panose="020F0502020204030204" pitchFamily="34" charset="0"/>
              <a:sym typeface="Monotype Sorts" pitchFamily="2" charset="2"/>
            </a:rPr>
            <a:t>7 (11) more currently seeking accession</a:t>
          </a:r>
          <a:endParaRPr lang="en-US" sz="1800" kern="1200" dirty="0">
            <a:latin typeface="Calibri" panose="020F0502020204030204" pitchFamily="34" charset="0"/>
            <a:ea typeface="+mn-ea"/>
            <a:cs typeface="Calibri" panose="020F0502020204030204" pitchFamily="34" charset="0"/>
          </a:endParaRPr>
        </a:p>
      </dsp:txBody>
      <dsp:txXfrm rot="-5400000">
        <a:off x="4306107" y="1785038"/>
        <a:ext cx="1070784" cy="1230787"/>
      </dsp:txXfrm>
    </dsp:sp>
    <dsp:sp modelId="{6434E7A8-FE1A-44CC-8F69-8B016ACF2F76}">
      <dsp:nvSpPr>
        <dsp:cNvPr id="0" name=""/>
        <dsp:cNvSpPr/>
      </dsp:nvSpPr>
      <dsp:spPr>
        <a:xfrm>
          <a:off x="4879620" y="3410243"/>
          <a:ext cx="1540233" cy="1072840"/>
        </a:xfrm>
        <a:prstGeom prst="rect">
          <a:avLst/>
        </a:prstGeom>
        <a:noFill/>
        <a:ln>
          <a:noFill/>
        </a:ln>
        <a:effectLst/>
      </dsp:spPr>
      <dsp:style>
        <a:lnRef idx="0">
          <a:scrgbClr r="0" g="0" b="0"/>
        </a:lnRef>
        <a:fillRef idx="0">
          <a:scrgbClr r="0" g="0" b="0"/>
        </a:fillRef>
        <a:effectRef idx="0">
          <a:scrgbClr r="0" g="0" b="0"/>
        </a:effectRef>
        <a:fontRef idx="minor"/>
      </dsp:style>
    </dsp:sp>
    <dsp:sp modelId="{8DF49859-0318-4BB2-BE7C-BE544C7B7A9E}">
      <dsp:nvSpPr>
        <dsp:cNvPr id="0" name=""/>
        <dsp:cNvSpPr/>
      </dsp:nvSpPr>
      <dsp:spPr>
        <a:xfrm rot="5400000">
          <a:off x="1445642" y="3152171"/>
          <a:ext cx="1788067" cy="1555618"/>
        </a:xfrm>
        <a:prstGeom prst="hexagon">
          <a:avLst>
            <a:gd name="adj" fmla="val 25000"/>
            <a:gd name="vf" fmla="val 115470"/>
          </a:avLst>
        </a:prstGeom>
        <a:gradFill rotWithShape="0">
          <a:gsLst>
            <a:gs pos="0">
              <a:schemeClr val="accent1">
                <a:shade val="50000"/>
                <a:hueOff val="134164"/>
                <a:satOff val="-3267"/>
                <a:lumOff val="14299"/>
                <a:alphaOff val="0"/>
                <a:satMod val="103000"/>
                <a:lumMod val="102000"/>
                <a:tint val="94000"/>
              </a:schemeClr>
            </a:gs>
            <a:gs pos="50000">
              <a:schemeClr val="accent1">
                <a:shade val="50000"/>
                <a:hueOff val="134164"/>
                <a:satOff val="-3267"/>
                <a:lumOff val="14299"/>
                <a:alphaOff val="0"/>
                <a:satMod val="110000"/>
                <a:lumMod val="100000"/>
                <a:shade val="100000"/>
              </a:schemeClr>
            </a:gs>
            <a:gs pos="100000">
              <a:schemeClr val="accent1">
                <a:shade val="50000"/>
                <a:hueOff val="134164"/>
                <a:satOff val="-3267"/>
                <a:lumOff val="1429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kumimoji="0" lang="en-US" altLang="en-US" sz="1500" u="none" kern="1200" dirty="0">
              <a:latin typeface="Calibri" panose="020F0502020204030204" pitchFamily="34" charset="0"/>
              <a:cs typeface="Calibri" panose="020F0502020204030204" pitchFamily="34" charset="0"/>
              <a:sym typeface="Monotype Sorts" pitchFamily="2" charset="2"/>
            </a:rPr>
            <a:t>Four</a:t>
          </a:r>
          <a:r>
            <a:rPr kumimoji="0" lang="en-US" altLang="en-US" sz="1500" kern="1200" dirty="0">
              <a:latin typeface="Calibri" panose="020F0502020204030204" pitchFamily="34" charset="0"/>
              <a:cs typeface="Calibri" panose="020F0502020204030204" pitchFamily="34" charset="0"/>
              <a:sym typeface="Monotype Sorts" pitchFamily="2" charset="2"/>
            </a:rPr>
            <a:t> WTO Members w/ commitment to seek accession </a:t>
          </a:r>
          <a:endParaRPr lang="en-US" sz="1500" kern="1200" dirty="0">
            <a:latin typeface="Calibri" panose="020F0502020204030204" pitchFamily="34" charset="0"/>
            <a:cs typeface="Calibri" panose="020F0502020204030204" pitchFamily="34" charset="0"/>
          </a:endParaRPr>
        </a:p>
      </dsp:txBody>
      <dsp:txXfrm rot="-5400000">
        <a:off x="1804283" y="3314587"/>
        <a:ext cx="1070784" cy="1230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6C140-9DFF-9D46-8E6B-24AC2736EB80}">
      <dsp:nvSpPr>
        <dsp:cNvPr id="0" name=""/>
        <dsp:cNvSpPr/>
      </dsp:nvSpPr>
      <dsp:spPr>
        <a:xfrm>
          <a:off x="0" y="0"/>
          <a:ext cx="6549127" cy="1107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DE" sz="1500" kern="1200" dirty="0"/>
            <a:t>The GPA 2012 is a plurilateral agreement, which means that it is binding only on those WTO Members that have accepted to be bound by it</a:t>
          </a:r>
        </a:p>
      </dsp:txBody>
      <dsp:txXfrm>
        <a:off x="32452" y="32452"/>
        <a:ext cx="5353513" cy="1043091"/>
      </dsp:txXfrm>
    </dsp:sp>
    <dsp:sp modelId="{F1F68037-99B4-D943-8843-1A4A76DFB9E6}">
      <dsp:nvSpPr>
        <dsp:cNvPr id="0" name=""/>
        <dsp:cNvSpPr/>
      </dsp:nvSpPr>
      <dsp:spPr>
        <a:xfrm>
          <a:off x="577864" y="1292661"/>
          <a:ext cx="6549127" cy="1107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 GPA provides a framework for the conduct of international trade in government procurement markets among the participating Parties</a:t>
          </a:r>
          <a:endParaRPr lang="en-DE" sz="1500" kern="1200" dirty="0"/>
        </a:p>
      </dsp:txBody>
      <dsp:txXfrm>
        <a:off x="610316" y="1325113"/>
        <a:ext cx="5186162" cy="1043091"/>
      </dsp:txXfrm>
    </dsp:sp>
    <dsp:sp modelId="{EF95A722-F78F-1944-8D83-CF84ABBA3011}">
      <dsp:nvSpPr>
        <dsp:cNvPr id="0" name=""/>
        <dsp:cNvSpPr/>
      </dsp:nvSpPr>
      <dsp:spPr>
        <a:xfrm>
          <a:off x="1155728" y="2585323"/>
          <a:ext cx="6549127" cy="1107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It also serves broader purposes of promoting the efficient and effective management of public resources, through facilitating </a:t>
          </a:r>
          <a:r>
            <a:rPr lang="en-GB" sz="1500" b="1" kern="1200" dirty="0"/>
            <a:t>good governance, open and fair competition </a:t>
          </a:r>
          <a:r>
            <a:rPr lang="en-GB" sz="1500" kern="1200" dirty="0"/>
            <a:t>and, ultimately, the attainment of </a:t>
          </a:r>
          <a:r>
            <a:rPr lang="en-GB" sz="1500" b="1" kern="1200" dirty="0"/>
            <a:t>value for money</a:t>
          </a:r>
          <a:r>
            <a:rPr lang="en-GB" sz="1500" kern="1200" dirty="0"/>
            <a:t> in national procurement systems</a:t>
          </a:r>
          <a:endParaRPr lang="en-DE" sz="1500" kern="1200" dirty="0"/>
        </a:p>
      </dsp:txBody>
      <dsp:txXfrm>
        <a:off x="1188180" y="2617775"/>
        <a:ext cx="5186162" cy="1043091"/>
      </dsp:txXfrm>
    </dsp:sp>
    <dsp:sp modelId="{1D5491F9-BEF8-C542-90AF-332CA4E2E0A5}">
      <dsp:nvSpPr>
        <dsp:cNvPr id="0" name=""/>
        <dsp:cNvSpPr/>
      </dsp:nvSpPr>
      <dsp:spPr>
        <a:xfrm>
          <a:off x="5828930" y="840230"/>
          <a:ext cx="720197" cy="72019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5990974" y="840230"/>
        <a:ext cx="396109" cy="541948"/>
      </dsp:txXfrm>
    </dsp:sp>
    <dsp:sp modelId="{9E5C45BD-4A58-AC47-AFA1-F8AEB98C0B7F}">
      <dsp:nvSpPr>
        <dsp:cNvPr id="0" name=""/>
        <dsp:cNvSpPr/>
      </dsp:nvSpPr>
      <dsp:spPr>
        <a:xfrm>
          <a:off x="6406794" y="2125505"/>
          <a:ext cx="720197" cy="72019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6568838" y="2125505"/>
        <a:ext cx="396109" cy="541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33650-AC43-9E47-92B7-2C6B4626E3C6}">
      <dsp:nvSpPr>
        <dsp:cNvPr id="0" name=""/>
        <dsp:cNvSpPr/>
      </dsp:nvSpPr>
      <dsp:spPr>
        <a:xfrm>
          <a:off x="0" y="2259953"/>
          <a:ext cx="7488832" cy="148277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Pursuant to Article XXI:4 of the amended Agreement, any WTO Member not Party to the GPA may participate in the Committee in an observer capacity as a matter of legal right</a:t>
          </a:r>
          <a:endParaRPr lang="en-DE" sz="2000" kern="1200" dirty="0"/>
        </a:p>
      </dsp:txBody>
      <dsp:txXfrm>
        <a:off x="0" y="2259953"/>
        <a:ext cx="7488832" cy="1482774"/>
      </dsp:txXfrm>
    </dsp:sp>
    <dsp:sp modelId="{103AE383-30A8-1149-BB1E-0F091BB675D1}">
      <dsp:nvSpPr>
        <dsp:cNvPr id="0" name=""/>
        <dsp:cNvSpPr/>
      </dsp:nvSpPr>
      <dsp:spPr>
        <a:xfrm rot="10800000">
          <a:off x="0" y="0"/>
          <a:ext cx="7488832" cy="2280506"/>
        </a:xfrm>
        <a:prstGeom prst="upArrowCallou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dirty="0"/>
            <a:t>In the Ministerial-Level Decision of the Committee concluding the GPA renegotiations that was adopted on 15 December 2011, the Ministers of the GPA Parties invited "</a:t>
          </a:r>
          <a:r>
            <a:rPr lang="en-GB" sz="1500" b="1" kern="1200" dirty="0"/>
            <a:t>all WTO Members that are not Parties to the Agreement to become Observers to the Committee on Government Procurement in order to become familiar with the opportunities that membership can provide, and to consider joining the revised Agreement”</a:t>
          </a:r>
          <a:endParaRPr lang="en-DE" sz="1500" b="1" kern="1200" dirty="0"/>
        </a:p>
      </dsp:txBody>
      <dsp:txXfrm rot="10800000">
        <a:off x="0" y="0"/>
        <a:ext cx="7488832" cy="148180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D1FCE2-4DA9-4688-BFE7-C2DF9AF56C0F}" type="datetimeFigureOut">
              <a:rPr lang="pl-PL" smtClean="0"/>
              <a:t>5.02.2024</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2C1098-501B-47BD-B8BB-C474B8B63B6B}" type="slidenum">
              <a:rPr lang="pl-PL" smtClean="0"/>
              <a:t>‹#›</a:t>
            </a:fld>
            <a:endParaRPr lang="pl-PL"/>
          </a:p>
        </p:txBody>
      </p:sp>
    </p:spTree>
    <p:extLst>
      <p:ext uri="{BB962C8B-B14F-4D97-AF65-F5344CB8AC3E}">
        <p14:creationId xmlns:p14="http://schemas.microsoft.com/office/powerpoint/2010/main" val="2037738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59CD6-8780-4ABB-AD3D-B59CF6A212B4}" type="datetimeFigureOut">
              <a:rPr lang="pl-PL" smtClean="0"/>
              <a:t>5.02.2024</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95B85-B649-408A-A193-5F43032C2A06}" type="slidenum">
              <a:rPr lang="pl-PL" smtClean="0"/>
              <a:t>‹#›</a:t>
            </a:fld>
            <a:endParaRPr lang="pl-PL"/>
          </a:p>
        </p:txBody>
      </p:sp>
    </p:spTree>
    <p:extLst>
      <p:ext uri="{BB962C8B-B14F-4D97-AF65-F5344CB8AC3E}">
        <p14:creationId xmlns:p14="http://schemas.microsoft.com/office/powerpoint/2010/main" val="325497827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895B85-B649-408A-A193-5F43032C2A06}" type="slidenum">
              <a:rPr lang="pl-PL" smtClean="0"/>
              <a:t>1</a:t>
            </a:fld>
            <a:endParaRPr lang="pl-PL"/>
          </a:p>
        </p:txBody>
      </p:sp>
    </p:spTree>
    <p:extLst>
      <p:ext uri="{BB962C8B-B14F-4D97-AF65-F5344CB8AC3E}">
        <p14:creationId xmlns:p14="http://schemas.microsoft.com/office/powerpoint/2010/main" val="140691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5382A-94E0-3D4C-3D93-0FB58351B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7431F-817E-8D1C-385C-62704ECC6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C46EA-CC91-63C7-5AAB-F90F2514A0B3}"/>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6AE1DAA9-6285-58F1-8A41-B1613E62EAE1}"/>
              </a:ext>
            </a:extLst>
          </p:cNvPr>
          <p:cNvSpPr>
            <a:spLocks noGrp="1"/>
          </p:cNvSpPr>
          <p:nvPr>
            <p:ph type="hdr" sz="quarter" idx="10"/>
          </p:nvPr>
        </p:nvSpPr>
        <p:spPr/>
        <p:txBody>
          <a:bodyPr/>
          <a:lstStyle/>
          <a:p>
            <a:endParaRPr lang="pl-PL"/>
          </a:p>
        </p:txBody>
      </p:sp>
      <p:sp>
        <p:nvSpPr>
          <p:cNvPr id="5" name="Footer Placeholder 4">
            <a:extLst>
              <a:ext uri="{FF2B5EF4-FFF2-40B4-BE49-F238E27FC236}">
                <a16:creationId xmlns:a16="http://schemas.microsoft.com/office/drawing/2014/main" id="{0AA04301-1F3F-B739-B62A-6E980C3E737B}"/>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878C9ACC-EE4B-1FF2-453A-5B26B4DCE870}"/>
              </a:ext>
            </a:extLst>
          </p:cNvPr>
          <p:cNvSpPr>
            <a:spLocks noGrp="1"/>
          </p:cNvSpPr>
          <p:nvPr>
            <p:ph type="sldNum" sz="quarter" idx="12"/>
          </p:nvPr>
        </p:nvSpPr>
        <p:spPr/>
        <p:txBody>
          <a:bodyPr/>
          <a:lstStyle/>
          <a:p>
            <a:fld id="{B3895B85-B649-408A-A193-5F43032C2A06}" type="slidenum">
              <a:rPr lang="pl-PL" smtClean="0"/>
              <a:t>11</a:t>
            </a:fld>
            <a:endParaRPr lang="pl-PL"/>
          </a:p>
        </p:txBody>
      </p:sp>
    </p:spTree>
    <p:extLst>
      <p:ext uri="{BB962C8B-B14F-4D97-AF65-F5344CB8AC3E}">
        <p14:creationId xmlns:p14="http://schemas.microsoft.com/office/powerpoint/2010/main" val="523680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BB0BC-E031-A575-8F40-20A49189D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3ABC31-99F7-96B0-2ED1-A2D2C1E4D6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105F0-ECA4-1EDF-8131-499B01A00F85}"/>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B2BFBD91-B5C5-FC2F-1854-E96286F93A5E}"/>
              </a:ext>
            </a:extLst>
          </p:cNvPr>
          <p:cNvSpPr>
            <a:spLocks noGrp="1"/>
          </p:cNvSpPr>
          <p:nvPr>
            <p:ph type="hdr" sz="quarter" idx="10"/>
          </p:nvPr>
        </p:nvSpPr>
        <p:spPr/>
        <p:txBody>
          <a:bodyPr/>
          <a:lstStyle/>
          <a:p>
            <a:endParaRPr lang="pl-PL"/>
          </a:p>
        </p:txBody>
      </p:sp>
      <p:sp>
        <p:nvSpPr>
          <p:cNvPr id="5" name="Footer Placeholder 4">
            <a:extLst>
              <a:ext uri="{FF2B5EF4-FFF2-40B4-BE49-F238E27FC236}">
                <a16:creationId xmlns:a16="http://schemas.microsoft.com/office/drawing/2014/main" id="{64E696D3-08D1-2F90-0D59-93A9827B16AA}"/>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1B983C3B-49A0-0226-B930-5F40F4303DB6}"/>
              </a:ext>
            </a:extLst>
          </p:cNvPr>
          <p:cNvSpPr>
            <a:spLocks noGrp="1"/>
          </p:cNvSpPr>
          <p:nvPr>
            <p:ph type="sldNum" sz="quarter" idx="12"/>
          </p:nvPr>
        </p:nvSpPr>
        <p:spPr/>
        <p:txBody>
          <a:bodyPr/>
          <a:lstStyle/>
          <a:p>
            <a:fld id="{B3895B85-B649-408A-A193-5F43032C2A06}" type="slidenum">
              <a:rPr lang="pl-PL" smtClean="0"/>
              <a:t>12</a:t>
            </a:fld>
            <a:endParaRPr lang="pl-PL"/>
          </a:p>
        </p:txBody>
      </p:sp>
    </p:spTree>
    <p:extLst>
      <p:ext uri="{BB962C8B-B14F-4D97-AF65-F5344CB8AC3E}">
        <p14:creationId xmlns:p14="http://schemas.microsoft.com/office/powerpoint/2010/main" val="217713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6A752-DC7F-E34E-A4E3-9C93F46BEB3E}" type="slidenum">
              <a:rPr lang="en-GB" smtClean="0"/>
              <a:t>14</a:t>
            </a:fld>
            <a:endParaRPr lang="en-GB"/>
          </a:p>
        </p:txBody>
      </p:sp>
    </p:spTree>
    <p:extLst>
      <p:ext uri="{BB962C8B-B14F-4D97-AF65-F5344CB8AC3E}">
        <p14:creationId xmlns:p14="http://schemas.microsoft.com/office/powerpoint/2010/main" val="180268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E" dirty="0"/>
              <a:t>Georgia Jordan and Oman with prolonged inactivity on their accession process and Brazil withdrew their revised market access offer, though this does not mean that it withdrew its applciations, it may, if decided return to the accession process at a later stage. </a:t>
            </a:r>
          </a:p>
        </p:txBody>
      </p:sp>
      <p:sp>
        <p:nvSpPr>
          <p:cNvPr id="4" name="Header Placeholder 3"/>
          <p:cNvSpPr>
            <a:spLocks noGrp="1"/>
          </p:cNvSpPr>
          <p:nvPr>
            <p:ph type="hdr" sz="quarter"/>
          </p:nvPr>
        </p:nvSpPr>
        <p:spPr/>
        <p:txBody>
          <a:bodyPr/>
          <a:lstStyle/>
          <a:p>
            <a:endParaRPr lang="pl-PL"/>
          </a:p>
        </p:txBody>
      </p:sp>
      <p:sp>
        <p:nvSpPr>
          <p:cNvPr id="5" name="Footer Placeholder 4"/>
          <p:cNvSpPr>
            <a:spLocks noGrp="1"/>
          </p:cNvSpPr>
          <p:nvPr>
            <p:ph type="ftr" sz="quarter" idx="4"/>
          </p:nvPr>
        </p:nvSpPr>
        <p:spPr/>
        <p:txBody>
          <a:bodyPr/>
          <a:lstStyle/>
          <a:p>
            <a:endParaRPr lang="pl-PL"/>
          </a:p>
        </p:txBody>
      </p:sp>
      <p:sp>
        <p:nvSpPr>
          <p:cNvPr id="6" name="Slide Number Placeholder 5"/>
          <p:cNvSpPr>
            <a:spLocks noGrp="1"/>
          </p:cNvSpPr>
          <p:nvPr>
            <p:ph type="sldNum" sz="quarter" idx="5"/>
          </p:nvPr>
        </p:nvSpPr>
        <p:spPr/>
        <p:txBody>
          <a:bodyPr/>
          <a:lstStyle/>
          <a:p>
            <a:fld id="{B3895B85-B649-408A-A193-5F43032C2A06}" type="slidenum">
              <a:rPr lang="pl-PL" smtClean="0"/>
              <a:t>2</a:t>
            </a:fld>
            <a:endParaRPr lang="pl-PL"/>
          </a:p>
        </p:txBody>
      </p:sp>
    </p:spTree>
    <p:extLst>
      <p:ext uri="{BB962C8B-B14F-4D97-AF65-F5344CB8AC3E}">
        <p14:creationId xmlns:p14="http://schemas.microsoft.com/office/powerpoint/2010/main" val="200851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0E7EB-56FE-C1A0-2137-92114DB35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43C85-7FFE-B9F4-48CC-8B57673C30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1241B-F358-5ACE-5DE5-43F8574E34E6}"/>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D678C529-085E-7862-DEA2-03AF84034BE3}"/>
              </a:ext>
            </a:extLst>
          </p:cNvPr>
          <p:cNvSpPr>
            <a:spLocks noGrp="1"/>
          </p:cNvSpPr>
          <p:nvPr>
            <p:ph type="hdr" sz="quarter" idx="10"/>
          </p:nvPr>
        </p:nvSpPr>
        <p:spPr/>
        <p:txBody>
          <a:bodyPr/>
          <a:lstStyle/>
          <a:p>
            <a:endParaRPr lang="pl-PL"/>
          </a:p>
        </p:txBody>
      </p:sp>
      <p:sp>
        <p:nvSpPr>
          <p:cNvPr id="5" name="Footer Placeholder 4">
            <a:extLst>
              <a:ext uri="{FF2B5EF4-FFF2-40B4-BE49-F238E27FC236}">
                <a16:creationId xmlns:a16="http://schemas.microsoft.com/office/drawing/2014/main" id="{2E81914B-682E-F431-8A75-36D434C52C1C}"/>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255D3CDA-DF86-8CBC-77B2-B62EF098B38D}"/>
              </a:ext>
            </a:extLst>
          </p:cNvPr>
          <p:cNvSpPr>
            <a:spLocks noGrp="1"/>
          </p:cNvSpPr>
          <p:nvPr>
            <p:ph type="sldNum" sz="quarter" idx="12"/>
          </p:nvPr>
        </p:nvSpPr>
        <p:spPr/>
        <p:txBody>
          <a:bodyPr/>
          <a:lstStyle/>
          <a:p>
            <a:fld id="{B3895B85-B649-408A-A193-5F43032C2A06}" type="slidenum">
              <a:rPr lang="pl-PL" smtClean="0"/>
              <a:t>4</a:t>
            </a:fld>
            <a:endParaRPr lang="pl-PL"/>
          </a:p>
        </p:txBody>
      </p:sp>
    </p:spTree>
    <p:extLst>
      <p:ext uri="{BB962C8B-B14F-4D97-AF65-F5344CB8AC3E}">
        <p14:creationId xmlns:p14="http://schemas.microsoft.com/office/powerpoint/2010/main" val="46150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39E65-B081-557F-DE1A-DD8E8E238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9AAFC-C5B1-2D36-5CD8-791AADB283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CDF6E-D109-DB44-DD40-539CAFCCD4E6}"/>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5F98D172-8205-3C02-3202-B90EA99C4984}"/>
              </a:ext>
            </a:extLst>
          </p:cNvPr>
          <p:cNvSpPr>
            <a:spLocks noGrp="1"/>
          </p:cNvSpPr>
          <p:nvPr>
            <p:ph type="hdr" sz="quarter" idx="10"/>
          </p:nvPr>
        </p:nvSpPr>
        <p:spPr/>
        <p:txBody>
          <a:bodyPr/>
          <a:lstStyle/>
          <a:p>
            <a:endParaRPr lang="pl-PL"/>
          </a:p>
        </p:txBody>
      </p:sp>
      <p:sp>
        <p:nvSpPr>
          <p:cNvPr id="5" name="Footer Placeholder 4">
            <a:extLst>
              <a:ext uri="{FF2B5EF4-FFF2-40B4-BE49-F238E27FC236}">
                <a16:creationId xmlns:a16="http://schemas.microsoft.com/office/drawing/2014/main" id="{41423BAE-ACD7-A363-0150-87BF8CC11D9C}"/>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C0D2EBB3-3ECD-107F-5AB6-E3B775600A0A}"/>
              </a:ext>
            </a:extLst>
          </p:cNvPr>
          <p:cNvSpPr>
            <a:spLocks noGrp="1"/>
          </p:cNvSpPr>
          <p:nvPr>
            <p:ph type="sldNum" sz="quarter" idx="12"/>
          </p:nvPr>
        </p:nvSpPr>
        <p:spPr/>
        <p:txBody>
          <a:bodyPr/>
          <a:lstStyle/>
          <a:p>
            <a:fld id="{B3895B85-B649-408A-A193-5F43032C2A06}" type="slidenum">
              <a:rPr lang="pl-PL" smtClean="0"/>
              <a:t>5</a:t>
            </a:fld>
            <a:endParaRPr lang="pl-PL"/>
          </a:p>
        </p:txBody>
      </p:sp>
    </p:spTree>
    <p:extLst>
      <p:ext uri="{BB962C8B-B14F-4D97-AF65-F5344CB8AC3E}">
        <p14:creationId xmlns:p14="http://schemas.microsoft.com/office/powerpoint/2010/main" val="185123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E0AD8-A3E9-CBD5-A914-58AA8BA83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AACE6-52F8-D5A7-F741-FB9C84EA5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9D05B9-3E2C-C8FD-758E-4492E952285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7B49B7B3-8631-04F9-0D51-01783430EAE1}"/>
              </a:ext>
            </a:extLst>
          </p:cNvPr>
          <p:cNvSpPr>
            <a:spLocks noGrp="1"/>
          </p:cNvSpPr>
          <p:nvPr>
            <p:ph type="hdr" sz="quarter" idx="10"/>
          </p:nvPr>
        </p:nvSpPr>
        <p:spPr/>
        <p:txBody>
          <a:bodyPr/>
          <a:lstStyle/>
          <a:p>
            <a:endParaRPr lang="pl-PL"/>
          </a:p>
        </p:txBody>
      </p:sp>
      <p:sp>
        <p:nvSpPr>
          <p:cNvPr id="5" name="Footer Placeholder 4">
            <a:extLst>
              <a:ext uri="{FF2B5EF4-FFF2-40B4-BE49-F238E27FC236}">
                <a16:creationId xmlns:a16="http://schemas.microsoft.com/office/drawing/2014/main" id="{AA866244-2F16-E875-93C0-C82E83255C12}"/>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520A5FF0-A478-2816-0FC4-EE79D4DF41E0}"/>
              </a:ext>
            </a:extLst>
          </p:cNvPr>
          <p:cNvSpPr>
            <a:spLocks noGrp="1"/>
          </p:cNvSpPr>
          <p:nvPr>
            <p:ph type="sldNum" sz="quarter" idx="12"/>
          </p:nvPr>
        </p:nvSpPr>
        <p:spPr/>
        <p:txBody>
          <a:bodyPr/>
          <a:lstStyle/>
          <a:p>
            <a:fld id="{B3895B85-B649-408A-A193-5F43032C2A06}" type="slidenum">
              <a:rPr lang="pl-PL" smtClean="0"/>
              <a:t>6</a:t>
            </a:fld>
            <a:endParaRPr lang="pl-PL"/>
          </a:p>
        </p:txBody>
      </p:sp>
    </p:spTree>
    <p:extLst>
      <p:ext uri="{BB962C8B-B14F-4D97-AF65-F5344CB8AC3E}">
        <p14:creationId xmlns:p14="http://schemas.microsoft.com/office/powerpoint/2010/main" val="175329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8A7E7-CCE2-FC06-A761-A0E1AD2B5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3FAEEC-8808-7877-AE4C-F83B74C7DB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5DD76-E49A-BBDA-B1A8-3C89FAF3C87A}"/>
              </a:ext>
            </a:extLst>
          </p:cNvPr>
          <p:cNvSpPr>
            <a:spLocks noGrp="1"/>
          </p:cNvSpPr>
          <p:nvPr>
            <p:ph type="body" idx="1"/>
          </p:nvPr>
        </p:nvSpPr>
        <p:spPr/>
        <p:txBody>
          <a:bodyPr/>
          <a:lstStyle/>
          <a:p>
            <a:r>
              <a:rPr lang="en-GB" dirty="0"/>
              <a:t>Growing importance of public procurement in the current policy debates</a:t>
            </a:r>
          </a:p>
          <a:p>
            <a:endParaRPr lang="en-GB" noProof="0" dirty="0"/>
          </a:p>
        </p:txBody>
      </p:sp>
      <p:sp>
        <p:nvSpPr>
          <p:cNvPr id="4" name="Header Placeholder 3">
            <a:extLst>
              <a:ext uri="{FF2B5EF4-FFF2-40B4-BE49-F238E27FC236}">
                <a16:creationId xmlns:a16="http://schemas.microsoft.com/office/drawing/2014/main" id="{7C06DC87-2AA0-1B07-AC6D-46E1AC407975}"/>
              </a:ext>
            </a:extLst>
          </p:cNvPr>
          <p:cNvSpPr>
            <a:spLocks noGrp="1"/>
          </p:cNvSpPr>
          <p:nvPr>
            <p:ph type="hdr" sz="quarter" idx="10"/>
          </p:nvPr>
        </p:nvSpPr>
        <p:spPr/>
        <p:txBody>
          <a:bodyPr/>
          <a:lstStyle/>
          <a:p>
            <a:endParaRPr lang="pl-PL"/>
          </a:p>
        </p:txBody>
      </p:sp>
      <p:sp>
        <p:nvSpPr>
          <p:cNvPr id="5" name="Footer Placeholder 4">
            <a:extLst>
              <a:ext uri="{FF2B5EF4-FFF2-40B4-BE49-F238E27FC236}">
                <a16:creationId xmlns:a16="http://schemas.microsoft.com/office/drawing/2014/main" id="{A2916494-DC45-3F3D-E76A-48D9CD4B104B}"/>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FDB2825B-0230-B4D9-4967-9748008D2DA8}"/>
              </a:ext>
            </a:extLst>
          </p:cNvPr>
          <p:cNvSpPr>
            <a:spLocks noGrp="1"/>
          </p:cNvSpPr>
          <p:nvPr>
            <p:ph type="sldNum" sz="quarter" idx="12"/>
          </p:nvPr>
        </p:nvSpPr>
        <p:spPr/>
        <p:txBody>
          <a:bodyPr/>
          <a:lstStyle/>
          <a:p>
            <a:fld id="{B3895B85-B649-408A-A193-5F43032C2A06}" type="slidenum">
              <a:rPr lang="pl-PL" smtClean="0"/>
              <a:t>7</a:t>
            </a:fld>
            <a:endParaRPr lang="pl-PL"/>
          </a:p>
        </p:txBody>
      </p:sp>
    </p:spTree>
    <p:extLst>
      <p:ext uri="{BB962C8B-B14F-4D97-AF65-F5344CB8AC3E}">
        <p14:creationId xmlns:p14="http://schemas.microsoft.com/office/powerpoint/2010/main" val="99592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68FCD-6E25-01DD-AD9E-5107165A59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B667D-5B95-10D2-A298-1CAA2BB3A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F790DC-8BA9-4002-C4A9-F07BB9E63929}"/>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4E1B6A67-9086-5187-1DA3-0E5703640AF2}"/>
              </a:ext>
            </a:extLst>
          </p:cNvPr>
          <p:cNvSpPr>
            <a:spLocks noGrp="1"/>
          </p:cNvSpPr>
          <p:nvPr>
            <p:ph type="hdr" sz="quarter" idx="10"/>
          </p:nvPr>
        </p:nvSpPr>
        <p:spPr/>
        <p:txBody>
          <a:bodyPr/>
          <a:lstStyle/>
          <a:p>
            <a:endParaRPr lang="pl-PL"/>
          </a:p>
        </p:txBody>
      </p:sp>
      <p:sp>
        <p:nvSpPr>
          <p:cNvPr id="5" name="Footer Placeholder 4">
            <a:extLst>
              <a:ext uri="{FF2B5EF4-FFF2-40B4-BE49-F238E27FC236}">
                <a16:creationId xmlns:a16="http://schemas.microsoft.com/office/drawing/2014/main" id="{24D4E5B1-F013-DD1B-6478-255C1AE84D8E}"/>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E50CE588-4592-4012-7469-A63D91C161EB}"/>
              </a:ext>
            </a:extLst>
          </p:cNvPr>
          <p:cNvSpPr>
            <a:spLocks noGrp="1"/>
          </p:cNvSpPr>
          <p:nvPr>
            <p:ph type="sldNum" sz="quarter" idx="12"/>
          </p:nvPr>
        </p:nvSpPr>
        <p:spPr/>
        <p:txBody>
          <a:bodyPr/>
          <a:lstStyle/>
          <a:p>
            <a:fld id="{B3895B85-B649-408A-A193-5F43032C2A06}" type="slidenum">
              <a:rPr lang="pl-PL" smtClean="0"/>
              <a:t>8</a:t>
            </a:fld>
            <a:endParaRPr lang="pl-PL"/>
          </a:p>
        </p:txBody>
      </p:sp>
    </p:spTree>
    <p:extLst>
      <p:ext uri="{BB962C8B-B14F-4D97-AF65-F5344CB8AC3E}">
        <p14:creationId xmlns:p14="http://schemas.microsoft.com/office/powerpoint/2010/main" val="167770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FB89-6D44-B817-8582-98EDA590B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ADFF9-719F-3BB6-ED2D-227BCF639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FDD6D2-C1F2-5230-AFD7-990F44E7E163}"/>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724A74A9-5C59-5E39-3EFE-D8A23E33C2E7}"/>
              </a:ext>
            </a:extLst>
          </p:cNvPr>
          <p:cNvSpPr>
            <a:spLocks noGrp="1"/>
          </p:cNvSpPr>
          <p:nvPr>
            <p:ph type="hdr" sz="quarter" idx="10"/>
          </p:nvPr>
        </p:nvSpPr>
        <p:spPr/>
        <p:txBody>
          <a:bodyPr/>
          <a:lstStyle/>
          <a:p>
            <a:endParaRPr lang="pl-PL"/>
          </a:p>
        </p:txBody>
      </p:sp>
      <p:sp>
        <p:nvSpPr>
          <p:cNvPr id="5" name="Footer Placeholder 4">
            <a:extLst>
              <a:ext uri="{FF2B5EF4-FFF2-40B4-BE49-F238E27FC236}">
                <a16:creationId xmlns:a16="http://schemas.microsoft.com/office/drawing/2014/main" id="{B1D7F2E5-1587-A5E4-CF88-C0197F79BD18}"/>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EA3DF69F-BCDA-91F4-CFE8-094F7C2B5080}"/>
              </a:ext>
            </a:extLst>
          </p:cNvPr>
          <p:cNvSpPr>
            <a:spLocks noGrp="1"/>
          </p:cNvSpPr>
          <p:nvPr>
            <p:ph type="sldNum" sz="quarter" idx="12"/>
          </p:nvPr>
        </p:nvSpPr>
        <p:spPr/>
        <p:txBody>
          <a:bodyPr/>
          <a:lstStyle/>
          <a:p>
            <a:fld id="{B3895B85-B649-408A-A193-5F43032C2A06}" type="slidenum">
              <a:rPr lang="pl-PL" smtClean="0"/>
              <a:t>9</a:t>
            </a:fld>
            <a:endParaRPr lang="pl-PL"/>
          </a:p>
        </p:txBody>
      </p:sp>
    </p:spTree>
    <p:extLst>
      <p:ext uri="{BB962C8B-B14F-4D97-AF65-F5344CB8AC3E}">
        <p14:creationId xmlns:p14="http://schemas.microsoft.com/office/powerpoint/2010/main" val="296646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51D2-33F6-E67C-7C1B-BDD31DAF12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DABF1-F04D-4050-A81F-B07A959B5C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A1852-5F13-B04A-13BD-1EC01D14CD55}"/>
              </a:ext>
            </a:extLst>
          </p:cNvPr>
          <p:cNvSpPr>
            <a:spLocks noGrp="1"/>
          </p:cNvSpPr>
          <p:nvPr>
            <p:ph type="body" idx="1"/>
          </p:nvPr>
        </p:nvSpPr>
        <p:spPr/>
        <p:txBody>
          <a:bodyPr/>
          <a:lstStyle/>
          <a:p>
            <a:r>
              <a:rPr lang="en-GB" dirty="0"/>
              <a:t>No commitment to accede to the agreement, to be present at the Committee Meetings, to divulge information on the countries' public procurement regime. </a:t>
            </a:r>
          </a:p>
        </p:txBody>
      </p:sp>
      <p:sp>
        <p:nvSpPr>
          <p:cNvPr id="4" name="Header Placeholder 3">
            <a:extLst>
              <a:ext uri="{FF2B5EF4-FFF2-40B4-BE49-F238E27FC236}">
                <a16:creationId xmlns:a16="http://schemas.microsoft.com/office/drawing/2014/main" id="{7B9A2D9E-C322-1A86-7E71-C561346A5E90}"/>
              </a:ext>
            </a:extLst>
          </p:cNvPr>
          <p:cNvSpPr>
            <a:spLocks noGrp="1"/>
          </p:cNvSpPr>
          <p:nvPr>
            <p:ph type="hdr" sz="quarter" idx="10"/>
          </p:nvPr>
        </p:nvSpPr>
        <p:spPr/>
        <p:txBody>
          <a:bodyPr/>
          <a:lstStyle/>
          <a:p>
            <a:endParaRPr lang="pl-PL"/>
          </a:p>
        </p:txBody>
      </p:sp>
      <p:sp>
        <p:nvSpPr>
          <p:cNvPr id="5" name="Footer Placeholder 4">
            <a:extLst>
              <a:ext uri="{FF2B5EF4-FFF2-40B4-BE49-F238E27FC236}">
                <a16:creationId xmlns:a16="http://schemas.microsoft.com/office/drawing/2014/main" id="{3FFF1DC4-C8C0-514F-6121-5322478C3C68}"/>
              </a:ext>
            </a:extLst>
          </p:cNvPr>
          <p:cNvSpPr>
            <a:spLocks noGrp="1"/>
          </p:cNvSpPr>
          <p:nvPr>
            <p:ph type="ftr" sz="quarter" idx="11"/>
          </p:nvPr>
        </p:nvSpPr>
        <p:spPr/>
        <p:txBody>
          <a:bodyPr/>
          <a:lstStyle/>
          <a:p>
            <a:endParaRPr lang="pl-PL"/>
          </a:p>
        </p:txBody>
      </p:sp>
      <p:sp>
        <p:nvSpPr>
          <p:cNvPr id="6" name="Slide Number Placeholder 5">
            <a:extLst>
              <a:ext uri="{FF2B5EF4-FFF2-40B4-BE49-F238E27FC236}">
                <a16:creationId xmlns:a16="http://schemas.microsoft.com/office/drawing/2014/main" id="{77513157-D3AA-3A4C-355E-AB3E46D49415}"/>
              </a:ext>
            </a:extLst>
          </p:cNvPr>
          <p:cNvSpPr>
            <a:spLocks noGrp="1"/>
          </p:cNvSpPr>
          <p:nvPr>
            <p:ph type="sldNum" sz="quarter" idx="12"/>
          </p:nvPr>
        </p:nvSpPr>
        <p:spPr/>
        <p:txBody>
          <a:bodyPr/>
          <a:lstStyle/>
          <a:p>
            <a:fld id="{B3895B85-B649-408A-A193-5F43032C2A06}" type="slidenum">
              <a:rPr lang="pl-PL" smtClean="0"/>
              <a:t>10</a:t>
            </a:fld>
            <a:endParaRPr lang="pl-PL"/>
          </a:p>
        </p:txBody>
      </p:sp>
    </p:spTree>
    <p:extLst>
      <p:ext uri="{BB962C8B-B14F-4D97-AF65-F5344CB8AC3E}">
        <p14:creationId xmlns:p14="http://schemas.microsoft.com/office/powerpoint/2010/main" val="4004640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ytuł 1"/>
          <p:cNvSpPr>
            <a:spLocks noGrp="1"/>
          </p:cNvSpPr>
          <p:nvPr>
            <p:ph type="ctrTitle" idx="4294967295"/>
          </p:nvPr>
        </p:nvSpPr>
        <p:spPr>
          <a:xfrm>
            <a:off x="683568" y="1844824"/>
            <a:ext cx="7772400" cy="1470025"/>
          </a:xfrm>
          <a:prstGeom prst="rect">
            <a:avLst/>
          </a:prstGeom>
        </p:spPr>
        <p:txBody>
          <a:bodyPr/>
          <a:lstStyle/>
          <a:p>
            <a:endParaRPr lang="pl-PL" dirty="0"/>
          </a:p>
        </p:txBody>
      </p:sp>
      <p:sp>
        <p:nvSpPr>
          <p:cNvPr id="8" name="Podtytuł 2"/>
          <p:cNvSpPr>
            <a:spLocks noGrp="1"/>
          </p:cNvSpPr>
          <p:nvPr>
            <p:ph type="subTitle" idx="4294967295"/>
          </p:nvPr>
        </p:nvSpPr>
        <p:spPr>
          <a:xfrm>
            <a:off x="1403648" y="3645024"/>
            <a:ext cx="6400800" cy="1752600"/>
          </a:xfrm>
          <a:prstGeom prst="rect">
            <a:avLst/>
          </a:prstGeom>
        </p:spPr>
        <p:txBody>
          <a:bodyPr/>
          <a:lstStyle/>
          <a:p>
            <a:endParaRPr lang="pl-PL"/>
          </a:p>
        </p:txBody>
      </p:sp>
    </p:spTree>
    <p:extLst>
      <p:ext uri="{BB962C8B-B14F-4D97-AF65-F5344CB8AC3E}">
        <p14:creationId xmlns:p14="http://schemas.microsoft.com/office/powerpoint/2010/main" val="168035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264572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69574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278017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695033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037705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9534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a:xfrm>
            <a:off x="720725" y="-1"/>
            <a:ext cx="5903913" cy="1080000"/>
          </a:xfrm>
          <a:prstGeom prst="rect">
            <a:avLst/>
          </a:prstGeom>
        </p:spPr>
        <p:txBody>
          <a:bodyPr/>
          <a:lstStyle/>
          <a:p>
            <a:r>
              <a:rPr lang="es-ES"/>
              <a:t>Haga clic para modificar el estilo de título del patrón</a:t>
            </a:r>
            <a:endParaRPr lang="en-GB" dirty="0"/>
          </a:p>
        </p:txBody>
      </p:sp>
      <p:cxnSp>
        <p:nvCxnSpPr>
          <p:cNvPr id="166" name="Straight Connector 165"/>
          <p:cNvCxnSpPr/>
          <p:nvPr/>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endParaRPr lang="en-GB" dirty="0">
              <a:solidFill>
                <a:srgbClr val="00539B"/>
              </a:solidFill>
            </a:endParaRPr>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dirty="0"/>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719138" y="1803400"/>
            <a:ext cx="7705725" cy="4321175"/>
          </a:xfrm>
          <a:prstGeom prst="rect">
            <a:avLst/>
          </a:prstGeom>
        </p:spPr>
        <p:txBody>
          <a:bodyPr/>
          <a:lstStyle>
            <a:lvl1pPr>
              <a:defRPr sz="1600"/>
            </a:lvl1pPr>
            <a:lvl2pPr>
              <a:defRPr sz="1600"/>
            </a:lvl2pPr>
            <a:lvl3pPr>
              <a:defRPr sz="1600"/>
            </a:lvl3pPr>
            <a:lvl4pPr>
              <a:defRPr sz="1600"/>
            </a:lvl4pPr>
          </a:lstStyle>
          <a:p>
            <a:pPr lvl="0"/>
            <a:r>
              <a:rPr lang="es-ES"/>
              <a:t>Haga clic para modificar el estilo de texto del patrón</a:t>
            </a:r>
          </a:p>
          <a:p>
            <a:pPr lvl="1"/>
            <a:r>
              <a:rPr lang="es-ES"/>
              <a:t>Segundo nivel</a:t>
            </a:r>
          </a:p>
          <a:p>
            <a:pPr lvl="2"/>
            <a:r>
              <a:rPr lang="es-ES"/>
              <a:t>Tercer nivel</a:t>
            </a:r>
          </a:p>
          <a:p>
            <a:pPr lvl="3"/>
            <a:r>
              <a:rPr lang="es-ES"/>
              <a:t>Cuarto nivel</a:t>
            </a:r>
          </a:p>
        </p:txBody>
      </p:sp>
    </p:spTree>
    <p:extLst>
      <p:ext uri="{BB962C8B-B14F-4D97-AF65-F5344CB8AC3E}">
        <p14:creationId xmlns:p14="http://schemas.microsoft.com/office/powerpoint/2010/main" val="387273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61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ytuł 3"/>
          <p:cNvSpPr>
            <a:spLocks noGrp="1"/>
          </p:cNvSpPr>
          <p:nvPr>
            <p:ph type="title" idx="4294967295"/>
          </p:nvPr>
        </p:nvSpPr>
        <p:spPr>
          <a:xfrm>
            <a:off x="457200" y="980728"/>
            <a:ext cx="8229600" cy="1143000"/>
          </a:xfrm>
          <a:prstGeom prst="rect">
            <a:avLst/>
          </a:prstGeom>
        </p:spPr>
        <p:txBody>
          <a:bodyPr/>
          <a:lstStyle/>
          <a:p>
            <a:endParaRPr lang="pl-PL" dirty="0"/>
          </a:p>
        </p:txBody>
      </p:sp>
      <p:sp>
        <p:nvSpPr>
          <p:cNvPr id="8" name="Symbol zastępczy zawartości 4"/>
          <p:cNvSpPr>
            <a:spLocks noGrp="1"/>
          </p:cNvSpPr>
          <p:nvPr>
            <p:ph idx="4294967295"/>
          </p:nvPr>
        </p:nvSpPr>
        <p:spPr>
          <a:xfrm>
            <a:off x="457200" y="2276872"/>
            <a:ext cx="8229600" cy="3849291"/>
          </a:xfrm>
          <a:prstGeom prst="rect">
            <a:avLst/>
          </a:prstGeom>
        </p:spPr>
        <p:txBody>
          <a:bodyPr/>
          <a:lstStyle/>
          <a:p>
            <a:endParaRPr lang="pl-PL" dirty="0"/>
          </a:p>
        </p:txBody>
      </p:sp>
    </p:spTree>
    <p:extLst>
      <p:ext uri="{BB962C8B-B14F-4D97-AF65-F5344CB8AC3E}">
        <p14:creationId xmlns:p14="http://schemas.microsoft.com/office/powerpoint/2010/main" val="170027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7377112"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68313" y="1628775"/>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sldNum" sz="quarter" idx="10"/>
          </p:nvPr>
        </p:nvSpPr>
        <p:spPr>
          <a:xfrm>
            <a:off x="7239000" y="6400800"/>
            <a:ext cx="1905000" cy="457200"/>
          </a:xfrm>
          <a:prstGeom prst="rect">
            <a:avLst/>
          </a:prstGeom>
          <a:ln/>
        </p:spPr>
        <p:txBody>
          <a:bodyPr/>
          <a:lstStyle>
            <a:lvl1pPr>
              <a:defRPr/>
            </a:lvl1pPr>
          </a:lstStyle>
          <a:p>
            <a:pPr>
              <a:defRPr/>
            </a:pPr>
            <a:fld id="{7F125A40-6453-4D26-BC2C-186D4D14A572}" type="slidenum">
              <a:rPr lang="en-GB" altLang="en-US"/>
              <a:pPr>
                <a:defRPr/>
              </a:pPr>
              <a:t>‹#›</a:t>
            </a:fld>
            <a:endParaRPr lang="en-GB" altLang="en-US"/>
          </a:p>
        </p:txBody>
      </p:sp>
    </p:spTree>
    <p:extLst>
      <p:ext uri="{BB962C8B-B14F-4D97-AF65-F5344CB8AC3E}">
        <p14:creationId xmlns:p14="http://schemas.microsoft.com/office/powerpoint/2010/main" val="264688382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1717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2033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a:defRPr/>
            </a:pPr>
            <a:fld id="{7F125A40-6453-4D26-BC2C-186D4D14A572}" type="slidenum">
              <a:rPr lang="en-GB" altLang="en-US" smtClean="0"/>
              <a:pPr>
                <a:defRPr/>
              </a:pPr>
              <a:t>‹#›</a:t>
            </a:fld>
            <a:endParaRPr lang="en-GB" altLang="en-US"/>
          </a:p>
        </p:txBody>
      </p:sp>
    </p:spTree>
    <p:extLst>
      <p:ext uri="{BB962C8B-B14F-4D97-AF65-F5344CB8AC3E}">
        <p14:creationId xmlns:p14="http://schemas.microsoft.com/office/powerpoint/2010/main" val="221950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315171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126463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3A86D38-89F5-3F49-BEB1-C564DD65C502}" type="datetimeFigureOut">
              <a:rPr lang="en-US" smtClean="0"/>
              <a:t>2/5/24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91F6F1D-7B64-184D-A34D-6B7B41CBEEDD}" type="slidenum">
              <a:rPr lang="en-US" smtClean="0"/>
              <a:t>‹#›</a:t>
            </a:fld>
            <a:endParaRPr lang="en-US"/>
          </a:p>
        </p:txBody>
      </p:sp>
    </p:spTree>
    <p:extLst>
      <p:ext uri="{BB962C8B-B14F-4D97-AF65-F5344CB8AC3E}">
        <p14:creationId xmlns:p14="http://schemas.microsoft.com/office/powerpoint/2010/main" val="4135330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5.emf"/><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emf"/><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82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E9E531-9452-7E40-ABE9-2EFBB53C77C2}"/>
              </a:ext>
            </a:extLst>
          </p:cNvPr>
          <p:cNvSpPr/>
          <p:nvPr/>
        </p:nvSpPr>
        <p:spPr>
          <a:xfrm>
            <a:off x="0" y="6066692"/>
            <a:ext cx="9150264" cy="791309"/>
          </a:xfrm>
          <a:prstGeom prst="rect">
            <a:avLst/>
          </a:prstGeom>
          <a:solidFill>
            <a:srgbClr val="00539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8" name="Picture 7">
            <a:extLst>
              <a:ext uri="{FF2B5EF4-FFF2-40B4-BE49-F238E27FC236}">
                <a16:creationId xmlns:a16="http://schemas.microsoft.com/office/drawing/2014/main" id="{A7C0FA1B-E5E7-7941-BB24-EF8E091EE07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0716" t="40887" r="60539" b="46626"/>
          <a:stretch/>
        </p:blipFill>
        <p:spPr>
          <a:xfrm>
            <a:off x="355890" y="6243173"/>
            <a:ext cx="411892" cy="415616"/>
          </a:xfrm>
          <a:prstGeom prst="rect">
            <a:avLst/>
          </a:prstGeom>
        </p:spPr>
      </p:pic>
      <p:pic>
        <p:nvPicPr>
          <p:cNvPr id="3" name="Picture 2">
            <a:extLst>
              <a:ext uri="{FF2B5EF4-FFF2-40B4-BE49-F238E27FC236}">
                <a16:creationId xmlns:a16="http://schemas.microsoft.com/office/drawing/2014/main" id="{A7DA9FC2-833F-AD42-A6F6-320FC8ACD746}"/>
              </a:ext>
            </a:extLst>
          </p:cNvPr>
          <p:cNvPicPr>
            <a:picLocks noChangeAspect="1"/>
          </p:cNvPicPr>
          <p:nvPr/>
        </p:nvPicPr>
        <p:blipFill rotWithShape="1">
          <a:blip r:embed="rId16"/>
          <a:srcRect l="34030" t="46547" r="54505" b="46006"/>
          <a:stretch/>
        </p:blipFill>
        <p:spPr>
          <a:xfrm>
            <a:off x="913760" y="6265829"/>
            <a:ext cx="468670" cy="392960"/>
          </a:xfrm>
          <a:prstGeom prst="rect">
            <a:avLst/>
          </a:prstGeom>
        </p:spPr>
      </p:pic>
    </p:spTree>
    <p:extLst>
      <p:ext uri="{BB962C8B-B14F-4D97-AF65-F5344CB8AC3E}">
        <p14:creationId xmlns:p14="http://schemas.microsoft.com/office/powerpoint/2010/main" val="55011779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6" r:id="rId12"/>
    <p:sldLayoutId id="21474836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ebrd-gpa-facility.co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
            <a:extLst>
              <a:ext uri="{FF2B5EF4-FFF2-40B4-BE49-F238E27FC236}">
                <a16:creationId xmlns:a16="http://schemas.microsoft.com/office/drawing/2014/main" id="{1F4E31D8-2F37-54EF-A180-8FA4E083DC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655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3E7529B-F2E8-5472-C099-81C77D60894E}"/>
              </a:ext>
            </a:extLst>
          </p:cNvPr>
          <p:cNvSpPr/>
          <p:nvPr/>
        </p:nvSpPr>
        <p:spPr>
          <a:xfrm>
            <a:off x="0" y="692696"/>
            <a:ext cx="7956376" cy="2160240"/>
          </a:xfrm>
          <a:prstGeom prst="rect">
            <a:avLst/>
          </a:prstGeom>
          <a:solidFill>
            <a:srgbClr val="004B93"/>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spcAft>
                <a:spcPts val="600"/>
              </a:spcAft>
              <a:defRPr/>
            </a:pPr>
            <a:endParaRPr lang="en-US" dirty="0"/>
          </a:p>
        </p:txBody>
      </p:sp>
      <p:sp>
        <p:nvSpPr>
          <p:cNvPr id="11" name="Title 4">
            <a:extLst>
              <a:ext uri="{FF2B5EF4-FFF2-40B4-BE49-F238E27FC236}">
                <a16:creationId xmlns:a16="http://schemas.microsoft.com/office/drawing/2014/main" id="{DF7DD21C-0DD0-05AB-07BC-759BF331EC3A}"/>
              </a:ext>
            </a:extLst>
          </p:cNvPr>
          <p:cNvSpPr txBox="1">
            <a:spLocks/>
          </p:cNvSpPr>
          <p:nvPr/>
        </p:nvSpPr>
        <p:spPr bwMode="auto">
          <a:xfrm>
            <a:off x="500063" y="703808"/>
            <a:ext cx="3423865" cy="299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Courier New" panose="02070309020205020404" pitchFamily="49" charset="0"/>
              <a:buChar char="o"/>
              <a:defRPr sz="3200">
                <a:solidFill>
                  <a:schemeClr val="tx1"/>
                </a:solidFill>
                <a:latin typeface="Calibri" panose="020F0502020204030204" pitchFamily="34" charset="0"/>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defRPr>
            </a:lvl2pPr>
            <a:lvl3pPr marL="1143000" indent="-228600">
              <a:spcBef>
                <a:spcPct val="20000"/>
              </a:spcBef>
              <a:buFont typeface="Courier New" panose="02070309020205020404" pitchFamily="49" charset="0"/>
              <a:buChar char="o"/>
              <a:defRPr sz="2400">
                <a:solidFill>
                  <a:schemeClr val="tx1"/>
                </a:solidFill>
                <a:latin typeface="Calibri" panose="020F0502020204030204" pitchFamily="34" charset="0"/>
              </a:defRPr>
            </a:lvl3pPr>
            <a:lvl4pPr marL="1600200" indent="-228600">
              <a:spcBef>
                <a:spcPct val="20000"/>
              </a:spcBef>
              <a:buFont typeface="Courier New" panose="02070309020205020404" pitchFamily="49" charset="0"/>
              <a:buChar char="o"/>
              <a:defRPr sz="2000">
                <a:solidFill>
                  <a:schemeClr val="tx1"/>
                </a:solidFill>
                <a:latin typeface="Calibri" panose="020F0502020204030204" pitchFamily="34" charset="0"/>
              </a:defRPr>
            </a:lvl4pPr>
            <a:lvl5pPr marL="2057400" indent="-228600">
              <a:spcBef>
                <a:spcPct val="20000"/>
              </a:spcBef>
              <a:buFont typeface="Courier New" panose="02070309020205020404" pitchFamily="49" charset="0"/>
              <a:buChar char="o"/>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9pPr>
          </a:lstStyle>
          <a:p>
            <a:pPr eaLnBrk="1" hangingPunct="1">
              <a:spcBef>
                <a:spcPct val="0"/>
              </a:spcBef>
              <a:spcAft>
                <a:spcPts val="1200"/>
              </a:spcAft>
              <a:buFontTx/>
              <a:buNone/>
            </a:pPr>
            <a:endParaRPr lang="en-US" altLang="en-US" sz="1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
            <a:extLst>
              <a:ext uri="{FF2B5EF4-FFF2-40B4-BE49-F238E27FC236}">
                <a16:creationId xmlns:a16="http://schemas.microsoft.com/office/drawing/2014/main" id="{22B91F65-2C21-B870-9C99-CC87E157867B}"/>
              </a:ext>
            </a:extLst>
          </p:cNvPr>
          <p:cNvSpPr txBox="1">
            <a:spLocks noChangeArrowheads="1"/>
          </p:cNvSpPr>
          <p:nvPr/>
        </p:nvSpPr>
        <p:spPr bwMode="auto">
          <a:xfrm>
            <a:off x="413963" y="1007099"/>
            <a:ext cx="71226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ourier New" panose="02070309020205020404" pitchFamily="49" charset="0"/>
              <a:buChar char="o"/>
              <a:defRPr sz="3200">
                <a:solidFill>
                  <a:schemeClr val="tx1"/>
                </a:solidFill>
                <a:latin typeface="Calibri" panose="020F0502020204030204" pitchFamily="34" charset="0"/>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defRPr>
            </a:lvl2pPr>
            <a:lvl3pPr marL="1143000" indent="-228600">
              <a:spcBef>
                <a:spcPct val="20000"/>
              </a:spcBef>
              <a:buFont typeface="Courier New" panose="02070309020205020404" pitchFamily="49" charset="0"/>
              <a:buChar char="o"/>
              <a:defRPr sz="2400">
                <a:solidFill>
                  <a:schemeClr val="tx1"/>
                </a:solidFill>
                <a:latin typeface="Calibri" panose="020F0502020204030204" pitchFamily="34" charset="0"/>
              </a:defRPr>
            </a:lvl3pPr>
            <a:lvl4pPr marL="1600200" indent="-228600">
              <a:spcBef>
                <a:spcPct val="20000"/>
              </a:spcBef>
              <a:buFont typeface="Courier New" panose="02070309020205020404" pitchFamily="49" charset="0"/>
              <a:buChar char="o"/>
              <a:defRPr sz="2000">
                <a:solidFill>
                  <a:schemeClr val="tx1"/>
                </a:solidFill>
                <a:latin typeface="Calibri" panose="020F0502020204030204" pitchFamily="34" charset="0"/>
              </a:defRPr>
            </a:lvl4pPr>
            <a:lvl5pPr marL="2057400" indent="-228600">
              <a:spcBef>
                <a:spcPct val="20000"/>
              </a:spcBef>
              <a:buFont typeface="Courier New" panose="02070309020205020404" pitchFamily="49" charset="0"/>
              <a:buChar char="o"/>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9pPr>
          </a:lstStyle>
          <a:p>
            <a:pPr>
              <a:spcBef>
                <a:spcPct val="0"/>
              </a:spcBef>
              <a:buFontTx/>
              <a:buNone/>
            </a:pPr>
            <a:r>
              <a:rPr lang="en-GB"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GPA Observers: benefits and privileges for non-WTO Members</a:t>
            </a:r>
            <a:endParaRPr lang="en-GB" altLang="en-US"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3">
            <a:extLst>
              <a:ext uri="{FF2B5EF4-FFF2-40B4-BE49-F238E27FC236}">
                <a16:creationId xmlns:a16="http://schemas.microsoft.com/office/drawing/2014/main" id="{F02C1812-BBAF-527B-756E-4AA0FD2E1B5C}"/>
              </a:ext>
            </a:extLst>
          </p:cNvPr>
          <p:cNvPicPr>
            <a:picLocks noChangeAspect="1"/>
          </p:cNvPicPr>
          <p:nvPr/>
        </p:nvPicPr>
        <p:blipFill>
          <a:blip r:embed="rId4">
            <a:extLst>
              <a:ext uri="{28A0092B-C50C-407E-A947-70E740481C1C}">
                <a14:useLocalDpi xmlns:a14="http://schemas.microsoft.com/office/drawing/2010/main" val="0"/>
              </a:ext>
            </a:extLst>
          </a:blip>
          <a:srcRect l="30901" t="41171" r="28648" b="46207"/>
          <a:stretch>
            <a:fillRect/>
          </a:stretch>
        </p:blipFill>
        <p:spPr bwMode="auto">
          <a:xfrm>
            <a:off x="500063" y="5956300"/>
            <a:ext cx="24653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a:extLst>
              <a:ext uri="{FF2B5EF4-FFF2-40B4-BE49-F238E27FC236}">
                <a16:creationId xmlns:a16="http://schemas.microsoft.com/office/drawing/2014/main" id="{C88D6A45-04BA-FAAF-D7EB-073A470CECBD}"/>
              </a:ext>
            </a:extLst>
          </p:cNvPr>
          <p:cNvPicPr>
            <a:picLocks noChangeAspect="1"/>
          </p:cNvPicPr>
          <p:nvPr/>
        </p:nvPicPr>
        <p:blipFill>
          <a:blip r:embed="rId5">
            <a:extLst>
              <a:ext uri="{28A0092B-C50C-407E-A947-70E740481C1C}">
                <a14:useLocalDpi xmlns:a14="http://schemas.microsoft.com/office/drawing/2010/main" val="0"/>
              </a:ext>
            </a:extLst>
          </a:blip>
          <a:srcRect l="34496" t="44804" r="34340" b="45538"/>
          <a:stretch>
            <a:fillRect/>
          </a:stretch>
        </p:blipFill>
        <p:spPr bwMode="auto">
          <a:xfrm>
            <a:off x="6883400" y="5762625"/>
            <a:ext cx="19891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a:extLst>
              <a:ext uri="{FF2B5EF4-FFF2-40B4-BE49-F238E27FC236}">
                <a16:creationId xmlns:a16="http://schemas.microsoft.com/office/drawing/2014/main" id="{52A273D6-D03A-EAB1-7A6E-827C44F3FEEB}"/>
              </a:ext>
            </a:extLst>
          </p:cNvPr>
          <p:cNvSpPr>
            <a:spLocks noChangeArrowheads="1"/>
          </p:cNvSpPr>
          <p:nvPr/>
        </p:nvSpPr>
        <p:spPr bwMode="auto">
          <a:xfrm>
            <a:off x="433686" y="1966762"/>
            <a:ext cx="3703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ourier New" panose="02070309020205020404" pitchFamily="49" charset="0"/>
              <a:buChar char="o"/>
              <a:defRPr sz="3200">
                <a:solidFill>
                  <a:schemeClr val="tx1"/>
                </a:solidFill>
                <a:latin typeface="Calibri" panose="020F0502020204030204" pitchFamily="34" charset="0"/>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defRPr>
            </a:lvl2pPr>
            <a:lvl3pPr marL="1143000" indent="-228600">
              <a:spcBef>
                <a:spcPct val="20000"/>
              </a:spcBef>
              <a:buFont typeface="Courier New" panose="02070309020205020404" pitchFamily="49" charset="0"/>
              <a:buChar char="o"/>
              <a:defRPr sz="2400">
                <a:solidFill>
                  <a:schemeClr val="tx1"/>
                </a:solidFill>
                <a:latin typeface="Calibri" panose="020F0502020204030204" pitchFamily="34" charset="0"/>
              </a:defRPr>
            </a:lvl3pPr>
            <a:lvl4pPr marL="1600200" indent="-228600">
              <a:spcBef>
                <a:spcPct val="20000"/>
              </a:spcBef>
              <a:buFont typeface="Courier New" panose="02070309020205020404" pitchFamily="49" charset="0"/>
              <a:buChar char="o"/>
              <a:defRPr sz="2000">
                <a:solidFill>
                  <a:schemeClr val="tx1"/>
                </a:solidFill>
                <a:latin typeface="Calibri" panose="020F0502020204030204" pitchFamily="34" charset="0"/>
              </a:defRPr>
            </a:lvl4pPr>
            <a:lvl5pPr marL="2057400" indent="-228600">
              <a:spcBef>
                <a:spcPct val="20000"/>
              </a:spcBef>
              <a:buFont typeface="Courier New" panose="02070309020205020404" pitchFamily="49" charset="0"/>
              <a:buChar char="o"/>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defRPr>
            </a:lvl9pPr>
          </a:lstStyle>
          <a:p>
            <a:pPr>
              <a:spcBef>
                <a:spcPct val="0"/>
              </a:spcBef>
              <a:buFontTx/>
              <a:buNone/>
            </a:pPr>
            <a:r>
              <a:rPr lang="en-US" alt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Antonella Salgueiro</a:t>
            </a:r>
            <a:endParaRPr lang="en-US" altLang="en-US" sz="16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ct val="0"/>
              </a:spcBef>
              <a:buFontTx/>
              <a:buNone/>
            </a:pPr>
            <a:r>
              <a:rPr lang="en-US" altLang="en-US" sz="1600" b="0" dirty="0">
                <a:solidFill>
                  <a:schemeClr val="bg1"/>
                </a:solidFill>
                <a:latin typeface="Verdana" panose="020B0604030504040204" pitchFamily="34" charset="0"/>
                <a:ea typeface="Verdana" panose="020B0604030504040204" pitchFamily="34" charset="0"/>
                <a:cs typeface="Verdana" panose="020B0604030504040204" pitchFamily="34" charset="0"/>
              </a:rPr>
              <a:t>EBRD GPA TC Facility</a:t>
            </a:r>
          </a:p>
        </p:txBody>
      </p:sp>
    </p:spTree>
    <p:extLst>
      <p:ext uri="{BB962C8B-B14F-4D97-AF65-F5344CB8AC3E}">
        <p14:creationId xmlns:p14="http://schemas.microsoft.com/office/powerpoint/2010/main" val="75183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6D43-1C21-77DE-D1C5-E1A99832F4BB}"/>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9934761-9CF2-5153-03E0-D37260F02103}"/>
              </a:ext>
            </a:extLst>
          </p:cNvPr>
          <p:cNvSpPr>
            <a:spLocks noGrp="1"/>
          </p:cNvSpPr>
          <p:nvPr>
            <p:ph type="sldNum" sz="quarter" idx="12"/>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10</a:t>
            </a:fld>
            <a:endParaRPr lang="en-US" altLang="en-US" sz="1100" b="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A6890795-CBEB-622A-BCA1-A052894B1676}"/>
              </a:ext>
            </a:extLst>
          </p:cNvPr>
          <p:cNvSpPr txBox="1">
            <a:spLocks/>
          </p:cNvSpPr>
          <p:nvPr/>
        </p:nvSpPr>
        <p:spPr bwMode="auto">
          <a:xfrm>
            <a:off x="306388" y="333375"/>
            <a:ext cx="8370067" cy="9353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dirty="0">
                <a:solidFill>
                  <a:srgbClr val="1D4A8E"/>
                </a:solidFill>
                <a:latin typeface="Verdana" panose="020B0604030504040204" pitchFamily="34" charset="0"/>
                <a:ea typeface="Verdana" panose="020B0604030504040204" pitchFamily="34" charset="0"/>
                <a:cs typeface="Verdana" panose="020B0604030504040204" pitchFamily="34" charset="0"/>
              </a:rPr>
              <a:t>Obligations Related to Observer Status</a:t>
            </a:r>
          </a:p>
        </p:txBody>
      </p:sp>
      <p:pic>
        <p:nvPicPr>
          <p:cNvPr id="5" name="Picture 4" descr="A red circle with a cross&#10;&#10;Description automatically generated">
            <a:extLst>
              <a:ext uri="{FF2B5EF4-FFF2-40B4-BE49-F238E27FC236}">
                <a16:creationId xmlns:a16="http://schemas.microsoft.com/office/drawing/2014/main" id="{56380EBA-110B-64EE-672F-6A752C9F4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772816"/>
            <a:ext cx="4301486" cy="4301486"/>
          </a:xfrm>
          <a:prstGeom prst="rect">
            <a:avLst/>
          </a:prstGeom>
        </p:spPr>
      </p:pic>
      <p:sp>
        <p:nvSpPr>
          <p:cNvPr id="9" name="TextBox 8">
            <a:extLst>
              <a:ext uri="{FF2B5EF4-FFF2-40B4-BE49-F238E27FC236}">
                <a16:creationId xmlns:a16="http://schemas.microsoft.com/office/drawing/2014/main" id="{EDA09B6F-A440-C9BB-B47C-8C4FB48AA5DC}"/>
              </a:ext>
            </a:extLst>
          </p:cNvPr>
          <p:cNvSpPr txBox="1"/>
          <p:nvPr/>
        </p:nvSpPr>
        <p:spPr>
          <a:xfrm>
            <a:off x="306388" y="1268760"/>
            <a:ext cx="5688632" cy="1477328"/>
          </a:xfrm>
          <a:prstGeom prst="rect">
            <a:avLst/>
          </a:prstGeom>
          <a:noFill/>
        </p:spPr>
        <p:txBody>
          <a:bodyPr wrap="square">
            <a:spAutoFit/>
          </a:bodyPr>
          <a:lstStyle/>
          <a:p>
            <a:pPr marL="285750" indent="-285750">
              <a:buFont typeface="Wingdings" pitchFamily="2" charset="2"/>
              <a:buChar char="q"/>
            </a:pPr>
            <a:r>
              <a:rPr lang="en-DE" sz="1500" i="1" dirty="0">
                <a:solidFill>
                  <a:srgbClr val="1F497D"/>
                </a:solidFill>
                <a:latin typeface="Verdana" panose="020B0604030504040204" pitchFamily="34" charset="0"/>
                <a:ea typeface="Verdana" panose="020B0604030504040204" pitchFamily="34" charset="0"/>
                <a:cs typeface="Verdana" panose="020B0604030504040204" pitchFamily="34" charset="0"/>
              </a:rPr>
              <a:t>Observer status by itself does not impose any obligation on an observer with regard to accession to the Agreement!</a:t>
            </a:r>
          </a:p>
          <a:p>
            <a:pPr marL="285750" indent="-285750">
              <a:buFont typeface="Wingdings" pitchFamily="2" charset="2"/>
              <a:buChar char="q"/>
            </a:pPr>
            <a:r>
              <a:rPr lang="en-DE" sz="1500" i="1" dirty="0">
                <a:solidFill>
                  <a:srgbClr val="1F497D"/>
                </a:solidFill>
                <a:latin typeface="Verdana" panose="020B0604030504040204" pitchFamily="34" charset="0"/>
                <a:ea typeface="Verdana" panose="020B0604030504040204" pitchFamily="34" charset="0"/>
                <a:cs typeface="Verdana" panose="020B0604030504040204" pitchFamily="34" charset="0"/>
              </a:rPr>
              <a:t>No need to divulge information on the country’s public procurement framework </a:t>
            </a:r>
          </a:p>
          <a:p>
            <a:pPr marL="285750" indent="-285750">
              <a:buFont typeface="Wingdings" pitchFamily="2" charset="2"/>
              <a:buChar char="q"/>
            </a:pPr>
            <a:r>
              <a:rPr lang="en-DE" sz="1500" i="1" dirty="0">
                <a:solidFill>
                  <a:srgbClr val="1F497D"/>
                </a:solidFill>
                <a:latin typeface="Verdana" panose="020B0604030504040204" pitchFamily="34" charset="0"/>
                <a:ea typeface="Verdana" panose="020B0604030504040204" pitchFamily="34" charset="0"/>
                <a:cs typeface="Verdana" panose="020B0604030504040204" pitchFamily="34" charset="0"/>
              </a:rPr>
              <a:t>No need to demonstrate compliance with GPA</a:t>
            </a:r>
          </a:p>
        </p:txBody>
      </p:sp>
    </p:spTree>
    <p:extLst>
      <p:ext uri="{BB962C8B-B14F-4D97-AF65-F5344CB8AC3E}">
        <p14:creationId xmlns:p14="http://schemas.microsoft.com/office/powerpoint/2010/main" val="383613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EC978-8106-3A39-F5DF-962B5F59E2D9}"/>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BC38C25-4276-C17D-7DDE-B8674AEF175C}"/>
              </a:ext>
            </a:extLst>
          </p:cNvPr>
          <p:cNvSpPr>
            <a:spLocks noGrp="1"/>
          </p:cNvSpPr>
          <p:nvPr>
            <p:ph type="sldNum" sz="quarter" idx="12"/>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11</a:t>
            </a:fld>
            <a:endParaRPr lang="en-US" altLang="en-US" sz="1100" b="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00B3BF47-517F-43BA-263F-CB8E13895619}"/>
              </a:ext>
            </a:extLst>
          </p:cNvPr>
          <p:cNvSpPr txBox="1">
            <a:spLocks/>
          </p:cNvSpPr>
          <p:nvPr/>
        </p:nvSpPr>
        <p:spPr bwMode="auto">
          <a:xfrm>
            <a:off x="306388" y="333375"/>
            <a:ext cx="8370067" cy="9353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dirty="0">
                <a:solidFill>
                  <a:srgbClr val="1D4A8E"/>
                </a:solidFill>
                <a:latin typeface="Verdana" panose="020B0604030504040204" pitchFamily="34" charset="0"/>
                <a:ea typeface="Verdana" panose="020B0604030504040204" pitchFamily="34" charset="0"/>
                <a:cs typeface="Verdana" panose="020B0604030504040204" pitchFamily="34" charset="0"/>
              </a:rPr>
              <a:t>Obtaining Observer Status on the Committee</a:t>
            </a:r>
          </a:p>
          <a:p>
            <a:r>
              <a:rPr lang="en-GB" altLang="en-US" sz="2800" dirty="0">
                <a:solidFill>
                  <a:srgbClr val="1D4A8E"/>
                </a:solidFill>
                <a:latin typeface="Verdana" panose="020B0604030504040204" pitchFamily="34" charset="0"/>
                <a:ea typeface="Verdana" panose="020B0604030504040204" pitchFamily="34" charset="0"/>
                <a:cs typeface="Verdana" panose="020B0604030504040204" pitchFamily="34" charset="0"/>
              </a:rPr>
              <a:t>on Government Procurement</a:t>
            </a:r>
          </a:p>
        </p:txBody>
      </p:sp>
      <p:sp>
        <p:nvSpPr>
          <p:cNvPr id="2" name="Freeform 1">
            <a:extLst>
              <a:ext uri="{FF2B5EF4-FFF2-40B4-BE49-F238E27FC236}">
                <a16:creationId xmlns:a16="http://schemas.microsoft.com/office/drawing/2014/main" id="{73891D41-5F78-FA5F-8309-9372FDBFF122}"/>
              </a:ext>
            </a:extLst>
          </p:cNvPr>
          <p:cNvSpPr>
            <a:spLocks noChangeArrowheads="1"/>
          </p:cNvSpPr>
          <p:nvPr/>
        </p:nvSpPr>
        <p:spPr bwMode="auto">
          <a:xfrm>
            <a:off x="182309" y="3421969"/>
            <a:ext cx="7608218" cy="2347996"/>
          </a:xfrm>
          <a:custGeom>
            <a:avLst/>
            <a:gdLst>
              <a:gd name="connsiteX0" fmla="*/ 10052998 w 20283298"/>
              <a:gd name="connsiteY0" fmla="*/ 3258008 h 6259691"/>
              <a:gd name="connsiteX1" fmla="*/ 9625189 w 20283298"/>
              <a:gd name="connsiteY1" fmla="*/ 5771214 h 6259691"/>
              <a:gd name="connsiteX2" fmla="*/ 13368828 w 20283298"/>
              <a:gd name="connsiteY2" fmla="*/ 5771214 h 6259691"/>
              <a:gd name="connsiteX3" fmla="*/ 12962589 w 20283298"/>
              <a:gd name="connsiteY3" fmla="*/ 3258008 h 6259691"/>
              <a:gd name="connsiteX4" fmla="*/ 0 w 20283298"/>
              <a:gd name="connsiteY4" fmla="*/ 0 h 6259691"/>
              <a:gd name="connsiteX5" fmla="*/ 3300306 w 20283298"/>
              <a:gd name="connsiteY5" fmla="*/ 340918 h 6259691"/>
              <a:gd name="connsiteX6" fmla="*/ 2922826 w 20283298"/>
              <a:gd name="connsiteY6" fmla="*/ 340918 h 6259691"/>
              <a:gd name="connsiteX7" fmla="*/ 1229560 w 20283298"/>
              <a:gd name="connsiteY7" fmla="*/ 2969176 h 6259691"/>
              <a:gd name="connsiteX8" fmla="*/ 3586711 w 20283298"/>
              <a:gd name="connsiteY8" fmla="*/ 2969176 h 6259691"/>
              <a:gd name="connsiteX9" fmla="*/ 4777869 w 20283298"/>
              <a:gd name="connsiteY9" fmla="*/ 493125 h 6259691"/>
              <a:gd name="connsiteX10" fmla="*/ 5361466 w 20283298"/>
              <a:gd name="connsiteY10" fmla="*/ 553048 h 6259691"/>
              <a:gd name="connsiteX11" fmla="*/ 4199068 w 20283298"/>
              <a:gd name="connsiteY11" fmla="*/ 2969176 h 6259691"/>
              <a:gd name="connsiteX12" fmla="*/ 4622085 w 20283298"/>
              <a:gd name="connsiteY12" fmla="*/ 2969176 h 6259691"/>
              <a:gd name="connsiteX13" fmla="*/ 4529812 w 20283298"/>
              <a:gd name="connsiteY13" fmla="*/ 3258008 h 6259691"/>
              <a:gd name="connsiteX14" fmla="*/ 4060059 w 20283298"/>
              <a:gd name="connsiteY14" fmla="*/ 3258008 h 6259691"/>
              <a:gd name="connsiteX15" fmla="*/ 2850925 w 20283298"/>
              <a:gd name="connsiteY15" fmla="*/ 5771214 h 6259691"/>
              <a:gd name="connsiteX16" fmla="*/ 5663450 w 20283298"/>
              <a:gd name="connsiteY16" fmla="*/ 5771214 h 6259691"/>
              <a:gd name="connsiteX17" fmla="*/ 6363285 w 20283298"/>
              <a:gd name="connsiteY17" fmla="*/ 3709835 h 6259691"/>
              <a:gd name="connsiteX18" fmla="*/ 6934896 w 20283298"/>
              <a:gd name="connsiteY18" fmla="*/ 3740995 h 6259691"/>
              <a:gd name="connsiteX19" fmla="*/ 6244648 w 20283298"/>
              <a:gd name="connsiteY19" fmla="*/ 5771214 h 6259691"/>
              <a:gd name="connsiteX20" fmla="*/ 9067956 w 20283298"/>
              <a:gd name="connsiteY20" fmla="*/ 5771214 h 6259691"/>
              <a:gd name="connsiteX21" fmla="*/ 9390313 w 20283298"/>
              <a:gd name="connsiteY21" fmla="*/ 3874026 h 6259691"/>
              <a:gd name="connsiteX22" fmla="*/ 9740229 w 20283298"/>
              <a:gd name="connsiteY22" fmla="*/ 3893202 h 6259691"/>
              <a:gd name="connsiteX23" fmla="*/ 10118908 w 20283298"/>
              <a:gd name="connsiteY23" fmla="*/ 2868504 h 6259691"/>
              <a:gd name="connsiteX24" fmla="*/ 10102131 w 20283298"/>
              <a:gd name="connsiteY24" fmla="*/ 2969176 h 6259691"/>
              <a:gd name="connsiteX25" fmla="*/ 12915853 w 20283298"/>
              <a:gd name="connsiteY25" fmla="*/ 2969176 h 6259691"/>
              <a:gd name="connsiteX26" fmla="*/ 12895481 w 20283298"/>
              <a:gd name="connsiteY26" fmla="*/ 2844535 h 6259691"/>
              <a:gd name="connsiteX27" fmla="*/ 14756516 w 20283298"/>
              <a:gd name="connsiteY27" fmla="*/ 3258008 h 6259691"/>
              <a:gd name="connsiteX28" fmla="*/ 13519821 w 20283298"/>
              <a:gd name="connsiteY28" fmla="*/ 3258008 h 6259691"/>
              <a:gd name="connsiteX29" fmla="*/ 13926061 w 20283298"/>
              <a:gd name="connsiteY29" fmla="*/ 5771214 h 6259691"/>
              <a:gd name="connsiteX30" fmla="*/ 16830856 w 20283298"/>
              <a:gd name="connsiteY30" fmla="*/ 5771214 h 6259691"/>
              <a:gd name="connsiteX31" fmla="*/ 16128625 w 20283298"/>
              <a:gd name="connsiteY31" fmla="*/ 3562422 h 6259691"/>
              <a:gd name="connsiteX32" fmla="*/ 16750568 w 20283298"/>
              <a:gd name="connsiteY32" fmla="*/ 3700247 h 6259691"/>
              <a:gd name="connsiteX33" fmla="*/ 17408460 w 20283298"/>
              <a:gd name="connsiteY33" fmla="*/ 5771214 h 6259691"/>
              <a:gd name="connsiteX34" fmla="*/ 19990900 w 20283298"/>
              <a:gd name="connsiteY34" fmla="*/ 5771214 h 6259691"/>
              <a:gd name="connsiteX35" fmla="*/ 20283298 w 20283298"/>
              <a:gd name="connsiteY35" fmla="*/ 6205063 h 6259691"/>
              <a:gd name="connsiteX36" fmla="*/ 17546268 w 20283298"/>
              <a:gd name="connsiteY36" fmla="*/ 6205063 h 6259691"/>
              <a:gd name="connsiteX37" fmla="*/ 17563656 w 20283298"/>
              <a:gd name="connsiteY37" fmla="*/ 6259691 h 6259691"/>
              <a:gd name="connsiteX38" fmla="*/ 16986034 w 20283298"/>
              <a:gd name="connsiteY38" fmla="*/ 6259691 h 6259691"/>
              <a:gd name="connsiteX39" fmla="*/ 16968668 w 20283298"/>
              <a:gd name="connsiteY39" fmla="*/ 6205063 h 6259691"/>
              <a:gd name="connsiteX40" fmla="*/ 13995564 w 20283298"/>
              <a:gd name="connsiteY40" fmla="*/ 6205063 h 6259691"/>
              <a:gd name="connsiteX41" fmla="*/ 14004375 w 20283298"/>
              <a:gd name="connsiteY41" fmla="*/ 6259691 h 6259691"/>
              <a:gd name="connsiteX42" fmla="*/ 13447143 w 20283298"/>
              <a:gd name="connsiteY42" fmla="*/ 6259691 h 6259691"/>
              <a:gd name="connsiteX43" fmla="*/ 13438332 w 20283298"/>
              <a:gd name="connsiteY43" fmla="*/ 6205063 h 6259691"/>
              <a:gd name="connsiteX44" fmla="*/ 9552089 w 20283298"/>
              <a:gd name="connsiteY44" fmla="*/ 6205063 h 6259691"/>
              <a:gd name="connsiteX45" fmla="*/ 9542786 w 20283298"/>
              <a:gd name="connsiteY45" fmla="*/ 6259691 h 6259691"/>
              <a:gd name="connsiteX46" fmla="*/ 8985534 w 20283298"/>
              <a:gd name="connsiteY46" fmla="*/ 6259691 h 6259691"/>
              <a:gd name="connsiteX47" fmla="*/ 8994858 w 20283298"/>
              <a:gd name="connsiteY47" fmla="*/ 6205063 h 6259691"/>
              <a:gd name="connsiteX48" fmla="*/ 6097251 w 20283298"/>
              <a:gd name="connsiteY48" fmla="*/ 6205063 h 6259691"/>
              <a:gd name="connsiteX49" fmla="*/ 6078665 w 20283298"/>
              <a:gd name="connsiteY49" fmla="*/ 6259691 h 6259691"/>
              <a:gd name="connsiteX50" fmla="*/ 5496290 w 20283298"/>
              <a:gd name="connsiteY50" fmla="*/ 6259691 h 6259691"/>
              <a:gd name="connsiteX51" fmla="*/ 5514854 w 20283298"/>
              <a:gd name="connsiteY51" fmla="*/ 6205063 h 6259691"/>
              <a:gd name="connsiteX52" fmla="*/ 2642413 w 20283298"/>
              <a:gd name="connsiteY52" fmla="*/ 6205063 h 6259691"/>
              <a:gd name="connsiteX53" fmla="*/ 2616129 w 20283298"/>
              <a:gd name="connsiteY53" fmla="*/ 6259691 h 6259691"/>
              <a:gd name="connsiteX54" fmla="*/ 2004971 w 20283298"/>
              <a:gd name="connsiteY54" fmla="*/ 6259691 h 6259691"/>
              <a:gd name="connsiteX55" fmla="*/ 2031255 w 20283298"/>
              <a:gd name="connsiteY55" fmla="*/ 6205063 h 6259691"/>
              <a:gd name="connsiteX56" fmla="*/ 0 w 20283298"/>
              <a:gd name="connsiteY56" fmla="*/ 6205063 h 6259691"/>
              <a:gd name="connsiteX57" fmla="*/ 0 w 20283298"/>
              <a:gd name="connsiteY57" fmla="*/ 5771214 h 6259691"/>
              <a:gd name="connsiteX58" fmla="*/ 2239767 w 20283298"/>
              <a:gd name="connsiteY58" fmla="*/ 5771214 h 6259691"/>
              <a:gd name="connsiteX59" fmla="*/ 3447703 w 20283298"/>
              <a:gd name="connsiteY59" fmla="*/ 3258008 h 6259691"/>
              <a:gd name="connsiteX60" fmla="*/ 1043815 w 20283298"/>
              <a:gd name="connsiteY60" fmla="*/ 3258008 h 6259691"/>
              <a:gd name="connsiteX61" fmla="*/ 0 w 20283298"/>
              <a:gd name="connsiteY61" fmla="*/ 4878091 h 6259691"/>
              <a:gd name="connsiteX62" fmla="*/ 0 w 20283298"/>
              <a:gd name="connsiteY62" fmla="*/ 3859322 h 6259691"/>
              <a:gd name="connsiteX63" fmla="*/ 387120 w 20283298"/>
              <a:gd name="connsiteY63" fmla="*/ 3258008 h 6259691"/>
              <a:gd name="connsiteX64" fmla="*/ 0 w 20283298"/>
              <a:gd name="connsiteY64" fmla="*/ 3258008 h 6259691"/>
              <a:gd name="connsiteX65" fmla="*/ 0 w 20283298"/>
              <a:gd name="connsiteY65" fmla="*/ 2969176 h 6259691"/>
              <a:gd name="connsiteX66" fmla="*/ 574063 w 20283298"/>
              <a:gd name="connsiteY66" fmla="*/ 2969176 h 6259691"/>
              <a:gd name="connsiteX67" fmla="*/ 2264933 w 20283298"/>
              <a:gd name="connsiteY67" fmla="*/ 340918 h 6259691"/>
              <a:gd name="connsiteX68" fmla="*/ 215756 w 20283298"/>
              <a:gd name="connsiteY68" fmla="*/ 340918 h 6259691"/>
              <a:gd name="connsiteX69" fmla="*/ 0 w 20283298"/>
              <a:gd name="connsiteY69" fmla="*/ 604862 h 6259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0283298" h="6259691">
                <a:moveTo>
                  <a:pt x="10052998" y="3258008"/>
                </a:moveTo>
                <a:lnTo>
                  <a:pt x="9625189" y="5771214"/>
                </a:lnTo>
                <a:lnTo>
                  <a:pt x="13368828" y="5771214"/>
                </a:lnTo>
                <a:lnTo>
                  <a:pt x="12962589" y="3258008"/>
                </a:lnTo>
                <a:close/>
                <a:moveTo>
                  <a:pt x="0" y="0"/>
                </a:moveTo>
                <a:lnTo>
                  <a:pt x="3300306" y="340918"/>
                </a:lnTo>
                <a:lnTo>
                  <a:pt x="2922826" y="340918"/>
                </a:lnTo>
                <a:lnTo>
                  <a:pt x="1229560" y="2969176"/>
                </a:lnTo>
                <a:lnTo>
                  <a:pt x="3586711" y="2969176"/>
                </a:lnTo>
                <a:lnTo>
                  <a:pt x="4777869" y="493125"/>
                </a:lnTo>
                <a:lnTo>
                  <a:pt x="5361466" y="553048"/>
                </a:lnTo>
                <a:lnTo>
                  <a:pt x="4199068" y="2969176"/>
                </a:lnTo>
                <a:lnTo>
                  <a:pt x="4622085" y="2969176"/>
                </a:lnTo>
                <a:lnTo>
                  <a:pt x="4529812" y="3258008"/>
                </a:lnTo>
                <a:lnTo>
                  <a:pt x="4060059" y="3258008"/>
                </a:lnTo>
                <a:lnTo>
                  <a:pt x="2850925" y="5771214"/>
                </a:lnTo>
                <a:lnTo>
                  <a:pt x="5663450" y="5771214"/>
                </a:lnTo>
                <a:lnTo>
                  <a:pt x="6363285" y="3709835"/>
                </a:lnTo>
                <a:lnTo>
                  <a:pt x="6934896" y="3740995"/>
                </a:lnTo>
                <a:lnTo>
                  <a:pt x="6244648" y="5771214"/>
                </a:lnTo>
                <a:lnTo>
                  <a:pt x="9067956" y="5771214"/>
                </a:lnTo>
                <a:lnTo>
                  <a:pt x="9390313" y="3874026"/>
                </a:lnTo>
                <a:lnTo>
                  <a:pt x="9740229" y="3893202"/>
                </a:lnTo>
                <a:lnTo>
                  <a:pt x="10118908" y="2868504"/>
                </a:lnTo>
                <a:lnTo>
                  <a:pt x="10102131" y="2969176"/>
                </a:lnTo>
                <a:lnTo>
                  <a:pt x="12915853" y="2969176"/>
                </a:lnTo>
                <a:lnTo>
                  <a:pt x="12895481" y="2844535"/>
                </a:lnTo>
                <a:lnTo>
                  <a:pt x="14756516" y="3258008"/>
                </a:lnTo>
                <a:lnTo>
                  <a:pt x="13519821" y="3258008"/>
                </a:lnTo>
                <a:lnTo>
                  <a:pt x="13926061" y="5771214"/>
                </a:lnTo>
                <a:lnTo>
                  <a:pt x="16830856" y="5771214"/>
                </a:lnTo>
                <a:lnTo>
                  <a:pt x="16128625" y="3562422"/>
                </a:lnTo>
                <a:lnTo>
                  <a:pt x="16750568" y="3700247"/>
                </a:lnTo>
                <a:lnTo>
                  <a:pt x="17408460" y="5771214"/>
                </a:lnTo>
                <a:lnTo>
                  <a:pt x="19990900" y="5771214"/>
                </a:lnTo>
                <a:lnTo>
                  <a:pt x="20283298" y="6205063"/>
                </a:lnTo>
                <a:lnTo>
                  <a:pt x="17546268" y="6205063"/>
                </a:lnTo>
                <a:lnTo>
                  <a:pt x="17563656" y="6259691"/>
                </a:lnTo>
                <a:lnTo>
                  <a:pt x="16986034" y="6259691"/>
                </a:lnTo>
                <a:lnTo>
                  <a:pt x="16968668" y="6205063"/>
                </a:lnTo>
                <a:lnTo>
                  <a:pt x="13995564" y="6205063"/>
                </a:lnTo>
                <a:lnTo>
                  <a:pt x="14004375" y="6259691"/>
                </a:lnTo>
                <a:lnTo>
                  <a:pt x="13447143" y="6259691"/>
                </a:lnTo>
                <a:lnTo>
                  <a:pt x="13438332" y="6205063"/>
                </a:lnTo>
                <a:lnTo>
                  <a:pt x="9552089" y="6205063"/>
                </a:lnTo>
                <a:lnTo>
                  <a:pt x="9542786" y="6259691"/>
                </a:lnTo>
                <a:lnTo>
                  <a:pt x="8985534" y="6259691"/>
                </a:lnTo>
                <a:lnTo>
                  <a:pt x="8994858" y="6205063"/>
                </a:lnTo>
                <a:lnTo>
                  <a:pt x="6097251" y="6205063"/>
                </a:lnTo>
                <a:lnTo>
                  <a:pt x="6078665" y="6259691"/>
                </a:lnTo>
                <a:lnTo>
                  <a:pt x="5496290" y="6259691"/>
                </a:lnTo>
                <a:lnTo>
                  <a:pt x="5514854" y="6205063"/>
                </a:lnTo>
                <a:lnTo>
                  <a:pt x="2642413" y="6205063"/>
                </a:lnTo>
                <a:lnTo>
                  <a:pt x="2616129" y="6259691"/>
                </a:lnTo>
                <a:lnTo>
                  <a:pt x="2004971" y="6259691"/>
                </a:lnTo>
                <a:lnTo>
                  <a:pt x="2031255" y="6205063"/>
                </a:lnTo>
                <a:lnTo>
                  <a:pt x="0" y="6205063"/>
                </a:lnTo>
                <a:lnTo>
                  <a:pt x="0" y="5771214"/>
                </a:lnTo>
                <a:lnTo>
                  <a:pt x="2239767" y="5771214"/>
                </a:lnTo>
                <a:lnTo>
                  <a:pt x="3447703" y="3258008"/>
                </a:lnTo>
                <a:lnTo>
                  <a:pt x="1043815" y="3258008"/>
                </a:lnTo>
                <a:lnTo>
                  <a:pt x="0" y="4878091"/>
                </a:lnTo>
                <a:lnTo>
                  <a:pt x="0" y="3859322"/>
                </a:lnTo>
                <a:lnTo>
                  <a:pt x="387120" y="3258008"/>
                </a:lnTo>
                <a:lnTo>
                  <a:pt x="0" y="3258008"/>
                </a:lnTo>
                <a:lnTo>
                  <a:pt x="0" y="2969176"/>
                </a:lnTo>
                <a:lnTo>
                  <a:pt x="574063" y="2969176"/>
                </a:lnTo>
                <a:lnTo>
                  <a:pt x="2264933" y="340918"/>
                </a:lnTo>
                <a:lnTo>
                  <a:pt x="215756" y="340918"/>
                </a:lnTo>
                <a:lnTo>
                  <a:pt x="0" y="604862"/>
                </a:lnTo>
                <a:close/>
              </a:path>
            </a:pathLst>
          </a:custGeom>
          <a:solidFill>
            <a:srgbClr val="FFFFFF"/>
          </a:solidFill>
          <a:ln>
            <a:noFill/>
          </a:ln>
          <a:effectLst/>
          <a:extLst>
            <a:ext uri="{91240B29-F687-4F45-9708-019B960494DF}">
              <a14:hiddenLine xmlns:a14="http://schemas.microsoft.com/office/drawing/2010/main" w="9525" cap="flat">
                <a:solidFill>
                  <a:srgbClr val="111111"/>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2450" dirty="0">
              <a:latin typeface="Fira Sans Light" panose="020B0403050000020004" pitchFamily="34" charset="0"/>
            </a:endParaRPr>
          </a:p>
        </p:txBody>
      </p:sp>
      <p:sp>
        <p:nvSpPr>
          <p:cNvPr id="3" name="Freeform 2">
            <a:extLst>
              <a:ext uri="{FF2B5EF4-FFF2-40B4-BE49-F238E27FC236}">
                <a16:creationId xmlns:a16="http://schemas.microsoft.com/office/drawing/2014/main" id="{9E0C509C-E064-334A-305C-130317B8CD92}"/>
              </a:ext>
            </a:extLst>
          </p:cNvPr>
          <p:cNvSpPr>
            <a:spLocks noChangeArrowheads="1"/>
          </p:cNvSpPr>
          <p:nvPr/>
        </p:nvSpPr>
        <p:spPr bwMode="auto">
          <a:xfrm>
            <a:off x="182309" y="3548779"/>
            <a:ext cx="7518543" cy="2037390"/>
          </a:xfrm>
          <a:custGeom>
            <a:avLst/>
            <a:gdLst>
              <a:gd name="connsiteX0" fmla="*/ 6985138 w 20044228"/>
              <a:gd name="connsiteY0" fmla="*/ 3403441 h 5431626"/>
              <a:gd name="connsiteX1" fmla="*/ 9442820 w 20044228"/>
              <a:gd name="connsiteY1" fmla="*/ 3536339 h 5431626"/>
              <a:gd name="connsiteX2" fmla="*/ 9120167 w 20044228"/>
              <a:gd name="connsiteY2" fmla="*/ 5431626 h 5431626"/>
              <a:gd name="connsiteX3" fmla="*/ 6294253 w 20044228"/>
              <a:gd name="connsiteY3" fmla="*/ 5431626 h 5431626"/>
              <a:gd name="connsiteX4" fmla="*/ 16805816 w 20044228"/>
              <a:gd name="connsiteY4" fmla="*/ 3361163 h 5431626"/>
              <a:gd name="connsiteX5" fmla="*/ 18969948 w 20044228"/>
              <a:gd name="connsiteY5" fmla="*/ 3842833 h 5431626"/>
              <a:gd name="connsiteX6" fmla="*/ 20044228 w 20044228"/>
              <a:gd name="connsiteY6" fmla="*/ 5431625 h 5431626"/>
              <a:gd name="connsiteX7" fmla="*/ 17463320 w 20044228"/>
              <a:gd name="connsiteY7" fmla="*/ 5431625 h 5431626"/>
              <a:gd name="connsiteX8" fmla="*/ 13571489 w 20044228"/>
              <a:gd name="connsiteY8" fmla="*/ 2917235 h 5431626"/>
              <a:gd name="connsiteX9" fmla="*/ 14808694 w 20044228"/>
              <a:gd name="connsiteY9" fmla="*/ 2917235 h 5431626"/>
              <a:gd name="connsiteX10" fmla="*/ 16181368 w 20044228"/>
              <a:gd name="connsiteY10" fmla="*/ 3221791 h 5431626"/>
              <a:gd name="connsiteX11" fmla="*/ 16883890 w 20044228"/>
              <a:gd name="connsiteY11" fmla="*/ 5431624 h 5431626"/>
              <a:gd name="connsiteX12" fmla="*/ 13977896 w 20044228"/>
              <a:gd name="connsiteY12" fmla="*/ 5431624 h 5431626"/>
              <a:gd name="connsiteX13" fmla="*/ 10104607 w 20044228"/>
              <a:gd name="connsiteY13" fmla="*/ 2917235 h 5431626"/>
              <a:gd name="connsiteX14" fmla="*/ 13015844 w 20044228"/>
              <a:gd name="connsiteY14" fmla="*/ 2917235 h 5431626"/>
              <a:gd name="connsiteX15" fmla="*/ 13422314 w 20044228"/>
              <a:gd name="connsiteY15" fmla="*/ 5431624 h 5431626"/>
              <a:gd name="connsiteX16" fmla="*/ 9676554 w 20044228"/>
              <a:gd name="connsiteY16" fmla="*/ 5431624 h 5431626"/>
              <a:gd name="connsiteX17" fmla="*/ 4110812 w 20044228"/>
              <a:gd name="connsiteY17" fmla="*/ 2917235 h 5431626"/>
              <a:gd name="connsiteX18" fmla="*/ 4580680 w 20044228"/>
              <a:gd name="connsiteY18" fmla="*/ 2917235 h 5431626"/>
              <a:gd name="connsiteX19" fmla="*/ 4471603 w 20044228"/>
              <a:gd name="connsiteY19" fmla="*/ 3263758 h 5431626"/>
              <a:gd name="connsiteX20" fmla="*/ 6414606 w 20044228"/>
              <a:gd name="connsiteY20" fmla="*/ 3369273 h 5431626"/>
              <a:gd name="connsiteX21" fmla="*/ 5714598 w 20044228"/>
              <a:gd name="connsiteY21" fmla="*/ 5431624 h 5431626"/>
              <a:gd name="connsiteX22" fmla="*/ 2901380 w 20044228"/>
              <a:gd name="connsiteY22" fmla="*/ 5431624 h 5431626"/>
              <a:gd name="connsiteX23" fmla="*/ 1097202 w 20044228"/>
              <a:gd name="connsiteY23" fmla="*/ 2917235 h 5431626"/>
              <a:gd name="connsiteX24" fmla="*/ 3502654 w 20044228"/>
              <a:gd name="connsiteY24" fmla="*/ 2917235 h 5431626"/>
              <a:gd name="connsiteX25" fmla="*/ 2293932 w 20044228"/>
              <a:gd name="connsiteY25" fmla="*/ 5431624 h 5431626"/>
              <a:gd name="connsiteX26" fmla="*/ 0 w 20044228"/>
              <a:gd name="connsiteY26" fmla="*/ 5431624 h 5431626"/>
              <a:gd name="connsiteX27" fmla="*/ 0 w 20044228"/>
              <a:gd name="connsiteY27" fmla="*/ 4619873 h 5431626"/>
              <a:gd name="connsiteX28" fmla="*/ 0 w 20044228"/>
              <a:gd name="connsiteY28" fmla="*/ 2917235 h 5431626"/>
              <a:gd name="connsiteX29" fmla="*/ 437449 w 20044228"/>
              <a:gd name="connsiteY29" fmla="*/ 2917235 h 5431626"/>
              <a:gd name="connsiteX30" fmla="*/ 0 w 20044228"/>
              <a:gd name="connsiteY30" fmla="*/ 3597788 h 5431626"/>
              <a:gd name="connsiteX31" fmla="*/ 13101136 w 20044228"/>
              <a:gd name="connsiteY31" fmla="*/ 0 h 5431626"/>
              <a:gd name="connsiteX32" fmla="*/ 15154883 w 20044228"/>
              <a:gd name="connsiteY32" fmla="*/ 0 h 5431626"/>
              <a:gd name="connsiteX33" fmla="*/ 15990752 w 20044228"/>
              <a:gd name="connsiteY33" fmla="*/ 2630655 h 5431626"/>
              <a:gd name="connsiteX34" fmla="*/ 13525058 w 20044228"/>
              <a:gd name="connsiteY34" fmla="*/ 2630655 h 5431626"/>
              <a:gd name="connsiteX35" fmla="*/ 10600676 w 20044228"/>
              <a:gd name="connsiteY35" fmla="*/ 0 h 5431626"/>
              <a:gd name="connsiteX36" fmla="*/ 12532522 w 20044228"/>
              <a:gd name="connsiteY36" fmla="*/ 0 h 5431626"/>
              <a:gd name="connsiteX37" fmla="*/ 12543314 w 20044228"/>
              <a:gd name="connsiteY37" fmla="*/ 0 h 5431626"/>
              <a:gd name="connsiteX38" fmla="*/ 12967817 w 20044228"/>
              <a:gd name="connsiteY38" fmla="*/ 2630655 h 5431626"/>
              <a:gd name="connsiteX39" fmla="*/ 10152190 w 20044228"/>
              <a:gd name="connsiteY39" fmla="*/ 2630655 h 5431626"/>
              <a:gd name="connsiteX40" fmla="*/ 8144759 w 20044228"/>
              <a:gd name="connsiteY40" fmla="*/ 0 h 5431626"/>
              <a:gd name="connsiteX41" fmla="*/ 10045295 w 20044228"/>
              <a:gd name="connsiteY41" fmla="*/ 0 h 5431626"/>
              <a:gd name="connsiteX42" fmla="*/ 9598321 w 20044228"/>
              <a:gd name="connsiteY42" fmla="*/ 2630655 h 5431626"/>
              <a:gd name="connsiteX43" fmla="*/ 7250811 w 20044228"/>
              <a:gd name="connsiteY43" fmla="*/ 2630655 h 5431626"/>
              <a:gd name="connsiteX44" fmla="*/ 2973111 w 20044228"/>
              <a:gd name="connsiteY44" fmla="*/ 0 h 5431626"/>
              <a:gd name="connsiteX45" fmla="*/ 3349596 w 20044228"/>
              <a:gd name="connsiteY45" fmla="*/ 0 h 5431626"/>
              <a:gd name="connsiteX46" fmla="*/ 4829153 w 20044228"/>
              <a:gd name="connsiteY46" fmla="*/ 152345 h 5431626"/>
              <a:gd name="connsiteX47" fmla="*/ 3637354 w 20044228"/>
              <a:gd name="connsiteY47" fmla="*/ 2630655 h 5431626"/>
              <a:gd name="connsiteX48" fmla="*/ 1278934 w 20044228"/>
              <a:gd name="connsiteY48" fmla="*/ 2630655 h 5431626"/>
              <a:gd name="connsiteX49" fmla="*/ 268574 w 20044228"/>
              <a:gd name="connsiteY49" fmla="*/ 0 h 5431626"/>
              <a:gd name="connsiteX50" fmla="*/ 2318848 w 20044228"/>
              <a:gd name="connsiteY50" fmla="*/ 0 h 5431626"/>
              <a:gd name="connsiteX51" fmla="*/ 627072 w 20044228"/>
              <a:gd name="connsiteY51" fmla="*/ 2630655 h 5431626"/>
              <a:gd name="connsiteX52" fmla="*/ 0 w 20044228"/>
              <a:gd name="connsiteY52" fmla="*/ 2630655 h 5431626"/>
              <a:gd name="connsiteX53" fmla="*/ 0 w 20044228"/>
              <a:gd name="connsiteY53" fmla="*/ 328682 h 543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044228" h="5431626">
                <a:moveTo>
                  <a:pt x="6985138" y="3403441"/>
                </a:moveTo>
                <a:lnTo>
                  <a:pt x="9442820" y="3536339"/>
                </a:lnTo>
                <a:lnTo>
                  <a:pt x="9120167" y="5431626"/>
                </a:lnTo>
                <a:lnTo>
                  <a:pt x="6294253" y="5431626"/>
                </a:lnTo>
                <a:close/>
                <a:moveTo>
                  <a:pt x="16805816" y="3361163"/>
                </a:moveTo>
                <a:lnTo>
                  <a:pt x="18969948" y="3842833"/>
                </a:lnTo>
                <a:lnTo>
                  <a:pt x="20044228" y="5431625"/>
                </a:lnTo>
                <a:lnTo>
                  <a:pt x="17463320" y="5431625"/>
                </a:lnTo>
                <a:close/>
                <a:moveTo>
                  <a:pt x="13571489" y="2917235"/>
                </a:moveTo>
                <a:lnTo>
                  <a:pt x="14808694" y="2917235"/>
                </a:lnTo>
                <a:lnTo>
                  <a:pt x="16181368" y="3221791"/>
                </a:lnTo>
                <a:lnTo>
                  <a:pt x="16883890" y="5431624"/>
                </a:lnTo>
                <a:lnTo>
                  <a:pt x="13977896" y="5431624"/>
                </a:lnTo>
                <a:close/>
                <a:moveTo>
                  <a:pt x="10104607" y="2917235"/>
                </a:moveTo>
                <a:lnTo>
                  <a:pt x="13015844" y="2917235"/>
                </a:lnTo>
                <a:lnTo>
                  <a:pt x="13422314" y="5431624"/>
                </a:lnTo>
                <a:lnTo>
                  <a:pt x="9676554" y="5431624"/>
                </a:lnTo>
                <a:close/>
                <a:moveTo>
                  <a:pt x="4110812" y="2917235"/>
                </a:moveTo>
                <a:lnTo>
                  <a:pt x="4580680" y="2917235"/>
                </a:lnTo>
                <a:lnTo>
                  <a:pt x="4471603" y="3263758"/>
                </a:lnTo>
                <a:lnTo>
                  <a:pt x="6414606" y="3369273"/>
                </a:lnTo>
                <a:lnTo>
                  <a:pt x="5714598" y="5431624"/>
                </a:lnTo>
                <a:lnTo>
                  <a:pt x="2901380" y="5431624"/>
                </a:lnTo>
                <a:close/>
                <a:moveTo>
                  <a:pt x="1097202" y="2917235"/>
                </a:moveTo>
                <a:lnTo>
                  <a:pt x="3502654" y="2917235"/>
                </a:lnTo>
                <a:lnTo>
                  <a:pt x="2293932" y="5431624"/>
                </a:lnTo>
                <a:lnTo>
                  <a:pt x="0" y="5431624"/>
                </a:lnTo>
                <a:lnTo>
                  <a:pt x="0" y="4619873"/>
                </a:lnTo>
                <a:close/>
                <a:moveTo>
                  <a:pt x="0" y="2917235"/>
                </a:moveTo>
                <a:lnTo>
                  <a:pt x="437449" y="2917235"/>
                </a:lnTo>
                <a:lnTo>
                  <a:pt x="0" y="3597788"/>
                </a:lnTo>
                <a:close/>
                <a:moveTo>
                  <a:pt x="13101136" y="0"/>
                </a:moveTo>
                <a:lnTo>
                  <a:pt x="15154883" y="0"/>
                </a:lnTo>
                <a:lnTo>
                  <a:pt x="15990752" y="2630655"/>
                </a:lnTo>
                <a:lnTo>
                  <a:pt x="13525058" y="2630655"/>
                </a:lnTo>
                <a:close/>
                <a:moveTo>
                  <a:pt x="10600676" y="0"/>
                </a:moveTo>
                <a:lnTo>
                  <a:pt x="12532522" y="0"/>
                </a:lnTo>
                <a:lnTo>
                  <a:pt x="12543314" y="0"/>
                </a:lnTo>
                <a:lnTo>
                  <a:pt x="12967817" y="2630655"/>
                </a:lnTo>
                <a:lnTo>
                  <a:pt x="10152190" y="2630655"/>
                </a:lnTo>
                <a:close/>
                <a:moveTo>
                  <a:pt x="8144759" y="0"/>
                </a:moveTo>
                <a:lnTo>
                  <a:pt x="10045295" y="0"/>
                </a:lnTo>
                <a:lnTo>
                  <a:pt x="9598321" y="2630655"/>
                </a:lnTo>
                <a:lnTo>
                  <a:pt x="7250811" y="2630655"/>
                </a:lnTo>
                <a:close/>
                <a:moveTo>
                  <a:pt x="2973111" y="0"/>
                </a:moveTo>
                <a:lnTo>
                  <a:pt x="3349596" y="0"/>
                </a:lnTo>
                <a:lnTo>
                  <a:pt x="4829153" y="152345"/>
                </a:lnTo>
                <a:lnTo>
                  <a:pt x="3637354" y="2630655"/>
                </a:lnTo>
                <a:lnTo>
                  <a:pt x="1278934" y="2630655"/>
                </a:lnTo>
                <a:close/>
                <a:moveTo>
                  <a:pt x="268574" y="0"/>
                </a:moveTo>
                <a:lnTo>
                  <a:pt x="2318848" y="0"/>
                </a:lnTo>
                <a:lnTo>
                  <a:pt x="627072" y="2630655"/>
                </a:lnTo>
                <a:lnTo>
                  <a:pt x="0" y="2630655"/>
                </a:lnTo>
                <a:lnTo>
                  <a:pt x="0" y="328682"/>
                </a:lnTo>
                <a:close/>
              </a:path>
            </a:pathLst>
          </a:custGeom>
          <a:solidFill>
            <a:schemeClr val="bg1">
              <a:lumMod val="95000"/>
            </a:schemeClr>
          </a:solidFill>
          <a:ln>
            <a:noFill/>
          </a:ln>
          <a:effectLst/>
        </p:spPr>
        <p:txBody>
          <a:bodyPr wrap="square" anchor="ctr">
            <a:noAutofit/>
          </a:bodyPr>
          <a:lstStyle/>
          <a:p>
            <a:endParaRPr lang="en-US" sz="2450" dirty="0">
              <a:latin typeface="Fira Sans Light" panose="020B0403050000020004" pitchFamily="34" charset="0"/>
            </a:endParaRPr>
          </a:p>
        </p:txBody>
      </p:sp>
      <p:sp>
        <p:nvSpPr>
          <p:cNvPr id="4" name="Freeform 405">
            <a:extLst>
              <a:ext uri="{FF2B5EF4-FFF2-40B4-BE49-F238E27FC236}">
                <a16:creationId xmlns:a16="http://schemas.microsoft.com/office/drawing/2014/main" id="{AAEA2891-5FBD-AA79-42DB-2FEBE3D7262E}"/>
              </a:ext>
            </a:extLst>
          </p:cNvPr>
          <p:cNvSpPr>
            <a:spLocks noChangeArrowheads="1"/>
          </p:cNvSpPr>
          <p:nvPr/>
        </p:nvSpPr>
        <p:spPr bwMode="auto">
          <a:xfrm>
            <a:off x="1756348" y="3628072"/>
            <a:ext cx="446025" cy="905927"/>
          </a:xfrm>
          <a:custGeom>
            <a:avLst/>
            <a:gdLst>
              <a:gd name="T0" fmla="*/ 0 w 992"/>
              <a:gd name="T1" fmla="*/ 2016 h 2017"/>
              <a:gd name="T2" fmla="*/ 353 w 992"/>
              <a:gd name="T3" fmla="*/ 2016 h 2017"/>
              <a:gd name="T4" fmla="*/ 991 w 992"/>
              <a:gd name="T5" fmla="*/ 3 h 2017"/>
              <a:gd name="T6" fmla="*/ 970 w 992"/>
              <a:gd name="T7" fmla="*/ 0 h 2017"/>
              <a:gd name="T8" fmla="*/ 0 w 992"/>
              <a:gd name="T9" fmla="*/ 2016 h 2017"/>
            </a:gdLst>
            <a:ahLst/>
            <a:cxnLst>
              <a:cxn ang="0">
                <a:pos x="T0" y="T1"/>
              </a:cxn>
              <a:cxn ang="0">
                <a:pos x="T2" y="T3"/>
              </a:cxn>
              <a:cxn ang="0">
                <a:pos x="T4" y="T5"/>
              </a:cxn>
              <a:cxn ang="0">
                <a:pos x="T6" y="T7"/>
              </a:cxn>
              <a:cxn ang="0">
                <a:pos x="T8" y="T9"/>
              </a:cxn>
            </a:cxnLst>
            <a:rect l="0" t="0" r="r" b="b"/>
            <a:pathLst>
              <a:path w="992" h="2017">
                <a:moveTo>
                  <a:pt x="0" y="2016"/>
                </a:moveTo>
                <a:lnTo>
                  <a:pt x="353" y="2016"/>
                </a:lnTo>
                <a:lnTo>
                  <a:pt x="991" y="3"/>
                </a:lnTo>
                <a:lnTo>
                  <a:pt x="970" y="0"/>
                </a:lnTo>
                <a:lnTo>
                  <a:pt x="0" y="2016"/>
                </a:lnTo>
              </a:path>
            </a:pathLst>
          </a:custGeom>
          <a:solidFill>
            <a:srgbClr val="E8EDE5"/>
          </a:solidFill>
          <a:ln>
            <a:noFill/>
          </a:ln>
          <a:effectLst/>
          <a:extLst>
            <a:ext uri="{91240B29-F687-4F45-9708-019B960494DF}">
              <a14:hiddenLine xmlns:a14="http://schemas.microsoft.com/office/drawing/2010/main" w="9525" cap="flat">
                <a:solidFill>
                  <a:srgbClr val="111111"/>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5" name="Freeform 434">
            <a:extLst>
              <a:ext uri="{FF2B5EF4-FFF2-40B4-BE49-F238E27FC236}">
                <a16:creationId xmlns:a16="http://schemas.microsoft.com/office/drawing/2014/main" id="{7F116CA8-DF24-BCE2-B8BB-CB6EDC5EDB37}"/>
              </a:ext>
            </a:extLst>
          </p:cNvPr>
          <p:cNvSpPr>
            <a:spLocks noChangeArrowheads="1"/>
          </p:cNvSpPr>
          <p:nvPr/>
        </p:nvSpPr>
        <p:spPr bwMode="auto">
          <a:xfrm>
            <a:off x="2854562" y="4761967"/>
            <a:ext cx="731481" cy="257703"/>
          </a:xfrm>
          <a:custGeom>
            <a:avLst/>
            <a:gdLst>
              <a:gd name="T0" fmla="*/ 1442 w 1628"/>
              <a:gd name="T1" fmla="*/ 571 h 572"/>
              <a:gd name="T2" fmla="*/ 1442 w 1628"/>
              <a:gd name="T3" fmla="*/ 571 h 572"/>
              <a:gd name="T4" fmla="*/ 1536 w 1628"/>
              <a:gd name="T5" fmla="*/ 494 h 572"/>
              <a:gd name="T6" fmla="*/ 1618 w 1628"/>
              <a:gd name="T7" fmla="*/ 77 h 572"/>
              <a:gd name="T8" fmla="*/ 1618 w 1628"/>
              <a:gd name="T9" fmla="*/ 77 h 572"/>
              <a:gd name="T10" fmla="*/ 1556 w 1628"/>
              <a:gd name="T11" fmla="*/ 0 h 572"/>
              <a:gd name="T12" fmla="*/ 244 w 1628"/>
              <a:gd name="T13" fmla="*/ 0 h 572"/>
              <a:gd name="T14" fmla="*/ 244 w 1628"/>
              <a:gd name="T15" fmla="*/ 0 h 572"/>
              <a:gd name="T16" fmla="*/ 142 w 1628"/>
              <a:gd name="T17" fmla="*/ 75 h 572"/>
              <a:gd name="T18" fmla="*/ 13 w 1628"/>
              <a:gd name="T19" fmla="*/ 495 h 572"/>
              <a:gd name="T20" fmla="*/ 13 w 1628"/>
              <a:gd name="T21" fmla="*/ 495 h 572"/>
              <a:gd name="T22" fmla="*/ 69 w 1628"/>
              <a:gd name="T23" fmla="*/ 571 h 572"/>
              <a:gd name="T24" fmla="*/ 1442 w 1628"/>
              <a:gd name="T25" fmla="*/ 57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8" h="572">
                <a:moveTo>
                  <a:pt x="1442" y="571"/>
                </a:moveTo>
                <a:lnTo>
                  <a:pt x="1442" y="571"/>
                </a:lnTo>
                <a:cubicBezTo>
                  <a:pt x="1485" y="571"/>
                  <a:pt x="1527" y="536"/>
                  <a:pt x="1536" y="494"/>
                </a:cubicBezTo>
                <a:lnTo>
                  <a:pt x="1618" y="77"/>
                </a:lnTo>
                <a:lnTo>
                  <a:pt x="1618" y="77"/>
                </a:lnTo>
                <a:cubicBezTo>
                  <a:pt x="1627" y="35"/>
                  <a:pt x="1598" y="0"/>
                  <a:pt x="1556" y="0"/>
                </a:cubicBezTo>
                <a:lnTo>
                  <a:pt x="244" y="0"/>
                </a:lnTo>
                <a:lnTo>
                  <a:pt x="244" y="0"/>
                </a:lnTo>
                <a:cubicBezTo>
                  <a:pt x="201" y="0"/>
                  <a:pt x="155" y="34"/>
                  <a:pt x="142" y="75"/>
                </a:cubicBezTo>
                <a:lnTo>
                  <a:pt x="13" y="495"/>
                </a:lnTo>
                <a:lnTo>
                  <a:pt x="13" y="495"/>
                </a:lnTo>
                <a:cubicBezTo>
                  <a:pt x="0" y="537"/>
                  <a:pt x="26" y="571"/>
                  <a:pt x="69" y="571"/>
                </a:cubicBezTo>
                <a:lnTo>
                  <a:pt x="1442" y="571"/>
                </a:lnTo>
              </a:path>
            </a:pathLst>
          </a:custGeom>
          <a:solidFill>
            <a:srgbClr val="F67F14"/>
          </a:solidFill>
          <a:ln>
            <a:noFill/>
          </a:ln>
          <a:effectLst/>
          <a:extLst>
            <a:ext uri="{91240B29-F687-4F45-9708-019B960494DF}">
              <a14:hiddenLine xmlns:a14="http://schemas.microsoft.com/office/drawing/2010/main" w="9525" cap="flat">
                <a:solidFill>
                  <a:srgbClr val="111111"/>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8" name="Freeform 435">
            <a:extLst>
              <a:ext uri="{FF2B5EF4-FFF2-40B4-BE49-F238E27FC236}">
                <a16:creationId xmlns:a16="http://schemas.microsoft.com/office/drawing/2014/main" id="{3388F745-E67C-523F-3E05-85F15C8170DD}"/>
              </a:ext>
            </a:extLst>
          </p:cNvPr>
          <p:cNvSpPr>
            <a:spLocks noChangeArrowheads="1"/>
          </p:cNvSpPr>
          <p:nvPr/>
        </p:nvSpPr>
        <p:spPr bwMode="auto">
          <a:xfrm>
            <a:off x="2727692" y="5085088"/>
            <a:ext cx="794915" cy="350872"/>
          </a:xfrm>
          <a:custGeom>
            <a:avLst/>
            <a:gdLst>
              <a:gd name="T0" fmla="*/ 308 w 1770"/>
              <a:gd name="T1" fmla="*/ 0 h 781"/>
              <a:gd name="T2" fmla="*/ 308 w 1770"/>
              <a:gd name="T3" fmla="*/ 0 h 781"/>
              <a:gd name="T4" fmla="*/ 207 w 1770"/>
              <a:gd name="T5" fmla="*/ 75 h 781"/>
              <a:gd name="T6" fmla="*/ 13 w 1770"/>
              <a:gd name="T7" fmla="*/ 704 h 781"/>
              <a:gd name="T8" fmla="*/ 13 w 1770"/>
              <a:gd name="T9" fmla="*/ 704 h 781"/>
              <a:gd name="T10" fmla="*/ 68 w 1770"/>
              <a:gd name="T11" fmla="*/ 780 h 781"/>
              <a:gd name="T12" fmla="*/ 1542 w 1770"/>
              <a:gd name="T13" fmla="*/ 780 h 781"/>
              <a:gd name="T14" fmla="*/ 1542 w 1770"/>
              <a:gd name="T15" fmla="*/ 780 h 781"/>
              <a:gd name="T16" fmla="*/ 1636 w 1770"/>
              <a:gd name="T17" fmla="*/ 703 h 781"/>
              <a:gd name="T18" fmla="*/ 1760 w 1770"/>
              <a:gd name="T19" fmla="*/ 77 h 781"/>
              <a:gd name="T20" fmla="*/ 1760 w 1770"/>
              <a:gd name="T21" fmla="*/ 77 h 781"/>
              <a:gd name="T22" fmla="*/ 1698 w 1770"/>
              <a:gd name="T23" fmla="*/ 0 h 781"/>
              <a:gd name="T24" fmla="*/ 308 w 1770"/>
              <a:gd name="T25"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0" h="781">
                <a:moveTo>
                  <a:pt x="308" y="0"/>
                </a:moveTo>
                <a:lnTo>
                  <a:pt x="308" y="0"/>
                </a:lnTo>
                <a:cubicBezTo>
                  <a:pt x="265" y="0"/>
                  <a:pt x="219" y="34"/>
                  <a:pt x="207" y="75"/>
                </a:cubicBezTo>
                <a:lnTo>
                  <a:pt x="13" y="704"/>
                </a:lnTo>
                <a:lnTo>
                  <a:pt x="13" y="704"/>
                </a:lnTo>
                <a:cubicBezTo>
                  <a:pt x="0" y="746"/>
                  <a:pt x="25" y="780"/>
                  <a:pt x="68" y="780"/>
                </a:cubicBezTo>
                <a:lnTo>
                  <a:pt x="1542" y="780"/>
                </a:lnTo>
                <a:lnTo>
                  <a:pt x="1542" y="780"/>
                </a:lnTo>
                <a:cubicBezTo>
                  <a:pt x="1585" y="780"/>
                  <a:pt x="1628" y="745"/>
                  <a:pt x="1636" y="703"/>
                </a:cubicBezTo>
                <a:lnTo>
                  <a:pt x="1760" y="77"/>
                </a:lnTo>
                <a:lnTo>
                  <a:pt x="1760" y="77"/>
                </a:lnTo>
                <a:cubicBezTo>
                  <a:pt x="1769" y="35"/>
                  <a:pt x="1740" y="0"/>
                  <a:pt x="1698" y="0"/>
                </a:cubicBezTo>
                <a:lnTo>
                  <a:pt x="308" y="0"/>
                </a:lnTo>
              </a:path>
            </a:pathLst>
          </a:custGeom>
          <a:solidFill>
            <a:schemeClr val="accent5"/>
          </a:solidFill>
          <a:ln>
            <a:noFill/>
          </a:ln>
          <a:effectLst/>
        </p:spPr>
        <p:txBody>
          <a:bodyPr wrap="none" anchor="ctr"/>
          <a:lstStyle/>
          <a:p>
            <a:endParaRPr lang="en-US" sz="2450" dirty="0">
              <a:latin typeface="Fira Sans Light" panose="020B0403050000020004" pitchFamily="34" charset="0"/>
            </a:endParaRPr>
          </a:p>
        </p:txBody>
      </p:sp>
      <p:sp>
        <p:nvSpPr>
          <p:cNvPr id="9" name="Freeform 436">
            <a:extLst>
              <a:ext uri="{FF2B5EF4-FFF2-40B4-BE49-F238E27FC236}">
                <a16:creationId xmlns:a16="http://schemas.microsoft.com/office/drawing/2014/main" id="{C1935981-C8DF-8E4E-941E-AAE221B5557D}"/>
              </a:ext>
            </a:extLst>
          </p:cNvPr>
          <p:cNvSpPr>
            <a:spLocks noChangeArrowheads="1"/>
          </p:cNvSpPr>
          <p:nvPr/>
        </p:nvSpPr>
        <p:spPr bwMode="auto">
          <a:xfrm>
            <a:off x="225986" y="4795667"/>
            <a:ext cx="1044690" cy="596682"/>
          </a:xfrm>
          <a:custGeom>
            <a:avLst/>
            <a:gdLst>
              <a:gd name="T0" fmla="*/ 598 w 2324"/>
              <a:gd name="T1" fmla="*/ 1325 h 1326"/>
              <a:gd name="T2" fmla="*/ 755 w 2324"/>
              <a:gd name="T3" fmla="*/ 1325 h 1326"/>
              <a:gd name="T4" fmla="*/ 1562 w 2324"/>
              <a:gd name="T5" fmla="*/ 1325 h 1326"/>
              <a:gd name="T6" fmla="*/ 1562 w 2324"/>
              <a:gd name="T7" fmla="*/ 1325 h 1326"/>
              <a:gd name="T8" fmla="*/ 1677 w 2324"/>
              <a:gd name="T9" fmla="*/ 1256 h 1326"/>
              <a:gd name="T10" fmla="*/ 2303 w 2324"/>
              <a:gd name="T11" fmla="*/ 68 h 1326"/>
              <a:gd name="T12" fmla="*/ 2303 w 2324"/>
              <a:gd name="T13" fmla="*/ 68 h 1326"/>
              <a:gd name="T14" fmla="*/ 2261 w 2324"/>
              <a:gd name="T15" fmla="*/ 0 h 1326"/>
              <a:gd name="T16" fmla="*/ 1743 w 2324"/>
              <a:gd name="T17" fmla="*/ 0 h 1326"/>
              <a:gd name="T18" fmla="*/ 1743 w 2324"/>
              <a:gd name="T19" fmla="*/ 0 h 1326"/>
              <a:gd name="T20" fmla="*/ 1628 w 2324"/>
              <a:gd name="T21" fmla="*/ 68 h 1326"/>
              <a:gd name="T22" fmla="*/ 1292 w 2324"/>
              <a:gd name="T23" fmla="*/ 702 h 1326"/>
              <a:gd name="T24" fmla="*/ 1292 w 2324"/>
              <a:gd name="T25" fmla="*/ 702 h 1326"/>
              <a:gd name="T26" fmla="*/ 1177 w 2324"/>
              <a:gd name="T27" fmla="*/ 771 h 1326"/>
              <a:gd name="T28" fmla="*/ 514 w 2324"/>
              <a:gd name="T29" fmla="*/ 771 h 1326"/>
              <a:gd name="T30" fmla="*/ 514 w 2324"/>
              <a:gd name="T31" fmla="*/ 771 h 1326"/>
              <a:gd name="T32" fmla="*/ 385 w 2324"/>
              <a:gd name="T33" fmla="*/ 831 h 1326"/>
              <a:gd name="T34" fmla="*/ 28 w 2324"/>
              <a:gd name="T35" fmla="*/ 1265 h 1326"/>
              <a:gd name="T36" fmla="*/ 28 w 2324"/>
              <a:gd name="T37" fmla="*/ 1265 h 1326"/>
              <a:gd name="T38" fmla="*/ 56 w 2324"/>
              <a:gd name="T39" fmla="*/ 1325 h 1326"/>
              <a:gd name="T40" fmla="*/ 598 w 2324"/>
              <a:gd name="T41"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4" h="1326">
                <a:moveTo>
                  <a:pt x="598" y="1325"/>
                </a:moveTo>
                <a:lnTo>
                  <a:pt x="755" y="1325"/>
                </a:lnTo>
                <a:lnTo>
                  <a:pt x="1562" y="1325"/>
                </a:lnTo>
                <a:lnTo>
                  <a:pt x="1562" y="1325"/>
                </a:lnTo>
                <a:cubicBezTo>
                  <a:pt x="1605" y="1325"/>
                  <a:pt x="1657" y="1293"/>
                  <a:pt x="1677" y="1256"/>
                </a:cubicBezTo>
                <a:lnTo>
                  <a:pt x="2303" y="68"/>
                </a:lnTo>
                <a:lnTo>
                  <a:pt x="2303" y="68"/>
                </a:lnTo>
                <a:cubicBezTo>
                  <a:pt x="2323" y="31"/>
                  <a:pt x="2304" y="0"/>
                  <a:pt x="2261" y="0"/>
                </a:cubicBezTo>
                <a:lnTo>
                  <a:pt x="1743" y="0"/>
                </a:lnTo>
                <a:lnTo>
                  <a:pt x="1743" y="0"/>
                </a:lnTo>
                <a:cubicBezTo>
                  <a:pt x="1700" y="0"/>
                  <a:pt x="1648" y="31"/>
                  <a:pt x="1628" y="68"/>
                </a:cubicBezTo>
                <a:lnTo>
                  <a:pt x="1292" y="702"/>
                </a:lnTo>
                <a:lnTo>
                  <a:pt x="1292" y="702"/>
                </a:lnTo>
                <a:cubicBezTo>
                  <a:pt x="1272" y="740"/>
                  <a:pt x="1220" y="771"/>
                  <a:pt x="1177" y="771"/>
                </a:cubicBezTo>
                <a:lnTo>
                  <a:pt x="514" y="771"/>
                </a:lnTo>
                <a:lnTo>
                  <a:pt x="514" y="771"/>
                </a:lnTo>
                <a:cubicBezTo>
                  <a:pt x="471" y="771"/>
                  <a:pt x="413" y="798"/>
                  <a:pt x="385" y="831"/>
                </a:cubicBezTo>
                <a:lnTo>
                  <a:pt x="28" y="1265"/>
                </a:lnTo>
                <a:lnTo>
                  <a:pt x="28" y="1265"/>
                </a:lnTo>
                <a:cubicBezTo>
                  <a:pt x="0" y="1298"/>
                  <a:pt x="13" y="1325"/>
                  <a:pt x="56" y="1325"/>
                </a:cubicBezTo>
                <a:lnTo>
                  <a:pt x="598" y="1325"/>
                </a:lnTo>
              </a:path>
            </a:pathLst>
          </a:custGeom>
          <a:solidFill>
            <a:schemeClr val="accent1"/>
          </a:solidFill>
          <a:ln>
            <a:noFill/>
          </a:ln>
          <a:effectLst/>
        </p:spPr>
        <p:txBody>
          <a:bodyPr wrap="none" anchor="ctr"/>
          <a:lstStyle/>
          <a:p>
            <a:endParaRPr lang="en-US" sz="2450" dirty="0">
              <a:latin typeface="Fira Sans Light" panose="020B0403050000020004" pitchFamily="34" charset="0"/>
            </a:endParaRPr>
          </a:p>
        </p:txBody>
      </p:sp>
      <p:sp>
        <p:nvSpPr>
          <p:cNvPr id="10" name="Freeform 441">
            <a:extLst>
              <a:ext uri="{FF2B5EF4-FFF2-40B4-BE49-F238E27FC236}">
                <a16:creationId xmlns:a16="http://schemas.microsoft.com/office/drawing/2014/main" id="{C38E9567-28AA-B270-573F-6D0973606511}"/>
              </a:ext>
            </a:extLst>
          </p:cNvPr>
          <p:cNvSpPr>
            <a:spLocks noChangeArrowheads="1"/>
          </p:cNvSpPr>
          <p:nvPr/>
        </p:nvSpPr>
        <p:spPr bwMode="auto">
          <a:xfrm>
            <a:off x="4464217" y="4795667"/>
            <a:ext cx="519372" cy="628400"/>
          </a:xfrm>
          <a:custGeom>
            <a:avLst/>
            <a:gdLst>
              <a:gd name="T0" fmla="*/ 909 w 1155"/>
              <a:gd name="T1" fmla="*/ 0 h 1399"/>
              <a:gd name="T2" fmla="*/ 909 w 1155"/>
              <a:gd name="T3" fmla="*/ 0 h 1399"/>
              <a:gd name="T4" fmla="*/ 997 w 1155"/>
              <a:gd name="T5" fmla="*/ 77 h 1399"/>
              <a:gd name="T6" fmla="*/ 1149 w 1155"/>
              <a:gd name="T7" fmla="*/ 1319 h 1399"/>
              <a:gd name="T8" fmla="*/ 1149 w 1155"/>
              <a:gd name="T9" fmla="*/ 1319 h 1399"/>
              <a:gd name="T10" fmla="*/ 1080 w 1155"/>
              <a:gd name="T11" fmla="*/ 1398 h 1399"/>
              <a:gd name="T12" fmla="*/ 77 w 1155"/>
              <a:gd name="T13" fmla="*/ 1398 h 1399"/>
              <a:gd name="T14" fmla="*/ 77 w 1155"/>
              <a:gd name="T15" fmla="*/ 1398 h 1399"/>
              <a:gd name="T16" fmla="*/ 0 w 1155"/>
              <a:gd name="T17" fmla="*/ 1319 h 1399"/>
              <a:gd name="T18" fmla="*/ 0 w 1155"/>
              <a:gd name="T19" fmla="*/ 897 h 1399"/>
              <a:gd name="T20" fmla="*/ 0 w 1155"/>
              <a:gd name="T21" fmla="*/ 897 h 1399"/>
              <a:gd name="T22" fmla="*/ 77 w 1155"/>
              <a:gd name="T23" fmla="*/ 819 h 1399"/>
              <a:gd name="T24" fmla="*/ 571 w 1155"/>
              <a:gd name="T25" fmla="*/ 819 h 1399"/>
              <a:gd name="T26" fmla="*/ 571 w 1155"/>
              <a:gd name="T27" fmla="*/ 819 h 1399"/>
              <a:gd name="T28" fmla="*/ 650 w 1155"/>
              <a:gd name="T29" fmla="*/ 740 h 1399"/>
              <a:gd name="T30" fmla="*/ 650 w 1155"/>
              <a:gd name="T31" fmla="*/ 78 h 1399"/>
              <a:gd name="T32" fmla="*/ 650 w 1155"/>
              <a:gd name="T33" fmla="*/ 78 h 1399"/>
              <a:gd name="T34" fmla="*/ 728 w 1155"/>
              <a:gd name="T35" fmla="*/ 0 h 1399"/>
              <a:gd name="T36" fmla="*/ 909 w 1155"/>
              <a:gd name="T37"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5" h="1399">
                <a:moveTo>
                  <a:pt x="909" y="0"/>
                </a:moveTo>
                <a:lnTo>
                  <a:pt x="909" y="0"/>
                </a:lnTo>
                <a:cubicBezTo>
                  <a:pt x="952" y="0"/>
                  <a:pt x="991" y="34"/>
                  <a:pt x="997" y="77"/>
                </a:cubicBezTo>
                <a:lnTo>
                  <a:pt x="1149" y="1319"/>
                </a:lnTo>
                <a:lnTo>
                  <a:pt x="1149" y="1319"/>
                </a:lnTo>
                <a:cubicBezTo>
                  <a:pt x="1154" y="1362"/>
                  <a:pt x="1123" y="1398"/>
                  <a:pt x="1080" y="1398"/>
                </a:cubicBezTo>
                <a:lnTo>
                  <a:pt x="77" y="1398"/>
                </a:lnTo>
                <a:lnTo>
                  <a:pt x="77" y="1398"/>
                </a:lnTo>
                <a:cubicBezTo>
                  <a:pt x="36" y="1398"/>
                  <a:pt x="0" y="1362"/>
                  <a:pt x="0" y="1319"/>
                </a:cubicBezTo>
                <a:lnTo>
                  <a:pt x="0" y="897"/>
                </a:lnTo>
                <a:lnTo>
                  <a:pt x="0" y="897"/>
                </a:lnTo>
                <a:cubicBezTo>
                  <a:pt x="0" y="854"/>
                  <a:pt x="36" y="819"/>
                  <a:pt x="77" y="819"/>
                </a:cubicBezTo>
                <a:lnTo>
                  <a:pt x="571" y="819"/>
                </a:lnTo>
                <a:lnTo>
                  <a:pt x="571" y="819"/>
                </a:lnTo>
                <a:cubicBezTo>
                  <a:pt x="615" y="819"/>
                  <a:pt x="650" y="784"/>
                  <a:pt x="650" y="740"/>
                </a:cubicBezTo>
                <a:lnTo>
                  <a:pt x="650" y="78"/>
                </a:lnTo>
                <a:lnTo>
                  <a:pt x="650" y="78"/>
                </a:lnTo>
                <a:cubicBezTo>
                  <a:pt x="650" y="35"/>
                  <a:pt x="685" y="0"/>
                  <a:pt x="728" y="0"/>
                </a:cubicBezTo>
                <a:lnTo>
                  <a:pt x="909" y="0"/>
                </a:lnTo>
              </a:path>
            </a:pathLst>
          </a:custGeom>
          <a:solidFill>
            <a:srgbClr val="004B93"/>
          </a:solidFill>
          <a:ln>
            <a:noFill/>
          </a:ln>
          <a:effectLst/>
        </p:spPr>
        <p:txBody>
          <a:bodyPr wrap="none" anchor="ctr"/>
          <a:lstStyle/>
          <a:p>
            <a:endParaRPr lang="en-US" sz="2450" dirty="0">
              <a:latin typeface="Fira Sans Light" panose="020B0403050000020004" pitchFamily="34" charset="0"/>
            </a:endParaRPr>
          </a:p>
        </p:txBody>
      </p:sp>
      <p:sp>
        <p:nvSpPr>
          <p:cNvPr id="11" name="Freeform 442">
            <a:extLst>
              <a:ext uri="{FF2B5EF4-FFF2-40B4-BE49-F238E27FC236}">
                <a16:creationId xmlns:a16="http://schemas.microsoft.com/office/drawing/2014/main" id="{FF4E7FE5-5A09-EF27-F244-8334923ECF40}"/>
              </a:ext>
            </a:extLst>
          </p:cNvPr>
          <p:cNvSpPr>
            <a:spLocks noChangeArrowheads="1"/>
          </p:cNvSpPr>
          <p:nvPr/>
        </p:nvSpPr>
        <p:spPr bwMode="auto">
          <a:xfrm>
            <a:off x="903944" y="4220791"/>
            <a:ext cx="340962" cy="184356"/>
          </a:xfrm>
          <a:custGeom>
            <a:avLst/>
            <a:gdLst>
              <a:gd name="T0" fmla="*/ 283 w 760"/>
              <a:gd name="T1" fmla="*/ 0 h 411"/>
              <a:gd name="T2" fmla="*/ 283 w 760"/>
              <a:gd name="T3" fmla="*/ 0 h 411"/>
              <a:gd name="T4" fmla="*/ 168 w 760"/>
              <a:gd name="T5" fmla="*/ 69 h 411"/>
              <a:gd name="T6" fmla="*/ 21 w 760"/>
              <a:gd name="T7" fmla="*/ 341 h 411"/>
              <a:gd name="T8" fmla="*/ 21 w 760"/>
              <a:gd name="T9" fmla="*/ 341 h 411"/>
              <a:gd name="T10" fmla="*/ 62 w 760"/>
              <a:gd name="T11" fmla="*/ 410 h 411"/>
              <a:gd name="T12" fmla="*/ 536 w 760"/>
              <a:gd name="T13" fmla="*/ 410 h 411"/>
              <a:gd name="T14" fmla="*/ 536 w 760"/>
              <a:gd name="T15" fmla="*/ 410 h 411"/>
              <a:gd name="T16" fmla="*/ 643 w 760"/>
              <a:gd name="T17" fmla="*/ 337 h 411"/>
              <a:gd name="T18" fmla="*/ 744 w 760"/>
              <a:gd name="T19" fmla="*/ 73 h 411"/>
              <a:gd name="T20" fmla="*/ 744 w 760"/>
              <a:gd name="T21" fmla="*/ 73 h 411"/>
              <a:gd name="T22" fmla="*/ 694 w 760"/>
              <a:gd name="T23" fmla="*/ 0 h 411"/>
              <a:gd name="T24" fmla="*/ 283 w 760"/>
              <a:gd name="T25"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0" h="411">
                <a:moveTo>
                  <a:pt x="283" y="0"/>
                </a:moveTo>
                <a:lnTo>
                  <a:pt x="283" y="0"/>
                </a:lnTo>
                <a:cubicBezTo>
                  <a:pt x="240" y="0"/>
                  <a:pt x="188" y="31"/>
                  <a:pt x="168" y="69"/>
                </a:cubicBezTo>
                <a:lnTo>
                  <a:pt x="21" y="341"/>
                </a:lnTo>
                <a:lnTo>
                  <a:pt x="21" y="341"/>
                </a:lnTo>
                <a:cubicBezTo>
                  <a:pt x="0" y="379"/>
                  <a:pt x="19" y="410"/>
                  <a:pt x="62" y="410"/>
                </a:cubicBezTo>
                <a:lnTo>
                  <a:pt x="536" y="410"/>
                </a:lnTo>
                <a:lnTo>
                  <a:pt x="536" y="410"/>
                </a:lnTo>
                <a:cubicBezTo>
                  <a:pt x="579" y="410"/>
                  <a:pt x="627" y="377"/>
                  <a:pt x="643" y="337"/>
                </a:cubicBezTo>
                <a:lnTo>
                  <a:pt x="744" y="73"/>
                </a:lnTo>
                <a:lnTo>
                  <a:pt x="744" y="73"/>
                </a:lnTo>
                <a:cubicBezTo>
                  <a:pt x="759" y="33"/>
                  <a:pt x="737" y="0"/>
                  <a:pt x="694" y="0"/>
                </a:cubicBezTo>
                <a:lnTo>
                  <a:pt x="283" y="0"/>
                </a:lnTo>
              </a:path>
            </a:pathLst>
          </a:custGeom>
          <a:solidFill>
            <a:schemeClr val="accent1"/>
          </a:solidFill>
          <a:ln>
            <a:noFill/>
          </a:ln>
          <a:effectLst/>
        </p:spPr>
        <p:txBody>
          <a:bodyPr wrap="none" anchor="ctr"/>
          <a:lstStyle/>
          <a:p>
            <a:endParaRPr lang="en-US" sz="2450" dirty="0">
              <a:latin typeface="Fira Sans Light" panose="020B0403050000020004" pitchFamily="34" charset="0"/>
            </a:endParaRPr>
          </a:p>
        </p:txBody>
      </p:sp>
      <p:sp>
        <p:nvSpPr>
          <p:cNvPr id="12" name="Freeform 11">
            <a:extLst>
              <a:ext uri="{FF2B5EF4-FFF2-40B4-BE49-F238E27FC236}">
                <a16:creationId xmlns:a16="http://schemas.microsoft.com/office/drawing/2014/main" id="{407E24F5-BCE0-E68A-7549-BA7F30F874A5}"/>
              </a:ext>
            </a:extLst>
          </p:cNvPr>
          <p:cNvSpPr>
            <a:spLocks noChangeArrowheads="1"/>
          </p:cNvSpPr>
          <p:nvPr/>
        </p:nvSpPr>
        <p:spPr bwMode="auto">
          <a:xfrm>
            <a:off x="182309" y="3300988"/>
            <a:ext cx="7963610" cy="2468977"/>
          </a:xfrm>
          <a:custGeom>
            <a:avLst/>
            <a:gdLst>
              <a:gd name="connsiteX0" fmla="*/ 0 w 21230762"/>
              <a:gd name="connsiteY0" fmla="*/ 0 h 6582223"/>
              <a:gd name="connsiteX1" fmla="*/ 5492982 w 21230762"/>
              <a:gd name="connsiteY1" fmla="*/ 0 h 6582223"/>
              <a:gd name="connsiteX2" fmla="*/ 6231247 w 21230762"/>
              <a:gd name="connsiteY2" fmla="*/ 409982 h 6582223"/>
              <a:gd name="connsiteX3" fmla="*/ 6268400 w 21230762"/>
              <a:gd name="connsiteY3" fmla="*/ 1252721 h 6582223"/>
              <a:gd name="connsiteX4" fmla="*/ 5133438 w 21230762"/>
              <a:gd name="connsiteY4" fmla="*/ 3523203 h 6582223"/>
              <a:gd name="connsiteX5" fmla="*/ 9227451 w 21230762"/>
              <a:gd name="connsiteY5" fmla="*/ 3523203 h 6582223"/>
              <a:gd name="connsiteX6" fmla="*/ 9374864 w 21230762"/>
              <a:gd name="connsiteY6" fmla="*/ 2580965 h 6582223"/>
              <a:gd name="connsiteX7" fmla="*/ 10230581 w 21230762"/>
              <a:gd name="connsiteY7" fmla="*/ 1847314 h 6582223"/>
              <a:gd name="connsiteX8" fmla="*/ 14678146 w 21230762"/>
              <a:gd name="connsiteY8" fmla="*/ 1847314 h 6582223"/>
              <a:gd name="connsiteX9" fmla="*/ 15517082 w 21230762"/>
              <a:gd name="connsiteY9" fmla="*/ 2498249 h 6582223"/>
              <a:gd name="connsiteX10" fmla="*/ 15779550 w 21230762"/>
              <a:gd name="connsiteY10" fmla="*/ 3523203 h 6582223"/>
              <a:gd name="connsiteX11" fmla="*/ 19240766 w 21230762"/>
              <a:gd name="connsiteY11" fmla="*/ 3523203 h 6582223"/>
              <a:gd name="connsiteX12" fmla="*/ 20024572 w 21230762"/>
              <a:gd name="connsiteY12" fmla="*/ 4019496 h 6582223"/>
              <a:gd name="connsiteX13" fmla="*/ 21230762 w 21230762"/>
              <a:gd name="connsiteY13" fmla="*/ 6582223 h 6582223"/>
              <a:gd name="connsiteX14" fmla="*/ 19315376 w 21230762"/>
              <a:gd name="connsiteY14" fmla="*/ 6582223 h 6582223"/>
              <a:gd name="connsiteX15" fmla="*/ 18690662 w 21230762"/>
              <a:gd name="connsiteY15" fmla="*/ 5256633 h 6582223"/>
              <a:gd name="connsiteX16" fmla="*/ 15107202 w 21230762"/>
              <a:gd name="connsiteY16" fmla="*/ 5256633 h 6582223"/>
              <a:gd name="connsiteX17" fmla="*/ 14268265 w 21230762"/>
              <a:gd name="connsiteY17" fmla="*/ 4605697 h 6582223"/>
              <a:gd name="connsiteX18" fmla="*/ 14004599 w 21230762"/>
              <a:gd name="connsiteY18" fmla="*/ 3580744 h 6582223"/>
              <a:gd name="connsiteX19" fmla="*/ 10972440 w 21230762"/>
              <a:gd name="connsiteY19" fmla="*/ 3580744 h 6582223"/>
              <a:gd name="connsiteX20" fmla="*/ 10826225 w 21230762"/>
              <a:gd name="connsiteY20" fmla="*/ 4522981 h 6582223"/>
              <a:gd name="connsiteX21" fmla="*/ 9970509 w 21230762"/>
              <a:gd name="connsiteY21" fmla="*/ 5256633 h 6582223"/>
              <a:gd name="connsiteX22" fmla="*/ 3731214 w 21230762"/>
              <a:gd name="connsiteY22" fmla="*/ 5256633 h 6582223"/>
              <a:gd name="connsiteX23" fmla="*/ 2994148 w 21230762"/>
              <a:gd name="connsiteY23" fmla="*/ 4845453 h 6582223"/>
              <a:gd name="connsiteX24" fmla="*/ 2955796 w 21230762"/>
              <a:gd name="connsiteY24" fmla="*/ 4001514 h 6582223"/>
              <a:gd name="connsiteX25" fmla="*/ 4090758 w 21230762"/>
              <a:gd name="connsiteY25" fmla="*/ 1732231 h 6582223"/>
              <a:gd name="connsiteX26" fmla="*/ 0 w 21230762"/>
              <a:gd name="connsiteY26" fmla="*/ 1732231 h 658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230762" h="6582223">
                <a:moveTo>
                  <a:pt x="0" y="0"/>
                </a:moveTo>
                <a:lnTo>
                  <a:pt x="5492982" y="0"/>
                </a:lnTo>
                <a:cubicBezTo>
                  <a:pt x="5793801" y="0"/>
                  <a:pt x="6071849" y="154642"/>
                  <a:pt x="6231247" y="409982"/>
                </a:cubicBezTo>
                <a:cubicBezTo>
                  <a:pt x="6388248" y="664122"/>
                  <a:pt x="6402630" y="984195"/>
                  <a:pt x="6268400" y="1252721"/>
                </a:cubicBezTo>
                <a:lnTo>
                  <a:pt x="5133438" y="3523203"/>
                </a:lnTo>
                <a:lnTo>
                  <a:pt x="9227451" y="3523203"/>
                </a:lnTo>
                <a:lnTo>
                  <a:pt x="9374864" y="2580965"/>
                </a:lnTo>
                <a:cubicBezTo>
                  <a:pt x="9439582" y="2157797"/>
                  <a:pt x="9802722" y="1847314"/>
                  <a:pt x="10230581" y="1847314"/>
                </a:cubicBezTo>
                <a:lnTo>
                  <a:pt x="14678146" y="1847314"/>
                </a:lnTo>
                <a:cubicBezTo>
                  <a:pt x="15073645" y="1847314"/>
                  <a:pt x="15418807" y="2115839"/>
                  <a:pt x="15517082" y="2498249"/>
                </a:cubicBezTo>
                <a:lnTo>
                  <a:pt x="15779550" y="3523203"/>
                </a:lnTo>
                <a:lnTo>
                  <a:pt x="19240766" y="3523203"/>
                </a:lnTo>
                <a:cubicBezTo>
                  <a:pt x="19576340" y="3523203"/>
                  <a:pt x="19881954" y="3716205"/>
                  <a:pt x="20024572" y="4019496"/>
                </a:cubicBezTo>
                <a:lnTo>
                  <a:pt x="21230762" y="6582223"/>
                </a:lnTo>
                <a:lnTo>
                  <a:pt x="19315376" y="6582223"/>
                </a:lnTo>
                <a:lnTo>
                  <a:pt x="18690662" y="5256633"/>
                </a:lnTo>
                <a:lnTo>
                  <a:pt x="15107202" y="5256633"/>
                </a:lnTo>
                <a:cubicBezTo>
                  <a:pt x="14711703" y="5256633"/>
                  <a:pt x="14366540" y="4988107"/>
                  <a:pt x="14268265" y="4605697"/>
                </a:cubicBezTo>
                <a:lnTo>
                  <a:pt x="14004599" y="3580744"/>
                </a:lnTo>
                <a:lnTo>
                  <a:pt x="10972440" y="3580744"/>
                </a:lnTo>
                <a:lnTo>
                  <a:pt x="10826225" y="4522981"/>
                </a:lnTo>
                <a:cubicBezTo>
                  <a:pt x="10761507" y="4944951"/>
                  <a:pt x="10398367" y="5256633"/>
                  <a:pt x="9970509" y="5256633"/>
                </a:cubicBezTo>
                <a:lnTo>
                  <a:pt x="3731214" y="5256633"/>
                </a:lnTo>
                <a:cubicBezTo>
                  <a:pt x="3431593" y="5256633"/>
                  <a:pt x="3152347" y="5100791"/>
                  <a:pt x="2994148" y="4845453"/>
                </a:cubicBezTo>
                <a:cubicBezTo>
                  <a:pt x="2837147" y="4588915"/>
                  <a:pt x="2821566" y="4271239"/>
                  <a:pt x="2955796" y="4001514"/>
                </a:cubicBezTo>
                <a:lnTo>
                  <a:pt x="4090758" y="1732231"/>
                </a:lnTo>
                <a:lnTo>
                  <a:pt x="0" y="1732231"/>
                </a:lnTo>
                <a:close/>
              </a:path>
            </a:pathLst>
          </a:custGeom>
          <a:solidFill>
            <a:schemeClr val="accent6">
              <a:lumMod val="60000"/>
              <a:lumOff val="40000"/>
              <a:alpha val="50000"/>
            </a:schemeClr>
          </a:solidFill>
          <a:ln>
            <a:noFill/>
          </a:ln>
          <a:effectLst/>
        </p:spPr>
        <p:txBody>
          <a:bodyPr wrap="square" anchor="ctr">
            <a:noAutofit/>
          </a:bodyPr>
          <a:lstStyle/>
          <a:p>
            <a:endParaRPr lang="en-US" sz="2450" dirty="0">
              <a:latin typeface="Fira Sans Light" panose="020B0403050000020004" pitchFamily="34" charset="0"/>
            </a:endParaRPr>
          </a:p>
        </p:txBody>
      </p:sp>
      <p:sp>
        <p:nvSpPr>
          <p:cNvPr id="13" name="Freeform 444">
            <a:extLst>
              <a:ext uri="{FF2B5EF4-FFF2-40B4-BE49-F238E27FC236}">
                <a16:creationId xmlns:a16="http://schemas.microsoft.com/office/drawing/2014/main" id="{2EA8C98B-5941-8CE2-A0AD-CF7BFAF3A980}"/>
              </a:ext>
            </a:extLst>
          </p:cNvPr>
          <p:cNvSpPr>
            <a:spLocks noChangeArrowheads="1"/>
          </p:cNvSpPr>
          <p:nvPr/>
        </p:nvSpPr>
        <p:spPr bwMode="auto">
          <a:xfrm>
            <a:off x="0" y="3605943"/>
            <a:ext cx="9241642" cy="2600823"/>
          </a:xfrm>
          <a:custGeom>
            <a:avLst/>
            <a:gdLst>
              <a:gd name="T0" fmla="*/ 0 w 20557"/>
              <a:gd name="T1" fmla="*/ 0 h 5785"/>
              <a:gd name="T2" fmla="*/ 4988 w 20557"/>
              <a:gd name="T3" fmla="*/ 0 h 5785"/>
              <a:gd name="T4" fmla="*/ 3518 w 20557"/>
              <a:gd name="T5" fmla="*/ 2940 h 5785"/>
              <a:gd name="T6" fmla="*/ 8724 w 20557"/>
              <a:gd name="T7" fmla="*/ 2940 h 5785"/>
              <a:gd name="T8" fmla="*/ 8941 w 20557"/>
              <a:gd name="T9" fmla="*/ 1542 h 5785"/>
              <a:gd name="T10" fmla="*/ 12652 w 20557"/>
              <a:gd name="T11" fmla="*/ 1542 h 5785"/>
              <a:gd name="T12" fmla="*/ 13010 w 20557"/>
              <a:gd name="T13" fmla="*/ 2940 h 5785"/>
              <a:gd name="T14" fmla="*/ 16459 w 20557"/>
              <a:gd name="T15" fmla="*/ 2940 h 5785"/>
              <a:gd name="T16" fmla="*/ 17799 w 20557"/>
              <a:gd name="T17" fmla="*/ 5784 h 5785"/>
              <a:gd name="T18" fmla="*/ 20556 w 20557"/>
              <a:gd name="T19" fmla="*/ 5784 h 5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57" h="5785">
                <a:moveTo>
                  <a:pt x="0" y="0"/>
                </a:moveTo>
                <a:lnTo>
                  <a:pt x="4988" y="0"/>
                </a:lnTo>
                <a:lnTo>
                  <a:pt x="3518" y="2940"/>
                </a:lnTo>
                <a:lnTo>
                  <a:pt x="8724" y="2940"/>
                </a:lnTo>
                <a:lnTo>
                  <a:pt x="8941" y="1542"/>
                </a:lnTo>
                <a:lnTo>
                  <a:pt x="12652" y="1542"/>
                </a:lnTo>
                <a:lnTo>
                  <a:pt x="13010" y="2940"/>
                </a:lnTo>
                <a:lnTo>
                  <a:pt x="16459" y="2940"/>
                </a:lnTo>
                <a:lnTo>
                  <a:pt x="17799" y="5784"/>
                </a:lnTo>
                <a:lnTo>
                  <a:pt x="20556" y="5784"/>
                </a:lnTo>
              </a:path>
            </a:pathLst>
          </a:custGeom>
          <a:noFill/>
          <a:ln w="889000" cap="flat">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14" name="Freeform 445">
            <a:extLst>
              <a:ext uri="{FF2B5EF4-FFF2-40B4-BE49-F238E27FC236}">
                <a16:creationId xmlns:a16="http://schemas.microsoft.com/office/drawing/2014/main" id="{D9C10F4B-51E1-CCF2-0273-AB344075F3AE}"/>
              </a:ext>
            </a:extLst>
          </p:cNvPr>
          <p:cNvSpPr>
            <a:spLocks noChangeArrowheads="1"/>
          </p:cNvSpPr>
          <p:nvPr/>
        </p:nvSpPr>
        <p:spPr bwMode="auto">
          <a:xfrm>
            <a:off x="0" y="3605943"/>
            <a:ext cx="9241642" cy="2600823"/>
          </a:xfrm>
          <a:custGeom>
            <a:avLst/>
            <a:gdLst>
              <a:gd name="T0" fmla="*/ 0 w 20557"/>
              <a:gd name="T1" fmla="*/ 0 h 5785"/>
              <a:gd name="T2" fmla="*/ 4988 w 20557"/>
              <a:gd name="T3" fmla="*/ 0 h 5785"/>
              <a:gd name="T4" fmla="*/ 3518 w 20557"/>
              <a:gd name="T5" fmla="*/ 2940 h 5785"/>
              <a:gd name="T6" fmla="*/ 8724 w 20557"/>
              <a:gd name="T7" fmla="*/ 2940 h 5785"/>
              <a:gd name="T8" fmla="*/ 8941 w 20557"/>
              <a:gd name="T9" fmla="*/ 1542 h 5785"/>
              <a:gd name="T10" fmla="*/ 12652 w 20557"/>
              <a:gd name="T11" fmla="*/ 1542 h 5785"/>
              <a:gd name="T12" fmla="*/ 13010 w 20557"/>
              <a:gd name="T13" fmla="*/ 2940 h 5785"/>
              <a:gd name="T14" fmla="*/ 16459 w 20557"/>
              <a:gd name="T15" fmla="*/ 2940 h 5785"/>
              <a:gd name="T16" fmla="*/ 17799 w 20557"/>
              <a:gd name="T17" fmla="*/ 5784 h 5785"/>
              <a:gd name="T18" fmla="*/ 20556 w 20557"/>
              <a:gd name="T19" fmla="*/ 5784 h 5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57" h="5785">
                <a:moveTo>
                  <a:pt x="0" y="0"/>
                </a:moveTo>
                <a:lnTo>
                  <a:pt x="4988" y="0"/>
                </a:lnTo>
                <a:lnTo>
                  <a:pt x="3518" y="2940"/>
                </a:lnTo>
                <a:lnTo>
                  <a:pt x="8724" y="2940"/>
                </a:lnTo>
                <a:lnTo>
                  <a:pt x="8941" y="1542"/>
                </a:lnTo>
                <a:lnTo>
                  <a:pt x="12652" y="1542"/>
                </a:lnTo>
                <a:lnTo>
                  <a:pt x="13010" y="2940"/>
                </a:lnTo>
                <a:lnTo>
                  <a:pt x="16459" y="2940"/>
                </a:lnTo>
                <a:lnTo>
                  <a:pt x="17799" y="5784"/>
                </a:lnTo>
                <a:lnTo>
                  <a:pt x="20556" y="5784"/>
                </a:lnTo>
              </a:path>
            </a:pathLst>
          </a:custGeom>
          <a:noFill/>
          <a:ln w="762000"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15" name="Freeform 446">
            <a:extLst>
              <a:ext uri="{FF2B5EF4-FFF2-40B4-BE49-F238E27FC236}">
                <a16:creationId xmlns:a16="http://schemas.microsoft.com/office/drawing/2014/main" id="{E3630CFB-B41F-0659-6061-C90D5613FC6E}"/>
              </a:ext>
            </a:extLst>
          </p:cNvPr>
          <p:cNvSpPr>
            <a:spLocks noChangeArrowheads="1"/>
          </p:cNvSpPr>
          <p:nvPr/>
        </p:nvSpPr>
        <p:spPr bwMode="auto">
          <a:xfrm>
            <a:off x="0" y="3601051"/>
            <a:ext cx="9241642" cy="2600823"/>
          </a:xfrm>
          <a:custGeom>
            <a:avLst/>
            <a:gdLst>
              <a:gd name="T0" fmla="*/ 0 w 20557"/>
              <a:gd name="T1" fmla="*/ 0 h 5785"/>
              <a:gd name="T2" fmla="*/ 4988 w 20557"/>
              <a:gd name="T3" fmla="*/ 0 h 5785"/>
              <a:gd name="T4" fmla="*/ 3518 w 20557"/>
              <a:gd name="T5" fmla="*/ 2940 h 5785"/>
              <a:gd name="T6" fmla="*/ 8724 w 20557"/>
              <a:gd name="T7" fmla="*/ 2940 h 5785"/>
              <a:gd name="T8" fmla="*/ 8941 w 20557"/>
              <a:gd name="T9" fmla="*/ 1542 h 5785"/>
              <a:gd name="T10" fmla="*/ 12652 w 20557"/>
              <a:gd name="T11" fmla="*/ 1542 h 5785"/>
              <a:gd name="T12" fmla="*/ 13010 w 20557"/>
              <a:gd name="T13" fmla="*/ 2940 h 5785"/>
              <a:gd name="T14" fmla="*/ 16459 w 20557"/>
              <a:gd name="T15" fmla="*/ 2940 h 5785"/>
              <a:gd name="T16" fmla="*/ 17799 w 20557"/>
              <a:gd name="T17" fmla="*/ 5784 h 5785"/>
              <a:gd name="T18" fmla="*/ 20556 w 20557"/>
              <a:gd name="T19" fmla="*/ 5784 h 5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57" h="5785">
                <a:moveTo>
                  <a:pt x="0" y="0"/>
                </a:moveTo>
                <a:lnTo>
                  <a:pt x="4988" y="0"/>
                </a:lnTo>
                <a:lnTo>
                  <a:pt x="3518" y="2940"/>
                </a:lnTo>
                <a:lnTo>
                  <a:pt x="8724" y="2940"/>
                </a:lnTo>
                <a:lnTo>
                  <a:pt x="8941" y="1542"/>
                </a:lnTo>
                <a:lnTo>
                  <a:pt x="12652" y="1542"/>
                </a:lnTo>
                <a:lnTo>
                  <a:pt x="13010" y="2940"/>
                </a:lnTo>
                <a:lnTo>
                  <a:pt x="16459" y="2940"/>
                </a:lnTo>
                <a:lnTo>
                  <a:pt x="17799" y="5784"/>
                </a:lnTo>
                <a:lnTo>
                  <a:pt x="20556" y="5784"/>
                </a:lnTo>
              </a:path>
            </a:pathLst>
          </a:custGeom>
          <a:noFill/>
          <a:ln w="635000" cap="flat">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16" name="Line 447">
            <a:extLst>
              <a:ext uri="{FF2B5EF4-FFF2-40B4-BE49-F238E27FC236}">
                <a16:creationId xmlns:a16="http://schemas.microsoft.com/office/drawing/2014/main" id="{D3F5A1E6-19BE-BE6B-E768-D0589A6BAE64}"/>
              </a:ext>
            </a:extLst>
          </p:cNvPr>
          <p:cNvSpPr>
            <a:spLocks noChangeShapeType="1"/>
          </p:cNvSpPr>
          <p:nvPr/>
        </p:nvSpPr>
        <p:spPr bwMode="auto">
          <a:xfrm>
            <a:off x="210127" y="3570048"/>
            <a:ext cx="1891147" cy="1982"/>
          </a:xfrm>
          <a:prstGeom prst="line">
            <a:avLst/>
          </a:prstGeom>
          <a:noFill/>
          <a:ln w="140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17" name="Freeform 448">
            <a:extLst>
              <a:ext uri="{FF2B5EF4-FFF2-40B4-BE49-F238E27FC236}">
                <a16:creationId xmlns:a16="http://schemas.microsoft.com/office/drawing/2014/main" id="{8149FE23-F9E0-6F6D-3553-BF0F2EA97E3E}"/>
              </a:ext>
            </a:extLst>
          </p:cNvPr>
          <p:cNvSpPr>
            <a:spLocks noChangeArrowheads="1"/>
          </p:cNvSpPr>
          <p:nvPr/>
        </p:nvSpPr>
        <p:spPr bwMode="auto">
          <a:xfrm>
            <a:off x="2172638" y="3585639"/>
            <a:ext cx="71364" cy="63435"/>
          </a:xfrm>
          <a:custGeom>
            <a:avLst/>
            <a:gdLst>
              <a:gd name="T0" fmla="*/ 0 w 157"/>
              <a:gd name="T1" fmla="*/ 0 h 142"/>
              <a:gd name="T2" fmla="*/ 156 w 157"/>
              <a:gd name="T3" fmla="*/ 0 h 142"/>
              <a:gd name="T4" fmla="*/ 86 w 157"/>
              <a:gd name="T5" fmla="*/ 141 h 142"/>
            </a:gdLst>
            <a:ahLst/>
            <a:cxnLst>
              <a:cxn ang="0">
                <a:pos x="T0" y="T1"/>
              </a:cxn>
              <a:cxn ang="0">
                <a:pos x="T2" y="T3"/>
              </a:cxn>
              <a:cxn ang="0">
                <a:pos x="T4" y="T5"/>
              </a:cxn>
            </a:cxnLst>
            <a:rect l="0" t="0" r="r" b="b"/>
            <a:pathLst>
              <a:path w="157" h="142">
                <a:moveTo>
                  <a:pt x="0" y="0"/>
                </a:moveTo>
                <a:lnTo>
                  <a:pt x="156" y="0"/>
                </a:lnTo>
                <a:lnTo>
                  <a:pt x="86" y="141"/>
                </a:lnTo>
              </a:path>
            </a:pathLst>
          </a:custGeom>
          <a:noFill/>
          <a:ln w="140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p>
            <a:endParaRPr lang="en-US" sz="2450" dirty="0">
              <a:latin typeface="Fira Sans Light" panose="020B0403050000020004" pitchFamily="34" charset="0"/>
            </a:endParaRPr>
          </a:p>
        </p:txBody>
      </p:sp>
      <p:sp>
        <p:nvSpPr>
          <p:cNvPr id="18" name="Line 449">
            <a:extLst>
              <a:ext uri="{FF2B5EF4-FFF2-40B4-BE49-F238E27FC236}">
                <a16:creationId xmlns:a16="http://schemas.microsoft.com/office/drawing/2014/main" id="{25764F00-76E1-F866-E10B-FBD569049B5F}"/>
              </a:ext>
            </a:extLst>
          </p:cNvPr>
          <p:cNvSpPr>
            <a:spLocks noChangeShapeType="1"/>
          </p:cNvSpPr>
          <p:nvPr/>
        </p:nvSpPr>
        <p:spPr bwMode="auto">
          <a:xfrm flipH="1">
            <a:off x="1645338" y="3789684"/>
            <a:ext cx="501530" cy="997115"/>
          </a:xfrm>
          <a:prstGeom prst="line">
            <a:avLst/>
          </a:prstGeom>
          <a:noFill/>
          <a:ln w="140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19" name="Freeform 450">
            <a:extLst>
              <a:ext uri="{FF2B5EF4-FFF2-40B4-BE49-F238E27FC236}">
                <a16:creationId xmlns:a16="http://schemas.microsoft.com/office/drawing/2014/main" id="{994D413A-4458-9708-D67A-2BAFD9A31115}"/>
              </a:ext>
            </a:extLst>
          </p:cNvPr>
          <p:cNvSpPr>
            <a:spLocks noChangeArrowheads="1"/>
          </p:cNvSpPr>
          <p:nvPr/>
        </p:nvSpPr>
        <p:spPr bwMode="auto">
          <a:xfrm>
            <a:off x="1581903" y="4852216"/>
            <a:ext cx="71364" cy="63435"/>
          </a:xfrm>
          <a:custGeom>
            <a:avLst/>
            <a:gdLst>
              <a:gd name="T0" fmla="*/ 70 w 158"/>
              <a:gd name="T1" fmla="*/ 0 h 141"/>
              <a:gd name="T2" fmla="*/ 0 w 158"/>
              <a:gd name="T3" fmla="*/ 140 h 141"/>
              <a:gd name="T4" fmla="*/ 157 w 158"/>
              <a:gd name="T5" fmla="*/ 140 h 141"/>
            </a:gdLst>
            <a:ahLst/>
            <a:cxnLst>
              <a:cxn ang="0">
                <a:pos x="T0" y="T1"/>
              </a:cxn>
              <a:cxn ang="0">
                <a:pos x="T2" y="T3"/>
              </a:cxn>
              <a:cxn ang="0">
                <a:pos x="T4" y="T5"/>
              </a:cxn>
            </a:cxnLst>
            <a:rect l="0" t="0" r="r" b="b"/>
            <a:pathLst>
              <a:path w="158" h="141">
                <a:moveTo>
                  <a:pt x="70" y="0"/>
                </a:moveTo>
                <a:lnTo>
                  <a:pt x="0" y="140"/>
                </a:lnTo>
                <a:lnTo>
                  <a:pt x="157" y="140"/>
                </a:lnTo>
              </a:path>
            </a:pathLst>
          </a:custGeom>
          <a:noFill/>
          <a:ln w="140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20" name="Line 451">
            <a:extLst>
              <a:ext uri="{FF2B5EF4-FFF2-40B4-BE49-F238E27FC236}">
                <a16:creationId xmlns:a16="http://schemas.microsoft.com/office/drawing/2014/main" id="{9CB3AAE3-9891-41E1-99C5-80784BD04114}"/>
              </a:ext>
            </a:extLst>
          </p:cNvPr>
          <p:cNvSpPr>
            <a:spLocks noChangeShapeType="1"/>
          </p:cNvSpPr>
          <p:nvPr/>
        </p:nvSpPr>
        <p:spPr bwMode="auto">
          <a:xfrm>
            <a:off x="1797977" y="4915651"/>
            <a:ext cx="1978369" cy="1983"/>
          </a:xfrm>
          <a:prstGeom prst="line">
            <a:avLst/>
          </a:prstGeom>
          <a:noFill/>
          <a:ln w="140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21" name="Freeform 452">
            <a:extLst>
              <a:ext uri="{FF2B5EF4-FFF2-40B4-BE49-F238E27FC236}">
                <a16:creationId xmlns:a16="http://schemas.microsoft.com/office/drawing/2014/main" id="{9E4D2FAB-A1CD-799B-C805-1E9F5475F3B2}"/>
              </a:ext>
            </a:extLst>
          </p:cNvPr>
          <p:cNvSpPr>
            <a:spLocks noChangeArrowheads="1"/>
          </p:cNvSpPr>
          <p:nvPr/>
        </p:nvSpPr>
        <p:spPr bwMode="auto">
          <a:xfrm>
            <a:off x="3851675" y="4844286"/>
            <a:ext cx="81277" cy="69383"/>
          </a:xfrm>
          <a:custGeom>
            <a:avLst/>
            <a:gdLst>
              <a:gd name="T0" fmla="*/ 0 w 182"/>
              <a:gd name="T1" fmla="*/ 155 h 156"/>
              <a:gd name="T2" fmla="*/ 157 w 182"/>
              <a:gd name="T3" fmla="*/ 155 h 156"/>
              <a:gd name="T4" fmla="*/ 181 w 182"/>
              <a:gd name="T5" fmla="*/ 0 h 156"/>
            </a:gdLst>
            <a:ahLst/>
            <a:cxnLst>
              <a:cxn ang="0">
                <a:pos x="T0" y="T1"/>
              </a:cxn>
              <a:cxn ang="0">
                <a:pos x="T2" y="T3"/>
              </a:cxn>
              <a:cxn ang="0">
                <a:pos x="T4" y="T5"/>
              </a:cxn>
            </a:cxnLst>
            <a:rect l="0" t="0" r="r" b="b"/>
            <a:pathLst>
              <a:path w="182" h="156">
                <a:moveTo>
                  <a:pt x="0" y="155"/>
                </a:moveTo>
                <a:lnTo>
                  <a:pt x="157" y="155"/>
                </a:lnTo>
                <a:lnTo>
                  <a:pt x="181" y="0"/>
                </a:lnTo>
              </a:path>
            </a:pathLst>
          </a:custGeom>
          <a:noFill/>
          <a:ln w="140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22" name="Line 453">
            <a:extLst>
              <a:ext uri="{FF2B5EF4-FFF2-40B4-BE49-F238E27FC236}">
                <a16:creationId xmlns:a16="http://schemas.microsoft.com/office/drawing/2014/main" id="{8D2A4B76-E416-5CC9-0BC0-943124E7E6BB}"/>
              </a:ext>
            </a:extLst>
          </p:cNvPr>
          <p:cNvSpPr>
            <a:spLocks noChangeShapeType="1"/>
          </p:cNvSpPr>
          <p:nvPr/>
        </p:nvSpPr>
        <p:spPr bwMode="auto">
          <a:xfrm flipV="1">
            <a:off x="3958721" y="4433944"/>
            <a:ext cx="37665" cy="249774"/>
          </a:xfrm>
          <a:prstGeom prst="line">
            <a:avLst/>
          </a:prstGeom>
          <a:noFill/>
          <a:ln w="140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23" name="Freeform 454">
            <a:extLst>
              <a:ext uri="{FF2B5EF4-FFF2-40B4-BE49-F238E27FC236}">
                <a16:creationId xmlns:a16="http://schemas.microsoft.com/office/drawing/2014/main" id="{EA70C9AE-6544-E986-D977-B19C1A2A661B}"/>
              </a:ext>
            </a:extLst>
          </p:cNvPr>
          <p:cNvSpPr>
            <a:spLocks noChangeArrowheads="1"/>
          </p:cNvSpPr>
          <p:nvPr/>
        </p:nvSpPr>
        <p:spPr bwMode="auto">
          <a:xfrm>
            <a:off x="4008280" y="4287251"/>
            <a:ext cx="81275" cy="69381"/>
          </a:xfrm>
          <a:custGeom>
            <a:avLst/>
            <a:gdLst>
              <a:gd name="T0" fmla="*/ 0 w 182"/>
              <a:gd name="T1" fmla="*/ 155 h 156"/>
              <a:gd name="T2" fmla="*/ 24 w 182"/>
              <a:gd name="T3" fmla="*/ 0 h 156"/>
              <a:gd name="T4" fmla="*/ 181 w 182"/>
              <a:gd name="T5" fmla="*/ 0 h 156"/>
            </a:gdLst>
            <a:ahLst/>
            <a:cxnLst>
              <a:cxn ang="0">
                <a:pos x="T0" y="T1"/>
              </a:cxn>
              <a:cxn ang="0">
                <a:pos x="T2" y="T3"/>
              </a:cxn>
              <a:cxn ang="0">
                <a:pos x="T4" y="T5"/>
              </a:cxn>
            </a:cxnLst>
            <a:rect l="0" t="0" r="r" b="b"/>
            <a:pathLst>
              <a:path w="182" h="156">
                <a:moveTo>
                  <a:pt x="0" y="155"/>
                </a:moveTo>
                <a:lnTo>
                  <a:pt x="24" y="0"/>
                </a:lnTo>
                <a:lnTo>
                  <a:pt x="181" y="0"/>
                </a:lnTo>
              </a:path>
            </a:pathLst>
          </a:custGeom>
          <a:noFill/>
          <a:ln w="140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24" name="Line 455">
            <a:extLst>
              <a:ext uri="{FF2B5EF4-FFF2-40B4-BE49-F238E27FC236}">
                <a16:creationId xmlns:a16="http://schemas.microsoft.com/office/drawing/2014/main" id="{15E65634-3A25-F353-A7C2-241192B8129B}"/>
              </a:ext>
            </a:extLst>
          </p:cNvPr>
          <p:cNvSpPr>
            <a:spLocks noChangeShapeType="1"/>
          </p:cNvSpPr>
          <p:nvPr/>
        </p:nvSpPr>
        <p:spPr bwMode="auto">
          <a:xfrm>
            <a:off x="4228318" y="4287251"/>
            <a:ext cx="1318253" cy="1982"/>
          </a:xfrm>
          <a:prstGeom prst="line">
            <a:avLst/>
          </a:prstGeom>
          <a:noFill/>
          <a:ln w="140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25" name="Line 457">
            <a:extLst>
              <a:ext uri="{FF2B5EF4-FFF2-40B4-BE49-F238E27FC236}">
                <a16:creationId xmlns:a16="http://schemas.microsoft.com/office/drawing/2014/main" id="{E48C44AD-500B-E3D9-BA8B-BE218D82FD4E}"/>
              </a:ext>
            </a:extLst>
          </p:cNvPr>
          <p:cNvSpPr>
            <a:spLocks noChangeShapeType="1"/>
          </p:cNvSpPr>
          <p:nvPr/>
        </p:nvSpPr>
        <p:spPr bwMode="auto">
          <a:xfrm>
            <a:off x="5746786" y="4519183"/>
            <a:ext cx="63435" cy="245810"/>
          </a:xfrm>
          <a:prstGeom prst="line">
            <a:avLst/>
          </a:prstGeom>
          <a:noFill/>
          <a:ln w="140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26" name="Freeform 458">
            <a:extLst>
              <a:ext uri="{FF2B5EF4-FFF2-40B4-BE49-F238E27FC236}">
                <a16:creationId xmlns:a16="http://schemas.microsoft.com/office/drawing/2014/main" id="{816DA79E-D3F6-4E13-3F50-694700121989}"/>
              </a:ext>
            </a:extLst>
          </p:cNvPr>
          <p:cNvSpPr>
            <a:spLocks noChangeArrowheads="1"/>
          </p:cNvSpPr>
          <p:nvPr/>
        </p:nvSpPr>
        <p:spPr bwMode="auto">
          <a:xfrm>
            <a:off x="5830044" y="4846269"/>
            <a:ext cx="89206" cy="69381"/>
          </a:xfrm>
          <a:custGeom>
            <a:avLst/>
            <a:gdLst>
              <a:gd name="T0" fmla="*/ 0 w 197"/>
              <a:gd name="T1" fmla="*/ 0 h 153"/>
              <a:gd name="T2" fmla="*/ 39 w 197"/>
              <a:gd name="T3" fmla="*/ 152 h 153"/>
              <a:gd name="T4" fmla="*/ 196 w 197"/>
              <a:gd name="T5" fmla="*/ 152 h 153"/>
            </a:gdLst>
            <a:ahLst/>
            <a:cxnLst>
              <a:cxn ang="0">
                <a:pos x="T0" y="T1"/>
              </a:cxn>
              <a:cxn ang="0">
                <a:pos x="T2" y="T3"/>
              </a:cxn>
              <a:cxn ang="0">
                <a:pos x="T4" y="T5"/>
              </a:cxn>
            </a:cxnLst>
            <a:rect l="0" t="0" r="r" b="b"/>
            <a:pathLst>
              <a:path w="197" h="153">
                <a:moveTo>
                  <a:pt x="0" y="0"/>
                </a:moveTo>
                <a:lnTo>
                  <a:pt x="39" y="152"/>
                </a:lnTo>
                <a:lnTo>
                  <a:pt x="196" y="152"/>
                </a:lnTo>
              </a:path>
            </a:pathLst>
          </a:custGeom>
          <a:noFill/>
          <a:ln w="140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27" name="Line 459">
            <a:extLst>
              <a:ext uri="{FF2B5EF4-FFF2-40B4-BE49-F238E27FC236}">
                <a16:creationId xmlns:a16="http://schemas.microsoft.com/office/drawing/2014/main" id="{F0655416-FF63-089D-8B4B-8AC0AB36A604}"/>
              </a:ext>
            </a:extLst>
          </p:cNvPr>
          <p:cNvSpPr>
            <a:spLocks noChangeShapeType="1"/>
          </p:cNvSpPr>
          <p:nvPr/>
        </p:nvSpPr>
        <p:spPr bwMode="auto">
          <a:xfrm>
            <a:off x="6046120" y="4915651"/>
            <a:ext cx="1217153" cy="1983"/>
          </a:xfrm>
          <a:prstGeom prst="line">
            <a:avLst/>
          </a:prstGeom>
          <a:noFill/>
          <a:ln w="140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28" name="Freeform 460">
            <a:extLst>
              <a:ext uri="{FF2B5EF4-FFF2-40B4-BE49-F238E27FC236}">
                <a16:creationId xmlns:a16="http://schemas.microsoft.com/office/drawing/2014/main" id="{7BE59AE5-9994-C8DE-0EA4-39E0A399A3A9}"/>
              </a:ext>
            </a:extLst>
          </p:cNvPr>
          <p:cNvSpPr>
            <a:spLocks noChangeArrowheads="1"/>
          </p:cNvSpPr>
          <p:nvPr/>
        </p:nvSpPr>
        <p:spPr bwMode="auto">
          <a:xfrm>
            <a:off x="7328689" y="4915650"/>
            <a:ext cx="101100" cy="63435"/>
          </a:xfrm>
          <a:custGeom>
            <a:avLst/>
            <a:gdLst>
              <a:gd name="T0" fmla="*/ 0 w 224"/>
              <a:gd name="T1" fmla="*/ 0 h 143"/>
              <a:gd name="T2" fmla="*/ 156 w 224"/>
              <a:gd name="T3" fmla="*/ 0 h 143"/>
              <a:gd name="T4" fmla="*/ 223 w 224"/>
              <a:gd name="T5" fmla="*/ 142 h 143"/>
            </a:gdLst>
            <a:ahLst/>
            <a:cxnLst>
              <a:cxn ang="0">
                <a:pos x="T0" y="T1"/>
              </a:cxn>
              <a:cxn ang="0">
                <a:pos x="T2" y="T3"/>
              </a:cxn>
              <a:cxn ang="0">
                <a:pos x="T4" y="T5"/>
              </a:cxn>
            </a:cxnLst>
            <a:rect l="0" t="0" r="r" b="b"/>
            <a:pathLst>
              <a:path w="224" h="143">
                <a:moveTo>
                  <a:pt x="0" y="0"/>
                </a:moveTo>
                <a:lnTo>
                  <a:pt x="156" y="0"/>
                </a:lnTo>
                <a:lnTo>
                  <a:pt x="223" y="142"/>
                </a:lnTo>
              </a:path>
            </a:pathLst>
          </a:custGeom>
          <a:noFill/>
          <a:ln w="140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29" name="Line 461">
            <a:extLst>
              <a:ext uri="{FF2B5EF4-FFF2-40B4-BE49-F238E27FC236}">
                <a16:creationId xmlns:a16="http://schemas.microsoft.com/office/drawing/2014/main" id="{B2FC9C73-CAAB-DE76-A3F0-718D7C3C34DD}"/>
              </a:ext>
            </a:extLst>
          </p:cNvPr>
          <p:cNvSpPr>
            <a:spLocks noChangeShapeType="1"/>
          </p:cNvSpPr>
          <p:nvPr/>
        </p:nvSpPr>
        <p:spPr bwMode="auto">
          <a:xfrm>
            <a:off x="7489259" y="5105954"/>
            <a:ext cx="451972" cy="959450"/>
          </a:xfrm>
          <a:prstGeom prst="line">
            <a:avLst/>
          </a:prstGeom>
          <a:noFill/>
          <a:ln w="1404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grpSp>
        <p:nvGrpSpPr>
          <p:cNvPr id="30" name="Group 29">
            <a:extLst>
              <a:ext uri="{FF2B5EF4-FFF2-40B4-BE49-F238E27FC236}">
                <a16:creationId xmlns:a16="http://schemas.microsoft.com/office/drawing/2014/main" id="{D2267237-57E5-DD03-6810-E9DDED3108D0}"/>
              </a:ext>
            </a:extLst>
          </p:cNvPr>
          <p:cNvGrpSpPr/>
          <p:nvPr/>
        </p:nvGrpSpPr>
        <p:grpSpPr>
          <a:xfrm>
            <a:off x="1171559" y="2343519"/>
            <a:ext cx="808792" cy="1177507"/>
            <a:chOff x="2609850" y="1857375"/>
            <a:chExt cx="647700" cy="942975"/>
          </a:xfrm>
        </p:grpSpPr>
        <p:sp>
          <p:nvSpPr>
            <p:cNvPr id="31" name="Freeform 464">
              <a:extLst>
                <a:ext uri="{FF2B5EF4-FFF2-40B4-BE49-F238E27FC236}">
                  <a16:creationId xmlns:a16="http://schemas.microsoft.com/office/drawing/2014/main" id="{39DB246C-FBDF-8FBD-27C4-CCEA3941F3B1}"/>
                </a:ext>
              </a:extLst>
            </p:cNvPr>
            <p:cNvSpPr>
              <a:spLocks noChangeArrowheads="1"/>
            </p:cNvSpPr>
            <p:nvPr/>
          </p:nvSpPr>
          <p:spPr bwMode="auto">
            <a:xfrm>
              <a:off x="2609850" y="1857375"/>
              <a:ext cx="647700" cy="942975"/>
            </a:xfrm>
            <a:custGeom>
              <a:avLst/>
              <a:gdLst>
                <a:gd name="T0" fmla="*/ 1797 w 1798"/>
                <a:gd name="T1" fmla="*/ 898 h 2621"/>
                <a:gd name="T2" fmla="*/ 1797 w 1798"/>
                <a:gd name="T3" fmla="*/ 898 h 2621"/>
                <a:gd name="T4" fmla="*/ 898 w 1798"/>
                <a:gd name="T5" fmla="*/ 2620 h 2621"/>
                <a:gd name="T6" fmla="*/ 898 w 1798"/>
                <a:gd name="T7" fmla="*/ 2620 h 2621"/>
                <a:gd name="T8" fmla="*/ 0 w 1798"/>
                <a:gd name="T9" fmla="*/ 898 h 2621"/>
                <a:gd name="T10" fmla="*/ 0 w 1798"/>
                <a:gd name="T11" fmla="*/ 898 h 2621"/>
                <a:gd name="T12" fmla="*/ 898 w 1798"/>
                <a:gd name="T13" fmla="*/ 0 h 2621"/>
                <a:gd name="T14" fmla="*/ 898 w 1798"/>
                <a:gd name="T15" fmla="*/ 0 h 2621"/>
                <a:gd name="T16" fmla="*/ 1797 w 1798"/>
                <a:gd name="T17" fmla="*/ 898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2621">
                  <a:moveTo>
                    <a:pt x="1797" y="898"/>
                  </a:moveTo>
                  <a:lnTo>
                    <a:pt x="1797" y="898"/>
                  </a:lnTo>
                  <a:cubicBezTo>
                    <a:pt x="1797" y="1612"/>
                    <a:pt x="898" y="2620"/>
                    <a:pt x="898" y="2620"/>
                  </a:cubicBezTo>
                  <a:lnTo>
                    <a:pt x="898" y="2620"/>
                  </a:lnTo>
                  <a:cubicBezTo>
                    <a:pt x="898" y="2620"/>
                    <a:pt x="0" y="1595"/>
                    <a:pt x="0" y="898"/>
                  </a:cubicBezTo>
                  <a:lnTo>
                    <a:pt x="0" y="898"/>
                  </a:lnTo>
                  <a:cubicBezTo>
                    <a:pt x="0" y="402"/>
                    <a:pt x="402" y="0"/>
                    <a:pt x="898" y="0"/>
                  </a:cubicBezTo>
                  <a:lnTo>
                    <a:pt x="898" y="0"/>
                  </a:lnTo>
                  <a:cubicBezTo>
                    <a:pt x="1395" y="0"/>
                    <a:pt x="1797" y="402"/>
                    <a:pt x="1797" y="898"/>
                  </a:cubicBezTo>
                </a:path>
              </a:pathLst>
            </a:custGeom>
            <a:solidFill>
              <a:schemeClr val="accent2"/>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32" name="Freeform 465">
              <a:extLst>
                <a:ext uri="{FF2B5EF4-FFF2-40B4-BE49-F238E27FC236}">
                  <a16:creationId xmlns:a16="http://schemas.microsoft.com/office/drawing/2014/main" id="{B3016163-CAEC-29C8-0BD1-C1520B707AE8}"/>
                </a:ext>
              </a:extLst>
            </p:cNvPr>
            <p:cNvSpPr>
              <a:spLocks noChangeArrowheads="1"/>
            </p:cNvSpPr>
            <p:nvPr/>
          </p:nvSpPr>
          <p:spPr bwMode="auto">
            <a:xfrm>
              <a:off x="2933700" y="1857375"/>
              <a:ext cx="323850" cy="942975"/>
            </a:xfrm>
            <a:custGeom>
              <a:avLst/>
              <a:gdLst>
                <a:gd name="T0" fmla="*/ 0 w 900"/>
                <a:gd name="T1" fmla="*/ 0 h 2621"/>
                <a:gd name="T2" fmla="*/ 0 w 900"/>
                <a:gd name="T3" fmla="*/ 2620 h 2621"/>
                <a:gd name="T4" fmla="*/ 0 w 900"/>
                <a:gd name="T5" fmla="*/ 2620 h 2621"/>
                <a:gd name="T6" fmla="*/ 899 w 900"/>
                <a:gd name="T7" fmla="*/ 898 h 2621"/>
                <a:gd name="T8" fmla="*/ 899 w 900"/>
                <a:gd name="T9" fmla="*/ 898 h 2621"/>
                <a:gd name="T10" fmla="*/ 0 w 900"/>
                <a:gd name="T11" fmla="*/ 0 h 2621"/>
              </a:gdLst>
              <a:ahLst/>
              <a:cxnLst>
                <a:cxn ang="0">
                  <a:pos x="T0" y="T1"/>
                </a:cxn>
                <a:cxn ang="0">
                  <a:pos x="T2" y="T3"/>
                </a:cxn>
                <a:cxn ang="0">
                  <a:pos x="T4" y="T5"/>
                </a:cxn>
                <a:cxn ang="0">
                  <a:pos x="T6" y="T7"/>
                </a:cxn>
                <a:cxn ang="0">
                  <a:pos x="T8" y="T9"/>
                </a:cxn>
                <a:cxn ang="0">
                  <a:pos x="T10" y="T11"/>
                </a:cxn>
              </a:cxnLst>
              <a:rect l="0" t="0" r="r" b="b"/>
              <a:pathLst>
                <a:path w="900" h="2621">
                  <a:moveTo>
                    <a:pt x="0" y="0"/>
                  </a:moveTo>
                  <a:lnTo>
                    <a:pt x="0" y="2620"/>
                  </a:lnTo>
                  <a:lnTo>
                    <a:pt x="0" y="2620"/>
                  </a:lnTo>
                  <a:cubicBezTo>
                    <a:pt x="0" y="2620"/>
                    <a:pt x="899" y="1612"/>
                    <a:pt x="899" y="898"/>
                  </a:cubicBezTo>
                  <a:lnTo>
                    <a:pt x="899" y="898"/>
                  </a:lnTo>
                  <a:cubicBezTo>
                    <a:pt x="899" y="402"/>
                    <a:pt x="497" y="0"/>
                    <a:pt x="0" y="0"/>
                  </a:cubicBez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33" name="Freeform 466">
              <a:extLst>
                <a:ext uri="{FF2B5EF4-FFF2-40B4-BE49-F238E27FC236}">
                  <a16:creationId xmlns:a16="http://schemas.microsoft.com/office/drawing/2014/main" id="{AB0350BB-9866-1779-8835-91C13A34C32E}"/>
                </a:ext>
              </a:extLst>
            </p:cNvPr>
            <p:cNvSpPr>
              <a:spLocks noChangeArrowheads="1"/>
            </p:cNvSpPr>
            <p:nvPr/>
          </p:nvSpPr>
          <p:spPr bwMode="auto">
            <a:xfrm>
              <a:off x="2651254" y="1896748"/>
              <a:ext cx="566737" cy="564884"/>
            </a:xfrm>
            <a:custGeom>
              <a:avLst/>
              <a:gdLst>
                <a:gd name="T0" fmla="*/ 1347 w 1348"/>
                <a:gd name="T1" fmla="*/ 673 h 1347"/>
                <a:gd name="T2" fmla="*/ 1347 w 1348"/>
                <a:gd name="T3" fmla="*/ 673 h 1347"/>
                <a:gd name="T4" fmla="*/ 673 w 1348"/>
                <a:gd name="T5" fmla="*/ 1346 h 1347"/>
                <a:gd name="T6" fmla="*/ 673 w 1348"/>
                <a:gd name="T7" fmla="*/ 1346 h 1347"/>
                <a:gd name="T8" fmla="*/ 0 w 1348"/>
                <a:gd name="T9" fmla="*/ 673 h 1347"/>
                <a:gd name="T10" fmla="*/ 0 w 1348"/>
                <a:gd name="T11" fmla="*/ 673 h 1347"/>
                <a:gd name="T12" fmla="*/ 673 w 1348"/>
                <a:gd name="T13" fmla="*/ 0 h 1347"/>
                <a:gd name="T14" fmla="*/ 673 w 1348"/>
                <a:gd name="T15" fmla="*/ 0 h 1347"/>
                <a:gd name="T16" fmla="*/ 1347 w 1348"/>
                <a:gd name="T17" fmla="*/ 67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8" h="1347">
                  <a:moveTo>
                    <a:pt x="1347" y="673"/>
                  </a:moveTo>
                  <a:lnTo>
                    <a:pt x="1347" y="673"/>
                  </a:lnTo>
                  <a:cubicBezTo>
                    <a:pt x="1347" y="1045"/>
                    <a:pt x="1045" y="1346"/>
                    <a:pt x="673" y="1346"/>
                  </a:cubicBezTo>
                  <a:lnTo>
                    <a:pt x="673" y="1346"/>
                  </a:lnTo>
                  <a:cubicBezTo>
                    <a:pt x="302" y="1346"/>
                    <a:pt x="0" y="1045"/>
                    <a:pt x="0" y="673"/>
                  </a:cubicBezTo>
                  <a:lnTo>
                    <a:pt x="0" y="673"/>
                  </a:lnTo>
                  <a:cubicBezTo>
                    <a:pt x="0" y="301"/>
                    <a:pt x="302" y="0"/>
                    <a:pt x="673" y="0"/>
                  </a:cubicBezTo>
                  <a:lnTo>
                    <a:pt x="673" y="0"/>
                  </a:lnTo>
                  <a:cubicBezTo>
                    <a:pt x="1045" y="0"/>
                    <a:pt x="1347" y="301"/>
                    <a:pt x="1347" y="673"/>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grpSp>
      <p:grpSp>
        <p:nvGrpSpPr>
          <p:cNvPr id="34" name="Group 33">
            <a:extLst>
              <a:ext uri="{FF2B5EF4-FFF2-40B4-BE49-F238E27FC236}">
                <a16:creationId xmlns:a16="http://schemas.microsoft.com/office/drawing/2014/main" id="{F7C578FF-2A89-D567-D04E-3AB854813672}"/>
              </a:ext>
            </a:extLst>
          </p:cNvPr>
          <p:cNvGrpSpPr/>
          <p:nvPr/>
        </p:nvGrpSpPr>
        <p:grpSpPr>
          <a:xfrm>
            <a:off x="7011516" y="3663753"/>
            <a:ext cx="808792" cy="1177507"/>
            <a:chOff x="7286625" y="2914650"/>
            <a:chExt cx="647700" cy="942975"/>
          </a:xfrm>
        </p:grpSpPr>
        <p:sp>
          <p:nvSpPr>
            <p:cNvPr id="35" name="Freeform 468">
              <a:extLst>
                <a:ext uri="{FF2B5EF4-FFF2-40B4-BE49-F238E27FC236}">
                  <a16:creationId xmlns:a16="http://schemas.microsoft.com/office/drawing/2014/main" id="{5FFCD981-69D9-67AA-10D6-92B2810E1FC2}"/>
                </a:ext>
              </a:extLst>
            </p:cNvPr>
            <p:cNvSpPr>
              <a:spLocks noChangeArrowheads="1"/>
            </p:cNvSpPr>
            <p:nvPr/>
          </p:nvSpPr>
          <p:spPr bwMode="auto">
            <a:xfrm>
              <a:off x="7286625" y="2914650"/>
              <a:ext cx="647700" cy="942975"/>
            </a:xfrm>
            <a:custGeom>
              <a:avLst/>
              <a:gdLst>
                <a:gd name="T0" fmla="*/ 1797 w 1798"/>
                <a:gd name="T1" fmla="*/ 899 h 2621"/>
                <a:gd name="T2" fmla="*/ 1797 w 1798"/>
                <a:gd name="T3" fmla="*/ 899 h 2621"/>
                <a:gd name="T4" fmla="*/ 899 w 1798"/>
                <a:gd name="T5" fmla="*/ 2620 h 2621"/>
                <a:gd name="T6" fmla="*/ 899 w 1798"/>
                <a:gd name="T7" fmla="*/ 2620 h 2621"/>
                <a:gd name="T8" fmla="*/ 0 w 1798"/>
                <a:gd name="T9" fmla="*/ 899 h 2621"/>
                <a:gd name="T10" fmla="*/ 0 w 1798"/>
                <a:gd name="T11" fmla="*/ 899 h 2621"/>
                <a:gd name="T12" fmla="*/ 899 w 1798"/>
                <a:gd name="T13" fmla="*/ 0 h 2621"/>
                <a:gd name="T14" fmla="*/ 899 w 1798"/>
                <a:gd name="T15" fmla="*/ 0 h 2621"/>
                <a:gd name="T16" fmla="*/ 1797 w 1798"/>
                <a:gd name="T17" fmla="*/ 899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2621">
                  <a:moveTo>
                    <a:pt x="1797" y="899"/>
                  </a:moveTo>
                  <a:lnTo>
                    <a:pt x="1797" y="899"/>
                  </a:lnTo>
                  <a:cubicBezTo>
                    <a:pt x="1797" y="1612"/>
                    <a:pt x="899" y="2620"/>
                    <a:pt x="899" y="2620"/>
                  </a:cubicBezTo>
                  <a:lnTo>
                    <a:pt x="899" y="2620"/>
                  </a:lnTo>
                  <a:cubicBezTo>
                    <a:pt x="899" y="2620"/>
                    <a:pt x="0" y="1596"/>
                    <a:pt x="0" y="899"/>
                  </a:cubicBezTo>
                  <a:lnTo>
                    <a:pt x="0" y="899"/>
                  </a:lnTo>
                  <a:cubicBezTo>
                    <a:pt x="0" y="402"/>
                    <a:pt x="402" y="0"/>
                    <a:pt x="899" y="0"/>
                  </a:cubicBezTo>
                  <a:lnTo>
                    <a:pt x="899" y="0"/>
                  </a:lnTo>
                  <a:cubicBezTo>
                    <a:pt x="1395" y="0"/>
                    <a:pt x="1797" y="402"/>
                    <a:pt x="1797" y="899"/>
                  </a:cubicBezTo>
                </a:path>
              </a:pathLst>
            </a:custGeom>
            <a:solidFill>
              <a:schemeClr val="accent5"/>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36" name="Freeform 469">
              <a:extLst>
                <a:ext uri="{FF2B5EF4-FFF2-40B4-BE49-F238E27FC236}">
                  <a16:creationId xmlns:a16="http://schemas.microsoft.com/office/drawing/2014/main" id="{D8AF740C-DAED-5960-18F4-D1FACF53EDF1}"/>
                </a:ext>
              </a:extLst>
            </p:cNvPr>
            <p:cNvSpPr>
              <a:spLocks noChangeArrowheads="1"/>
            </p:cNvSpPr>
            <p:nvPr/>
          </p:nvSpPr>
          <p:spPr bwMode="auto">
            <a:xfrm>
              <a:off x="7610475" y="2914650"/>
              <a:ext cx="323850" cy="942975"/>
            </a:xfrm>
            <a:custGeom>
              <a:avLst/>
              <a:gdLst>
                <a:gd name="T0" fmla="*/ 0 w 899"/>
                <a:gd name="T1" fmla="*/ 0 h 2621"/>
                <a:gd name="T2" fmla="*/ 0 w 899"/>
                <a:gd name="T3" fmla="*/ 2620 h 2621"/>
                <a:gd name="T4" fmla="*/ 0 w 899"/>
                <a:gd name="T5" fmla="*/ 2620 h 2621"/>
                <a:gd name="T6" fmla="*/ 898 w 899"/>
                <a:gd name="T7" fmla="*/ 899 h 2621"/>
                <a:gd name="T8" fmla="*/ 898 w 899"/>
                <a:gd name="T9" fmla="*/ 899 h 2621"/>
                <a:gd name="T10" fmla="*/ 0 w 899"/>
                <a:gd name="T11" fmla="*/ 0 h 2621"/>
              </a:gdLst>
              <a:ahLst/>
              <a:cxnLst>
                <a:cxn ang="0">
                  <a:pos x="T0" y="T1"/>
                </a:cxn>
                <a:cxn ang="0">
                  <a:pos x="T2" y="T3"/>
                </a:cxn>
                <a:cxn ang="0">
                  <a:pos x="T4" y="T5"/>
                </a:cxn>
                <a:cxn ang="0">
                  <a:pos x="T6" y="T7"/>
                </a:cxn>
                <a:cxn ang="0">
                  <a:pos x="T8" y="T9"/>
                </a:cxn>
                <a:cxn ang="0">
                  <a:pos x="T10" y="T11"/>
                </a:cxn>
              </a:cxnLst>
              <a:rect l="0" t="0" r="r" b="b"/>
              <a:pathLst>
                <a:path w="899" h="2621">
                  <a:moveTo>
                    <a:pt x="0" y="0"/>
                  </a:moveTo>
                  <a:lnTo>
                    <a:pt x="0" y="2620"/>
                  </a:lnTo>
                  <a:lnTo>
                    <a:pt x="0" y="2620"/>
                  </a:lnTo>
                  <a:cubicBezTo>
                    <a:pt x="0" y="2620"/>
                    <a:pt x="898" y="1612"/>
                    <a:pt x="898" y="899"/>
                  </a:cubicBezTo>
                  <a:lnTo>
                    <a:pt x="898" y="899"/>
                  </a:lnTo>
                  <a:cubicBezTo>
                    <a:pt x="898" y="402"/>
                    <a:pt x="496" y="0"/>
                    <a:pt x="0" y="0"/>
                  </a:cubicBezTo>
                </a:path>
              </a:pathLst>
            </a:custGeom>
            <a:solidFill>
              <a:schemeClr val="accent5">
                <a:lumMod val="90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37" name="Freeform 470">
              <a:extLst>
                <a:ext uri="{FF2B5EF4-FFF2-40B4-BE49-F238E27FC236}">
                  <a16:creationId xmlns:a16="http://schemas.microsoft.com/office/drawing/2014/main" id="{D7AA1C88-CC6D-D26F-7E24-7B6095C8711C}"/>
                </a:ext>
              </a:extLst>
            </p:cNvPr>
            <p:cNvSpPr>
              <a:spLocks noChangeAspect="1" noChangeArrowheads="1"/>
            </p:cNvSpPr>
            <p:nvPr/>
          </p:nvSpPr>
          <p:spPr bwMode="auto">
            <a:xfrm>
              <a:off x="7325385" y="2953550"/>
              <a:ext cx="565828" cy="565828"/>
            </a:xfrm>
            <a:custGeom>
              <a:avLst/>
              <a:gdLst>
                <a:gd name="T0" fmla="*/ 1347 w 1348"/>
                <a:gd name="T1" fmla="*/ 674 h 1348"/>
                <a:gd name="T2" fmla="*/ 1347 w 1348"/>
                <a:gd name="T3" fmla="*/ 674 h 1348"/>
                <a:gd name="T4" fmla="*/ 674 w 1348"/>
                <a:gd name="T5" fmla="*/ 1347 h 1348"/>
                <a:gd name="T6" fmla="*/ 674 w 1348"/>
                <a:gd name="T7" fmla="*/ 1347 h 1348"/>
                <a:gd name="T8" fmla="*/ 0 w 1348"/>
                <a:gd name="T9" fmla="*/ 674 h 1348"/>
                <a:gd name="T10" fmla="*/ 0 w 1348"/>
                <a:gd name="T11" fmla="*/ 674 h 1348"/>
                <a:gd name="T12" fmla="*/ 674 w 1348"/>
                <a:gd name="T13" fmla="*/ 0 h 1348"/>
                <a:gd name="T14" fmla="*/ 674 w 1348"/>
                <a:gd name="T15" fmla="*/ 0 h 1348"/>
                <a:gd name="T16" fmla="*/ 1347 w 1348"/>
                <a:gd name="T17" fmla="*/ 67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8" h="1348">
                  <a:moveTo>
                    <a:pt x="1347" y="674"/>
                  </a:moveTo>
                  <a:lnTo>
                    <a:pt x="1347" y="674"/>
                  </a:lnTo>
                  <a:cubicBezTo>
                    <a:pt x="1347" y="1045"/>
                    <a:pt x="1045" y="1347"/>
                    <a:pt x="674" y="1347"/>
                  </a:cubicBezTo>
                  <a:lnTo>
                    <a:pt x="674" y="1347"/>
                  </a:lnTo>
                  <a:cubicBezTo>
                    <a:pt x="302" y="1347"/>
                    <a:pt x="0" y="1045"/>
                    <a:pt x="0" y="674"/>
                  </a:cubicBezTo>
                  <a:lnTo>
                    <a:pt x="0" y="674"/>
                  </a:lnTo>
                  <a:cubicBezTo>
                    <a:pt x="0" y="302"/>
                    <a:pt x="302" y="0"/>
                    <a:pt x="674" y="0"/>
                  </a:cubicBezTo>
                  <a:lnTo>
                    <a:pt x="674" y="0"/>
                  </a:lnTo>
                  <a:cubicBezTo>
                    <a:pt x="1045" y="0"/>
                    <a:pt x="1347" y="302"/>
                    <a:pt x="1347" y="674"/>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grpSp>
      <p:grpSp>
        <p:nvGrpSpPr>
          <p:cNvPr id="38" name="Group 37">
            <a:extLst>
              <a:ext uri="{FF2B5EF4-FFF2-40B4-BE49-F238E27FC236}">
                <a16:creationId xmlns:a16="http://schemas.microsoft.com/office/drawing/2014/main" id="{06AF7CA1-2DD4-2F29-6E3E-CB131D866DD9}"/>
              </a:ext>
            </a:extLst>
          </p:cNvPr>
          <p:cNvGrpSpPr/>
          <p:nvPr/>
        </p:nvGrpSpPr>
        <p:grpSpPr>
          <a:xfrm>
            <a:off x="2906102" y="3663753"/>
            <a:ext cx="808792" cy="1177507"/>
            <a:chOff x="3998913" y="2914650"/>
            <a:chExt cx="647700" cy="942975"/>
          </a:xfrm>
        </p:grpSpPr>
        <p:sp>
          <p:nvSpPr>
            <p:cNvPr id="39" name="Freeform 472">
              <a:extLst>
                <a:ext uri="{FF2B5EF4-FFF2-40B4-BE49-F238E27FC236}">
                  <a16:creationId xmlns:a16="http://schemas.microsoft.com/office/drawing/2014/main" id="{42DADE49-0CAE-F55D-3732-4DA2E9926BA2}"/>
                </a:ext>
              </a:extLst>
            </p:cNvPr>
            <p:cNvSpPr>
              <a:spLocks noChangeArrowheads="1"/>
            </p:cNvSpPr>
            <p:nvPr/>
          </p:nvSpPr>
          <p:spPr bwMode="auto">
            <a:xfrm>
              <a:off x="3998913" y="2914650"/>
              <a:ext cx="647700" cy="942975"/>
            </a:xfrm>
            <a:custGeom>
              <a:avLst/>
              <a:gdLst>
                <a:gd name="T0" fmla="*/ 1798 w 1799"/>
                <a:gd name="T1" fmla="*/ 899 h 2621"/>
                <a:gd name="T2" fmla="*/ 1798 w 1799"/>
                <a:gd name="T3" fmla="*/ 899 h 2621"/>
                <a:gd name="T4" fmla="*/ 899 w 1799"/>
                <a:gd name="T5" fmla="*/ 2620 h 2621"/>
                <a:gd name="T6" fmla="*/ 899 w 1799"/>
                <a:gd name="T7" fmla="*/ 2620 h 2621"/>
                <a:gd name="T8" fmla="*/ 0 w 1799"/>
                <a:gd name="T9" fmla="*/ 899 h 2621"/>
                <a:gd name="T10" fmla="*/ 0 w 1799"/>
                <a:gd name="T11" fmla="*/ 899 h 2621"/>
                <a:gd name="T12" fmla="*/ 899 w 1799"/>
                <a:gd name="T13" fmla="*/ 0 h 2621"/>
                <a:gd name="T14" fmla="*/ 899 w 1799"/>
                <a:gd name="T15" fmla="*/ 0 h 2621"/>
                <a:gd name="T16" fmla="*/ 1798 w 1799"/>
                <a:gd name="T17" fmla="*/ 899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2621">
                  <a:moveTo>
                    <a:pt x="1798" y="899"/>
                  </a:moveTo>
                  <a:lnTo>
                    <a:pt x="1798" y="899"/>
                  </a:lnTo>
                  <a:cubicBezTo>
                    <a:pt x="1798" y="1612"/>
                    <a:pt x="899" y="2620"/>
                    <a:pt x="899" y="2620"/>
                  </a:cubicBezTo>
                  <a:lnTo>
                    <a:pt x="899" y="2620"/>
                  </a:lnTo>
                  <a:cubicBezTo>
                    <a:pt x="899" y="2620"/>
                    <a:pt x="0" y="1596"/>
                    <a:pt x="0" y="899"/>
                  </a:cubicBezTo>
                  <a:lnTo>
                    <a:pt x="0" y="899"/>
                  </a:lnTo>
                  <a:cubicBezTo>
                    <a:pt x="0" y="402"/>
                    <a:pt x="403" y="0"/>
                    <a:pt x="899" y="0"/>
                  </a:cubicBezTo>
                  <a:lnTo>
                    <a:pt x="899" y="0"/>
                  </a:lnTo>
                  <a:cubicBezTo>
                    <a:pt x="1395" y="0"/>
                    <a:pt x="1798" y="402"/>
                    <a:pt x="1798" y="899"/>
                  </a:cubicBezTo>
                </a:path>
              </a:pathLst>
            </a:custGeom>
            <a:solidFill>
              <a:schemeClr val="accent3"/>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40" name="Freeform 473">
              <a:extLst>
                <a:ext uri="{FF2B5EF4-FFF2-40B4-BE49-F238E27FC236}">
                  <a16:creationId xmlns:a16="http://schemas.microsoft.com/office/drawing/2014/main" id="{CB1D2BD7-6079-EDFC-84BA-3814FEDCCB32}"/>
                </a:ext>
              </a:extLst>
            </p:cNvPr>
            <p:cNvSpPr>
              <a:spLocks noChangeArrowheads="1"/>
            </p:cNvSpPr>
            <p:nvPr/>
          </p:nvSpPr>
          <p:spPr bwMode="auto">
            <a:xfrm>
              <a:off x="4321175" y="2914650"/>
              <a:ext cx="323850" cy="942975"/>
            </a:xfrm>
            <a:custGeom>
              <a:avLst/>
              <a:gdLst>
                <a:gd name="T0" fmla="*/ 0 w 900"/>
                <a:gd name="T1" fmla="*/ 0 h 2621"/>
                <a:gd name="T2" fmla="*/ 0 w 900"/>
                <a:gd name="T3" fmla="*/ 2620 h 2621"/>
                <a:gd name="T4" fmla="*/ 0 w 900"/>
                <a:gd name="T5" fmla="*/ 2620 h 2621"/>
                <a:gd name="T6" fmla="*/ 899 w 900"/>
                <a:gd name="T7" fmla="*/ 899 h 2621"/>
                <a:gd name="T8" fmla="*/ 899 w 900"/>
                <a:gd name="T9" fmla="*/ 899 h 2621"/>
                <a:gd name="T10" fmla="*/ 0 w 900"/>
                <a:gd name="T11" fmla="*/ 0 h 2621"/>
              </a:gdLst>
              <a:ahLst/>
              <a:cxnLst>
                <a:cxn ang="0">
                  <a:pos x="T0" y="T1"/>
                </a:cxn>
                <a:cxn ang="0">
                  <a:pos x="T2" y="T3"/>
                </a:cxn>
                <a:cxn ang="0">
                  <a:pos x="T4" y="T5"/>
                </a:cxn>
                <a:cxn ang="0">
                  <a:pos x="T6" y="T7"/>
                </a:cxn>
                <a:cxn ang="0">
                  <a:pos x="T8" y="T9"/>
                </a:cxn>
                <a:cxn ang="0">
                  <a:pos x="T10" y="T11"/>
                </a:cxn>
              </a:cxnLst>
              <a:rect l="0" t="0" r="r" b="b"/>
              <a:pathLst>
                <a:path w="900" h="2621">
                  <a:moveTo>
                    <a:pt x="0" y="0"/>
                  </a:moveTo>
                  <a:lnTo>
                    <a:pt x="0" y="2620"/>
                  </a:lnTo>
                  <a:lnTo>
                    <a:pt x="0" y="2620"/>
                  </a:lnTo>
                  <a:cubicBezTo>
                    <a:pt x="0" y="2620"/>
                    <a:pt x="899" y="1612"/>
                    <a:pt x="899" y="899"/>
                  </a:cubicBezTo>
                  <a:lnTo>
                    <a:pt x="899" y="899"/>
                  </a:lnTo>
                  <a:cubicBezTo>
                    <a:pt x="899" y="402"/>
                    <a:pt x="496" y="0"/>
                    <a:pt x="0" y="0"/>
                  </a:cubicBezTo>
                </a:path>
              </a:pathLst>
            </a:custGeom>
            <a:solidFill>
              <a:schemeClr val="accent3">
                <a:lumMod val="75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41" name="Freeform 474">
              <a:extLst>
                <a:ext uri="{FF2B5EF4-FFF2-40B4-BE49-F238E27FC236}">
                  <a16:creationId xmlns:a16="http://schemas.microsoft.com/office/drawing/2014/main" id="{1C3DED6D-BD03-21CC-BCBD-3BC48034FF2D}"/>
                </a:ext>
              </a:extLst>
            </p:cNvPr>
            <p:cNvSpPr>
              <a:spLocks noChangeAspect="1" noChangeArrowheads="1"/>
            </p:cNvSpPr>
            <p:nvPr/>
          </p:nvSpPr>
          <p:spPr bwMode="auto">
            <a:xfrm>
              <a:off x="4041535" y="2953550"/>
              <a:ext cx="565828" cy="565828"/>
            </a:xfrm>
            <a:custGeom>
              <a:avLst/>
              <a:gdLst>
                <a:gd name="T0" fmla="*/ 1347 w 1348"/>
                <a:gd name="T1" fmla="*/ 674 h 1348"/>
                <a:gd name="T2" fmla="*/ 1347 w 1348"/>
                <a:gd name="T3" fmla="*/ 674 h 1348"/>
                <a:gd name="T4" fmla="*/ 673 w 1348"/>
                <a:gd name="T5" fmla="*/ 1347 h 1348"/>
                <a:gd name="T6" fmla="*/ 673 w 1348"/>
                <a:gd name="T7" fmla="*/ 1347 h 1348"/>
                <a:gd name="T8" fmla="*/ 0 w 1348"/>
                <a:gd name="T9" fmla="*/ 674 h 1348"/>
                <a:gd name="T10" fmla="*/ 0 w 1348"/>
                <a:gd name="T11" fmla="*/ 674 h 1348"/>
                <a:gd name="T12" fmla="*/ 673 w 1348"/>
                <a:gd name="T13" fmla="*/ 0 h 1348"/>
                <a:gd name="T14" fmla="*/ 673 w 1348"/>
                <a:gd name="T15" fmla="*/ 0 h 1348"/>
                <a:gd name="T16" fmla="*/ 1347 w 1348"/>
                <a:gd name="T17" fmla="*/ 67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8" h="1348">
                  <a:moveTo>
                    <a:pt x="1347" y="674"/>
                  </a:moveTo>
                  <a:lnTo>
                    <a:pt x="1347" y="674"/>
                  </a:lnTo>
                  <a:cubicBezTo>
                    <a:pt x="1347" y="1045"/>
                    <a:pt x="1045" y="1347"/>
                    <a:pt x="673" y="1347"/>
                  </a:cubicBezTo>
                  <a:lnTo>
                    <a:pt x="673" y="1347"/>
                  </a:lnTo>
                  <a:cubicBezTo>
                    <a:pt x="301" y="1347"/>
                    <a:pt x="0" y="1045"/>
                    <a:pt x="0" y="674"/>
                  </a:cubicBezTo>
                  <a:lnTo>
                    <a:pt x="0" y="674"/>
                  </a:lnTo>
                  <a:cubicBezTo>
                    <a:pt x="0" y="302"/>
                    <a:pt x="301" y="0"/>
                    <a:pt x="673" y="0"/>
                  </a:cubicBezTo>
                  <a:lnTo>
                    <a:pt x="673" y="0"/>
                  </a:lnTo>
                  <a:cubicBezTo>
                    <a:pt x="1045" y="0"/>
                    <a:pt x="1347" y="302"/>
                    <a:pt x="1347" y="674"/>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grpSp>
      <p:sp>
        <p:nvSpPr>
          <p:cNvPr id="42" name="Freeform 456">
            <a:extLst>
              <a:ext uri="{FF2B5EF4-FFF2-40B4-BE49-F238E27FC236}">
                <a16:creationId xmlns:a16="http://schemas.microsoft.com/office/drawing/2014/main" id="{8974E50D-4F8B-C0BE-045D-27C9F3B973FB}"/>
              </a:ext>
            </a:extLst>
          </p:cNvPr>
          <p:cNvSpPr>
            <a:spLocks noChangeArrowheads="1"/>
          </p:cNvSpPr>
          <p:nvPr/>
        </p:nvSpPr>
        <p:spPr bwMode="auto">
          <a:xfrm>
            <a:off x="5613743" y="4287250"/>
            <a:ext cx="87223" cy="69381"/>
          </a:xfrm>
          <a:custGeom>
            <a:avLst/>
            <a:gdLst>
              <a:gd name="T0" fmla="*/ 0 w 196"/>
              <a:gd name="T1" fmla="*/ 0 h 153"/>
              <a:gd name="T2" fmla="*/ 157 w 196"/>
              <a:gd name="T3" fmla="*/ 0 h 153"/>
              <a:gd name="T4" fmla="*/ 195 w 196"/>
              <a:gd name="T5" fmla="*/ 152 h 153"/>
            </a:gdLst>
            <a:ahLst/>
            <a:cxnLst>
              <a:cxn ang="0">
                <a:pos x="T0" y="T1"/>
              </a:cxn>
              <a:cxn ang="0">
                <a:pos x="T2" y="T3"/>
              </a:cxn>
              <a:cxn ang="0">
                <a:pos x="T4" y="T5"/>
              </a:cxn>
            </a:cxnLst>
            <a:rect l="0" t="0" r="r" b="b"/>
            <a:pathLst>
              <a:path w="196" h="153">
                <a:moveTo>
                  <a:pt x="0" y="0"/>
                </a:moveTo>
                <a:lnTo>
                  <a:pt x="157" y="0"/>
                </a:lnTo>
                <a:lnTo>
                  <a:pt x="195" y="152"/>
                </a:lnTo>
              </a:path>
            </a:pathLst>
          </a:custGeom>
          <a:noFill/>
          <a:ln w="1404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2450" dirty="0">
              <a:latin typeface="Fira Sans Light" panose="020B0403050000020004" pitchFamily="34" charset="0"/>
            </a:endParaRPr>
          </a:p>
        </p:txBody>
      </p:sp>
      <p:sp>
        <p:nvSpPr>
          <p:cNvPr id="43" name="TextBox 42">
            <a:extLst>
              <a:ext uri="{FF2B5EF4-FFF2-40B4-BE49-F238E27FC236}">
                <a16:creationId xmlns:a16="http://schemas.microsoft.com/office/drawing/2014/main" id="{E9E6AAED-023B-D7F9-6DA5-121D999C63D0}"/>
              </a:ext>
            </a:extLst>
          </p:cNvPr>
          <p:cNvSpPr txBox="1"/>
          <p:nvPr/>
        </p:nvSpPr>
        <p:spPr>
          <a:xfrm>
            <a:off x="6522210" y="2937138"/>
            <a:ext cx="2422458" cy="276999"/>
          </a:xfrm>
          <a:prstGeom prst="rect">
            <a:avLst/>
          </a:prstGeom>
          <a:noFill/>
        </p:spPr>
        <p:txBody>
          <a:bodyPr wrap="none" rtlCol="0" anchor="b" anchorCtr="0">
            <a:spAutoFit/>
          </a:bodyPr>
          <a:lstStyle/>
          <a:p>
            <a:r>
              <a:rPr lang="en-US" sz="1200" b="1" dirty="0">
                <a:solidFill>
                  <a:schemeClr val="tx2"/>
                </a:solidFill>
                <a:latin typeface="Fira Sans" panose="020B0503050000020004" pitchFamily="34" charset="0"/>
                <a:ea typeface="League Spartan" charset="0"/>
                <a:cs typeface="Poppins" pitchFamily="2" charset="77"/>
              </a:rPr>
              <a:t>New Observer at the Committee</a:t>
            </a:r>
          </a:p>
        </p:txBody>
      </p:sp>
      <p:sp>
        <p:nvSpPr>
          <p:cNvPr id="44" name="Subtitle 2">
            <a:extLst>
              <a:ext uri="{FF2B5EF4-FFF2-40B4-BE49-F238E27FC236}">
                <a16:creationId xmlns:a16="http://schemas.microsoft.com/office/drawing/2014/main" id="{5126C287-7585-EEC5-8929-27F8A97114FF}"/>
              </a:ext>
            </a:extLst>
          </p:cNvPr>
          <p:cNvSpPr txBox="1">
            <a:spLocks/>
          </p:cNvSpPr>
          <p:nvPr/>
        </p:nvSpPr>
        <p:spPr>
          <a:xfrm>
            <a:off x="6512353" y="3133737"/>
            <a:ext cx="2335919" cy="429716"/>
          </a:xfrm>
          <a:prstGeom prst="rect">
            <a:avLst/>
          </a:prstGeom>
        </p:spPr>
        <p:txBody>
          <a:bodyPr vert="horz" wrap="square" lIns="81580" tIns="40790" rIns="81580" bIns="4079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50"/>
              </a:lnSpc>
            </a:pPr>
            <a:r>
              <a:rPr lang="en-US" sz="975" dirty="0">
                <a:solidFill>
                  <a:schemeClr val="tx1"/>
                </a:solidFill>
                <a:latin typeface="Fira Sans Light" panose="020B0403050000020004" pitchFamily="34" charset="0"/>
                <a:ea typeface="Open Sans Light" panose="020B0306030504020204" pitchFamily="34" charset="0"/>
                <a:cs typeface="Open Sans Light" panose="020B0306030504020204" pitchFamily="34" charset="0"/>
              </a:rPr>
              <a:t>Automatically obtains all rights and benefits, no obligation to accede</a:t>
            </a:r>
          </a:p>
        </p:txBody>
      </p:sp>
      <p:sp>
        <p:nvSpPr>
          <p:cNvPr id="45" name="TextBox 44">
            <a:extLst>
              <a:ext uri="{FF2B5EF4-FFF2-40B4-BE49-F238E27FC236}">
                <a16:creationId xmlns:a16="http://schemas.microsoft.com/office/drawing/2014/main" id="{B092E301-0C6A-4A25-18B8-C332A13D7237}"/>
              </a:ext>
            </a:extLst>
          </p:cNvPr>
          <p:cNvSpPr txBox="1"/>
          <p:nvPr/>
        </p:nvSpPr>
        <p:spPr>
          <a:xfrm>
            <a:off x="1426754" y="2556438"/>
            <a:ext cx="319318" cy="438710"/>
          </a:xfrm>
          <a:prstGeom prst="rect">
            <a:avLst/>
          </a:prstGeom>
          <a:noFill/>
        </p:spPr>
        <p:txBody>
          <a:bodyPr wrap="none" rtlCol="0">
            <a:spAutoFit/>
          </a:bodyPr>
          <a:lstStyle/>
          <a:p>
            <a:pPr algn="ctr"/>
            <a:r>
              <a:rPr lang="en-US" sz="2251" b="1" dirty="0">
                <a:solidFill>
                  <a:schemeClr val="accent2"/>
                </a:solidFill>
                <a:latin typeface="Fira Sans" panose="020B0503050000020004" pitchFamily="34" charset="0"/>
              </a:rPr>
              <a:t>1</a:t>
            </a:r>
          </a:p>
        </p:txBody>
      </p:sp>
      <p:sp>
        <p:nvSpPr>
          <p:cNvPr id="46" name="TextBox 45">
            <a:extLst>
              <a:ext uri="{FF2B5EF4-FFF2-40B4-BE49-F238E27FC236}">
                <a16:creationId xmlns:a16="http://schemas.microsoft.com/office/drawing/2014/main" id="{E93C44F6-1736-65E4-92C6-055081DFE5C8}"/>
              </a:ext>
            </a:extLst>
          </p:cNvPr>
          <p:cNvSpPr txBox="1"/>
          <p:nvPr/>
        </p:nvSpPr>
        <p:spPr>
          <a:xfrm>
            <a:off x="3141642" y="3878290"/>
            <a:ext cx="333746" cy="438710"/>
          </a:xfrm>
          <a:prstGeom prst="rect">
            <a:avLst/>
          </a:prstGeom>
          <a:noFill/>
        </p:spPr>
        <p:txBody>
          <a:bodyPr wrap="none" rtlCol="0">
            <a:spAutoFit/>
          </a:bodyPr>
          <a:lstStyle/>
          <a:p>
            <a:pPr algn="ctr"/>
            <a:r>
              <a:rPr lang="en-US" sz="2251" b="1" dirty="0">
                <a:solidFill>
                  <a:schemeClr val="accent3"/>
                </a:solidFill>
                <a:latin typeface="Fira Sans" panose="020B0503050000020004" pitchFamily="34" charset="0"/>
              </a:rPr>
              <a:t>2</a:t>
            </a:r>
          </a:p>
        </p:txBody>
      </p:sp>
      <p:grpSp>
        <p:nvGrpSpPr>
          <p:cNvPr id="47" name="Group 46">
            <a:extLst>
              <a:ext uri="{FF2B5EF4-FFF2-40B4-BE49-F238E27FC236}">
                <a16:creationId xmlns:a16="http://schemas.microsoft.com/office/drawing/2014/main" id="{5AAE88E5-205D-E093-0B23-18D334ECB8C1}"/>
              </a:ext>
            </a:extLst>
          </p:cNvPr>
          <p:cNvGrpSpPr/>
          <p:nvPr/>
        </p:nvGrpSpPr>
        <p:grpSpPr>
          <a:xfrm>
            <a:off x="4982984" y="3069053"/>
            <a:ext cx="808792" cy="1177507"/>
            <a:chOff x="12798465" y="6515445"/>
            <a:chExt cx="2156217" cy="3139202"/>
          </a:xfrm>
        </p:grpSpPr>
        <p:sp>
          <p:nvSpPr>
            <p:cNvPr id="48" name="Freeform 476">
              <a:extLst>
                <a:ext uri="{FF2B5EF4-FFF2-40B4-BE49-F238E27FC236}">
                  <a16:creationId xmlns:a16="http://schemas.microsoft.com/office/drawing/2014/main" id="{79C322F0-769B-E5CE-C1B5-77F6E5AAD746}"/>
                </a:ext>
              </a:extLst>
            </p:cNvPr>
            <p:cNvSpPr>
              <a:spLocks noChangeArrowheads="1"/>
            </p:cNvSpPr>
            <p:nvPr/>
          </p:nvSpPr>
          <p:spPr bwMode="auto">
            <a:xfrm>
              <a:off x="12798465" y="6515445"/>
              <a:ext cx="2156217" cy="3139199"/>
            </a:xfrm>
            <a:custGeom>
              <a:avLst/>
              <a:gdLst>
                <a:gd name="T0" fmla="*/ 1797 w 1798"/>
                <a:gd name="T1" fmla="*/ 899 h 2620"/>
                <a:gd name="T2" fmla="*/ 1797 w 1798"/>
                <a:gd name="T3" fmla="*/ 899 h 2620"/>
                <a:gd name="T4" fmla="*/ 898 w 1798"/>
                <a:gd name="T5" fmla="*/ 2619 h 2620"/>
                <a:gd name="T6" fmla="*/ 898 w 1798"/>
                <a:gd name="T7" fmla="*/ 2619 h 2620"/>
                <a:gd name="T8" fmla="*/ 0 w 1798"/>
                <a:gd name="T9" fmla="*/ 899 h 2620"/>
                <a:gd name="T10" fmla="*/ 0 w 1798"/>
                <a:gd name="T11" fmla="*/ 899 h 2620"/>
                <a:gd name="T12" fmla="*/ 898 w 1798"/>
                <a:gd name="T13" fmla="*/ 0 h 2620"/>
                <a:gd name="T14" fmla="*/ 898 w 1798"/>
                <a:gd name="T15" fmla="*/ 0 h 2620"/>
                <a:gd name="T16" fmla="*/ 1797 w 1798"/>
                <a:gd name="T17" fmla="*/ 899 h 2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2620">
                  <a:moveTo>
                    <a:pt x="1797" y="899"/>
                  </a:moveTo>
                  <a:lnTo>
                    <a:pt x="1797" y="899"/>
                  </a:lnTo>
                  <a:cubicBezTo>
                    <a:pt x="1797" y="1611"/>
                    <a:pt x="898" y="2619"/>
                    <a:pt x="898" y="2619"/>
                  </a:cubicBezTo>
                  <a:lnTo>
                    <a:pt x="898" y="2619"/>
                  </a:lnTo>
                  <a:cubicBezTo>
                    <a:pt x="898" y="2619"/>
                    <a:pt x="0" y="1595"/>
                    <a:pt x="0" y="899"/>
                  </a:cubicBezTo>
                  <a:lnTo>
                    <a:pt x="0" y="899"/>
                  </a:lnTo>
                  <a:cubicBezTo>
                    <a:pt x="0" y="403"/>
                    <a:pt x="402" y="0"/>
                    <a:pt x="898" y="0"/>
                  </a:cubicBezTo>
                  <a:lnTo>
                    <a:pt x="898" y="0"/>
                  </a:lnTo>
                  <a:cubicBezTo>
                    <a:pt x="1395" y="0"/>
                    <a:pt x="1797" y="403"/>
                    <a:pt x="1797" y="899"/>
                  </a:cubicBezTo>
                </a:path>
              </a:pathLst>
            </a:custGeom>
            <a:solidFill>
              <a:schemeClr val="accent4"/>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49" name="Freeform 477">
              <a:extLst>
                <a:ext uri="{FF2B5EF4-FFF2-40B4-BE49-F238E27FC236}">
                  <a16:creationId xmlns:a16="http://schemas.microsoft.com/office/drawing/2014/main" id="{6DA4CBC2-D616-5CC1-D933-B388C8B7C52A}"/>
                </a:ext>
              </a:extLst>
            </p:cNvPr>
            <p:cNvSpPr>
              <a:spLocks noChangeArrowheads="1"/>
            </p:cNvSpPr>
            <p:nvPr/>
          </p:nvSpPr>
          <p:spPr bwMode="auto">
            <a:xfrm>
              <a:off x="13876570" y="6515448"/>
              <a:ext cx="1078109" cy="3139199"/>
            </a:xfrm>
            <a:custGeom>
              <a:avLst/>
              <a:gdLst>
                <a:gd name="T0" fmla="*/ 0 w 900"/>
                <a:gd name="T1" fmla="*/ 0 h 2620"/>
                <a:gd name="T2" fmla="*/ 0 w 900"/>
                <a:gd name="T3" fmla="*/ 2619 h 2620"/>
                <a:gd name="T4" fmla="*/ 0 w 900"/>
                <a:gd name="T5" fmla="*/ 2619 h 2620"/>
                <a:gd name="T6" fmla="*/ 899 w 900"/>
                <a:gd name="T7" fmla="*/ 899 h 2620"/>
                <a:gd name="T8" fmla="*/ 899 w 900"/>
                <a:gd name="T9" fmla="*/ 899 h 2620"/>
                <a:gd name="T10" fmla="*/ 0 w 900"/>
                <a:gd name="T11" fmla="*/ 0 h 2620"/>
              </a:gdLst>
              <a:ahLst/>
              <a:cxnLst>
                <a:cxn ang="0">
                  <a:pos x="T0" y="T1"/>
                </a:cxn>
                <a:cxn ang="0">
                  <a:pos x="T2" y="T3"/>
                </a:cxn>
                <a:cxn ang="0">
                  <a:pos x="T4" y="T5"/>
                </a:cxn>
                <a:cxn ang="0">
                  <a:pos x="T6" y="T7"/>
                </a:cxn>
                <a:cxn ang="0">
                  <a:pos x="T8" y="T9"/>
                </a:cxn>
                <a:cxn ang="0">
                  <a:pos x="T10" y="T11"/>
                </a:cxn>
              </a:cxnLst>
              <a:rect l="0" t="0" r="r" b="b"/>
              <a:pathLst>
                <a:path w="900" h="2620">
                  <a:moveTo>
                    <a:pt x="0" y="0"/>
                  </a:moveTo>
                  <a:lnTo>
                    <a:pt x="0" y="2619"/>
                  </a:lnTo>
                  <a:lnTo>
                    <a:pt x="0" y="2619"/>
                  </a:lnTo>
                  <a:cubicBezTo>
                    <a:pt x="0" y="2619"/>
                    <a:pt x="899" y="1611"/>
                    <a:pt x="899" y="899"/>
                  </a:cubicBezTo>
                  <a:lnTo>
                    <a:pt x="899" y="899"/>
                  </a:lnTo>
                  <a:cubicBezTo>
                    <a:pt x="899" y="403"/>
                    <a:pt x="497" y="0"/>
                    <a:pt x="0" y="0"/>
                  </a:cubicBezTo>
                </a:path>
              </a:pathLst>
            </a:custGeom>
            <a:solidFill>
              <a:schemeClr val="accent4">
                <a:lumMod val="75000"/>
              </a:schemeClr>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50" name="Freeform 478">
              <a:extLst>
                <a:ext uri="{FF2B5EF4-FFF2-40B4-BE49-F238E27FC236}">
                  <a16:creationId xmlns:a16="http://schemas.microsoft.com/office/drawing/2014/main" id="{43AB0200-6A58-405F-6795-8B884A8F72F4}"/>
                </a:ext>
              </a:extLst>
            </p:cNvPr>
            <p:cNvSpPr>
              <a:spLocks noChangeAspect="1" noChangeArrowheads="1"/>
            </p:cNvSpPr>
            <p:nvPr/>
          </p:nvSpPr>
          <p:spPr bwMode="auto">
            <a:xfrm>
              <a:off x="12929106" y="6642923"/>
              <a:ext cx="1883668" cy="1883664"/>
            </a:xfrm>
            <a:custGeom>
              <a:avLst/>
              <a:gdLst>
                <a:gd name="T0" fmla="*/ 1346 w 1347"/>
                <a:gd name="T1" fmla="*/ 674 h 1347"/>
                <a:gd name="T2" fmla="*/ 1346 w 1347"/>
                <a:gd name="T3" fmla="*/ 674 h 1347"/>
                <a:gd name="T4" fmla="*/ 673 w 1347"/>
                <a:gd name="T5" fmla="*/ 1346 h 1347"/>
                <a:gd name="T6" fmla="*/ 673 w 1347"/>
                <a:gd name="T7" fmla="*/ 1346 h 1347"/>
                <a:gd name="T8" fmla="*/ 0 w 1347"/>
                <a:gd name="T9" fmla="*/ 674 h 1347"/>
                <a:gd name="T10" fmla="*/ 0 w 1347"/>
                <a:gd name="T11" fmla="*/ 674 h 1347"/>
                <a:gd name="T12" fmla="*/ 673 w 1347"/>
                <a:gd name="T13" fmla="*/ 0 h 1347"/>
                <a:gd name="T14" fmla="*/ 673 w 1347"/>
                <a:gd name="T15" fmla="*/ 0 h 1347"/>
                <a:gd name="T16" fmla="*/ 1346 w 1347"/>
                <a:gd name="T17" fmla="*/ 674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7" h="1347">
                  <a:moveTo>
                    <a:pt x="1346" y="674"/>
                  </a:moveTo>
                  <a:lnTo>
                    <a:pt x="1346" y="674"/>
                  </a:lnTo>
                  <a:cubicBezTo>
                    <a:pt x="1346" y="1045"/>
                    <a:pt x="1045" y="1346"/>
                    <a:pt x="673" y="1346"/>
                  </a:cubicBezTo>
                  <a:lnTo>
                    <a:pt x="673" y="1346"/>
                  </a:lnTo>
                  <a:cubicBezTo>
                    <a:pt x="302" y="1346"/>
                    <a:pt x="0" y="1045"/>
                    <a:pt x="0" y="674"/>
                  </a:cubicBezTo>
                  <a:lnTo>
                    <a:pt x="0" y="674"/>
                  </a:lnTo>
                  <a:cubicBezTo>
                    <a:pt x="0" y="302"/>
                    <a:pt x="302" y="0"/>
                    <a:pt x="673" y="0"/>
                  </a:cubicBezTo>
                  <a:lnTo>
                    <a:pt x="673" y="0"/>
                  </a:lnTo>
                  <a:cubicBezTo>
                    <a:pt x="1045" y="0"/>
                    <a:pt x="1346" y="302"/>
                    <a:pt x="1346" y="674"/>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Fira Sans Light" panose="020B0403050000020004" pitchFamily="34" charset="0"/>
              </a:endParaRPr>
            </a:p>
          </p:txBody>
        </p:sp>
        <p:sp>
          <p:nvSpPr>
            <p:cNvPr id="51" name="TextBox 50">
              <a:extLst>
                <a:ext uri="{FF2B5EF4-FFF2-40B4-BE49-F238E27FC236}">
                  <a16:creationId xmlns:a16="http://schemas.microsoft.com/office/drawing/2014/main" id="{29E04FF9-A8D2-BCCE-D6B0-53E7644AE220}"/>
                </a:ext>
              </a:extLst>
            </p:cNvPr>
            <p:cNvSpPr txBox="1"/>
            <p:nvPr/>
          </p:nvSpPr>
          <p:spPr>
            <a:xfrm>
              <a:off x="13426917" y="7011623"/>
              <a:ext cx="894031" cy="1169589"/>
            </a:xfrm>
            <a:prstGeom prst="rect">
              <a:avLst/>
            </a:prstGeom>
            <a:noFill/>
          </p:spPr>
          <p:txBody>
            <a:bodyPr wrap="none" rtlCol="0">
              <a:spAutoFit/>
            </a:bodyPr>
            <a:lstStyle/>
            <a:p>
              <a:pPr algn="ctr"/>
              <a:r>
                <a:rPr lang="en-US" sz="2251" b="1" dirty="0">
                  <a:solidFill>
                    <a:schemeClr val="accent4"/>
                  </a:solidFill>
                  <a:latin typeface="Fira Sans" panose="020B0503050000020004" pitchFamily="34" charset="0"/>
                </a:rPr>
                <a:t>3</a:t>
              </a:r>
            </a:p>
          </p:txBody>
        </p:sp>
      </p:grpSp>
      <p:sp>
        <p:nvSpPr>
          <p:cNvPr id="52" name="TextBox 51">
            <a:extLst>
              <a:ext uri="{FF2B5EF4-FFF2-40B4-BE49-F238E27FC236}">
                <a16:creationId xmlns:a16="http://schemas.microsoft.com/office/drawing/2014/main" id="{366FAEA6-F0A5-8067-FBB0-CA0E24AB7865}"/>
              </a:ext>
            </a:extLst>
          </p:cNvPr>
          <p:cNvSpPr txBox="1"/>
          <p:nvPr/>
        </p:nvSpPr>
        <p:spPr>
          <a:xfrm>
            <a:off x="7252470" y="3892456"/>
            <a:ext cx="348173" cy="438710"/>
          </a:xfrm>
          <a:prstGeom prst="rect">
            <a:avLst/>
          </a:prstGeom>
          <a:noFill/>
        </p:spPr>
        <p:txBody>
          <a:bodyPr wrap="none" rtlCol="0">
            <a:spAutoFit/>
          </a:bodyPr>
          <a:lstStyle/>
          <a:p>
            <a:pPr algn="ctr"/>
            <a:r>
              <a:rPr lang="en-US" sz="2251" b="1" dirty="0">
                <a:solidFill>
                  <a:schemeClr val="accent5"/>
                </a:solidFill>
                <a:latin typeface="Fira Sans" panose="020B0503050000020004" pitchFamily="34" charset="0"/>
              </a:rPr>
              <a:t>4</a:t>
            </a:r>
          </a:p>
        </p:txBody>
      </p:sp>
      <p:sp>
        <p:nvSpPr>
          <p:cNvPr id="53" name="TextBox 52">
            <a:extLst>
              <a:ext uri="{FF2B5EF4-FFF2-40B4-BE49-F238E27FC236}">
                <a16:creationId xmlns:a16="http://schemas.microsoft.com/office/drawing/2014/main" id="{3E8FC9AD-6FD5-E596-269D-39EF9E2F7238}"/>
              </a:ext>
            </a:extLst>
          </p:cNvPr>
          <p:cNvSpPr txBox="1"/>
          <p:nvPr/>
        </p:nvSpPr>
        <p:spPr>
          <a:xfrm>
            <a:off x="5010980" y="1980870"/>
            <a:ext cx="2422458" cy="461665"/>
          </a:xfrm>
          <a:prstGeom prst="rect">
            <a:avLst/>
          </a:prstGeom>
          <a:noFill/>
        </p:spPr>
        <p:txBody>
          <a:bodyPr wrap="square" rtlCol="0" anchor="b" anchorCtr="0">
            <a:spAutoFit/>
          </a:bodyPr>
          <a:lstStyle/>
          <a:p>
            <a:r>
              <a:rPr lang="en-US" sz="1200" b="1" dirty="0">
                <a:solidFill>
                  <a:schemeClr val="tx2"/>
                </a:solidFill>
                <a:latin typeface="Fira Sans" panose="020B0503050000020004" pitchFamily="34" charset="0"/>
                <a:ea typeface="League Spartan" charset="0"/>
                <a:cs typeface="Poppins" pitchFamily="2" charset="77"/>
              </a:rPr>
              <a:t>Decision taken by Parties at next Committee Meeting</a:t>
            </a:r>
          </a:p>
        </p:txBody>
      </p:sp>
      <p:sp>
        <p:nvSpPr>
          <p:cNvPr id="54" name="Subtitle 2">
            <a:extLst>
              <a:ext uri="{FF2B5EF4-FFF2-40B4-BE49-F238E27FC236}">
                <a16:creationId xmlns:a16="http://schemas.microsoft.com/office/drawing/2014/main" id="{9E057438-30A2-5D52-F0C4-AF29A2C7C665}"/>
              </a:ext>
            </a:extLst>
          </p:cNvPr>
          <p:cNvSpPr txBox="1">
            <a:spLocks/>
          </p:cNvSpPr>
          <p:nvPr/>
        </p:nvSpPr>
        <p:spPr>
          <a:xfrm>
            <a:off x="5019758" y="2395919"/>
            <a:ext cx="1752942" cy="429716"/>
          </a:xfrm>
          <a:prstGeom prst="rect">
            <a:avLst/>
          </a:prstGeom>
        </p:spPr>
        <p:txBody>
          <a:bodyPr vert="horz" wrap="square" lIns="81580" tIns="40790" rIns="81580" bIns="4079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50"/>
              </a:lnSpc>
            </a:pPr>
            <a:r>
              <a:rPr lang="en-US" sz="975" dirty="0">
                <a:solidFill>
                  <a:schemeClr val="tx1"/>
                </a:solidFill>
                <a:latin typeface="Fira Sans Light" panose="020B0403050000020004" pitchFamily="34" charset="0"/>
                <a:ea typeface="Open Sans Light" panose="020B0306030504020204" pitchFamily="34" charset="0"/>
                <a:cs typeface="Open Sans Light" panose="020B0306030504020204" pitchFamily="34" charset="0"/>
              </a:rPr>
              <a:t>The request is considered by all Parties</a:t>
            </a:r>
          </a:p>
        </p:txBody>
      </p:sp>
      <p:sp>
        <p:nvSpPr>
          <p:cNvPr id="55" name="TextBox 54">
            <a:extLst>
              <a:ext uri="{FF2B5EF4-FFF2-40B4-BE49-F238E27FC236}">
                <a16:creationId xmlns:a16="http://schemas.microsoft.com/office/drawing/2014/main" id="{8EFB5C68-BA67-77B8-28ED-B23DC3E3900D}"/>
              </a:ext>
            </a:extLst>
          </p:cNvPr>
          <p:cNvSpPr txBox="1"/>
          <p:nvPr/>
        </p:nvSpPr>
        <p:spPr>
          <a:xfrm>
            <a:off x="2674046" y="2128191"/>
            <a:ext cx="2148747" cy="461665"/>
          </a:xfrm>
          <a:prstGeom prst="rect">
            <a:avLst/>
          </a:prstGeom>
          <a:noFill/>
        </p:spPr>
        <p:txBody>
          <a:bodyPr wrap="square" rtlCol="0" anchor="b" anchorCtr="0">
            <a:spAutoFit/>
          </a:bodyPr>
          <a:lstStyle/>
          <a:p>
            <a:r>
              <a:rPr lang="en-US" sz="1200" b="1" dirty="0">
                <a:solidFill>
                  <a:schemeClr val="tx2"/>
                </a:solidFill>
                <a:latin typeface="Fira Sans" panose="020B0503050000020004" pitchFamily="34" charset="0"/>
                <a:ea typeface="League Spartan" charset="0"/>
                <a:cs typeface="Poppins" pitchFamily="2" charset="77"/>
              </a:rPr>
              <a:t>Submit request letter to the Chairman of the Committee</a:t>
            </a:r>
          </a:p>
        </p:txBody>
      </p:sp>
      <p:sp>
        <p:nvSpPr>
          <p:cNvPr id="56" name="Subtitle 2">
            <a:extLst>
              <a:ext uri="{FF2B5EF4-FFF2-40B4-BE49-F238E27FC236}">
                <a16:creationId xmlns:a16="http://schemas.microsoft.com/office/drawing/2014/main" id="{2EAD2AE5-F39B-39BC-090A-1BA795A6A02A}"/>
              </a:ext>
            </a:extLst>
          </p:cNvPr>
          <p:cNvSpPr txBox="1">
            <a:spLocks/>
          </p:cNvSpPr>
          <p:nvPr/>
        </p:nvSpPr>
        <p:spPr>
          <a:xfrm>
            <a:off x="2671738" y="2536097"/>
            <a:ext cx="2249860" cy="968325"/>
          </a:xfrm>
          <a:prstGeom prst="rect">
            <a:avLst/>
          </a:prstGeom>
        </p:spPr>
        <p:txBody>
          <a:bodyPr vert="horz" wrap="square" lIns="81580" tIns="40790" rIns="81580" bIns="4079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50"/>
              </a:lnSpc>
            </a:pPr>
            <a:r>
              <a:rPr lang="en-US" sz="975" dirty="0">
                <a:solidFill>
                  <a:schemeClr val="tx1"/>
                </a:solidFill>
                <a:latin typeface="Fira Sans Light" panose="020B0403050000020004" pitchFamily="34" charset="0"/>
                <a:ea typeface="Open Sans Light" panose="020B0306030504020204" pitchFamily="34" charset="0"/>
                <a:cs typeface="Open Sans Light" panose="020B0306030504020204" pitchFamily="34" charset="0"/>
              </a:rPr>
              <a:t>Permanent Representative of the interested country to send the request to the Committee Chairman, with a copy to the Secretary to the Committee</a:t>
            </a:r>
          </a:p>
        </p:txBody>
      </p:sp>
      <p:sp>
        <p:nvSpPr>
          <p:cNvPr id="57" name="TextBox 56">
            <a:extLst>
              <a:ext uri="{FF2B5EF4-FFF2-40B4-BE49-F238E27FC236}">
                <a16:creationId xmlns:a16="http://schemas.microsoft.com/office/drawing/2014/main" id="{0930D676-3025-D8BE-5619-E4CC15079877}"/>
              </a:ext>
            </a:extLst>
          </p:cNvPr>
          <p:cNvSpPr txBox="1"/>
          <p:nvPr/>
        </p:nvSpPr>
        <p:spPr>
          <a:xfrm>
            <a:off x="449598" y="1436175"/>
            <a:ext cx="2189438" cy="461665"/>
          </a:xfrm>
          <a:prstGeom prst="rect">
            <a:avLst/>
          </a:prstGeom>
          <a:noFill/>
        </p:spPr>
        <p:txBody>
          <a:bodyPr wrap="square" rtlCol="0" anchor="b" anchorCtr="0">
            <a:spAutoFit/>
          </a:bodyPr>
          <a:lstStyle/>
          <a:p>
            <a:r>
              <a:rPr lang="en-US" sz="1200" b="1" dirty="0">
                <a:solidFill>
                  <a:schemeClr val="tx2"/>
                </a:solidFill>
                <a:latin typeface="Fira Sans" panose="020B0503050000020004" pitchFamily="34" charset="0"/>
                <a:ea typeface="League Spartan" charset="0"/>
                <a:cs typeface="Poppins" pitchFamily="2" charset="77"/>
              </a:rPr>
              <a:t>Decision by the Government to become an Observer</a:t>
            </a:r>
          </a:p>
        </p:txBody>
      </p:sp>
      <p:sp>
        <p:nvSpPr>
          <p:cNvPr id="58" name="Subtitle 2">
            <a:extLst>
              <a:ext uri="{FF2B5EF4-FFF2-40B4-BE49-F238E27FC236}">
                <a16:creationId xmlns:a16="http://schemas.microsoft.com/office/drawing/2014/main" id="{565A272D-3389-ABE7-2012-3369DB6590CA}"/>
              </a:ext>
            </a:extLst>
          </p:cNvPr>
          <p:cNvSpPr txBox="1">
            <a:spLocks/>
          </p:cNvSpPr>
          <p:nvPr/>
        </p:nvSpPr>
        <p:spPr>
          <a:xfrm>
            <a:off x="449597" y="1823865"/>
            <a:ext cx="2148747" cy="429716"/>
          </a:xfrm>
          <a:prstGeom prst="rect">
            <a:avLst/>
          </a:prstGeom>
        </p:spPr>
        <p:txBody>
          <a:bodyPr vert="horz" wrap="square" lIns="81580" tIns="40790" rIns="81580" bIns="4079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50"/>
              </a:lnSpc>
            </a:pPr>
            <a:r>
              <a:rPr lang="en-US" sz="975" dirty="0">
                <a:solidFill>
                  <a:schemeClr val="tx1"/>
                </a:solidFill>
                <a:latin typeface="Fira Sans Light" panose="020B0403050000020004" pitchFamily="34" charset="0"/>
                <a:ea typeface="Open Sans Light" panose="020B0306030504020204" pitchFamily="34" charset="0"/>
                <a:cs typeface="Open Sans Light" panose="020B0306030504020204" pitchFamily="34" charset="0"/>
              </a:rPr>
              <a:t>The process to become an observer to the GPA is a very simple one</a:t>
            </a:r>
          </a:p>
        </p:txBody>
      </p:sp>
    </p:spTree>
    <p:extLst>
      <p:ext uri="{BB962C8B-B14F-4D97-AF65-F5344CB8AC3E}">
        <p14:creationId xmlns:p14="http://schemas.microsoft.com/office/powerpoint/2010/main" val="314857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3E4CD2-28A4-CEA8-A51B-68134E9742B9}"/>
            </a:ext>
          </a:extLst>
        </p:cNvPr>
        <p:cNvGrpSpPr/>
        <p:nvPr/>
      </p:nvGrpSpPr>
      <p:grpSpPr>
        <a:xfrm>
          <a:off x="0" y="0"/>
          <a:ext cx="0" cy="0"/>
          <a:chOff x="0" y="0"/>
          <a:chExt cx="0" cy="0"/>
        </a:xfrm>
      </p:grpSpPr>
      <p:sp>
        <p:nvSpPr>
          <p:cNvPr id="14"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F3ACD0E-226F-AD51-4F54-5B64FEFB3265}"/>
              </a:ext>
            </a:extLst>
          </p:cNvPr>
          <p:cNvSpPr txBox="1">
            <a:spLocks/>
          </p:cNvSpPr>
          <p:nvPr/>
        </p:nvSpPr>
        <p:spPr bwMode="auto">
          <a:xfrm>
            <a:off x="628650" y="171162"/>
            <a:ext cx="2130136" cy="23711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en-US" sz="2400" kern="1200" dirty="0">
                <a:solidFill>
                  <a:srgbClr val="FFFFFF"/>
                </a:solidFill>
                <a:latin typeface="+mj-lt"/>
                <a:ea typeface="+mj-ea"/>
                <a:cs typeface="+mj-cs"/>
              </a:rPr>
              <a:t>Obtaining Observer Status on the Committee</a:t>
            </a:r>
          </a:p>
          <a:p>
            <a:pPr>
              <a:spcAft>
                <a:spcPts val="600"/>
              </a:spcAft>
            </a:pPr>
            <a:r>
              <a:rPr lang="en-US" altLang="en-US" sz="2400" kern="1200" dirty="0">
                <a:solidFill>
                  <a:srgbClr val="FFFFFF"/>
                </a:solidFill>
                <a:latin typeface="+mj-lt"/>
                <a:ea typeface="+mj-ea"/>
                <a:cs typeface="+mj-cs"/>
              </a:rPr>
              <a:t>on Government Procurement</a:t>
            </a:r>
          </a:p>
        </p:txBody>
      </p:sp>
      <p:sp>
        <p:nvSpPr>
          <p:cNvPr id="6" name="Slide Number Placeholder 3">
            <a:extLst>
              <a:ext uri="{FF2B5EF4-FFF2-40B4-BE49-F238E27FC236}">
                <a16:creationId xmlns:a16="http://schemas.microsoft.com/office/drawing/2014/main" id="{2EC04299-E928-1463-846F-87238D2EFAB4}"/>
              </a:ext>
            </a:extLst>
          </p:cNvPr>
          <p:cNvSpPr>
            <a:spLocks noGrp="1"/>
          </p:cNvSpPr>
          <p:nvPr>
            <p:ph type="sldNum" sz="quarter" idx="12"/>
          </p:nvPr>
        </p:nvSpPr>
        <p:spPr bwMode="auto">
          <a:xfrm>
            <a:off x="8194857" y="6356350"/>
            <a:ext cx="46908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Aft>
                <a:spcPts val="600"/>
              </a:spcAft>
            </a:pPr>
            <a:fld id="{DBF83888-0393-384C-BE41-124E01F82BAC}" type="slidenum">
              <a:rPr lang="en-US" altLang="en-US" sz="1200" b="0">
                <a:solidFill>
                  <a:schemeClr val="tx1">
                    <a:tint val="75000"/>
                  </a:schemeClr>
                </a:solidFill>
                <a:latin typeface="+mn-lt"/>
              </a:rPr>
              <a:pPr>
                <a:spcAft>
                  <a:spcPts val="600"/>
                </a:spcAft>
              </a:pPr>
              <a:t>12</a:t>
            </a:fld>
            <a:endParaRPr lang="en-US" altLang="en-US" sz="1200" b="0">
              <a:solidFill>
                <a:schemeClr val="tx1">
                  <a:tint val="75000"/>
                </a:schemeClr>
              </a:solidFill>
              <a:latin typeface="+mn-lt"/>
            </a:endParaRPr>
          </a:p>
        </p:txBody>
      </p:sp>
      <p:pic>
        <p:nvPicPr>
          <p:cNvPr id="4" name="Picture 3" descr="A letter of a government statement&#10;&#10;Description automatically generated with medium confidence">
            <a:extLst>
              <a:ext uri="{FF2B5EF4-FFF2-40B4-BE49-F238E27FC236}">
                <a16:creationId xmlns:a16="http://schemas.microsoft.com/office/drawing/2014/main" id="{C13868CB-3236-4F7C-7965-5193B5042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669" y="404664"/>
            <a:ext cx="5936915" cy="5328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406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1FA693-5FBE-FB4E-B21F-0836BF59C20A}"/>
              </a:ext>
            </a:extLst>
          </p:cNvPr>
          <p:cNvSpPr>
            <a:spLocks noGrp="1"/>
          </p:cNvSpPr>
          <p:nvPr>
            <p:ph type="title"/>
          </p:nvPr>
        </p:nvSpPr>
        <p:spPr>
          <a:xfrm>
            <a:off x="558764" y="498687"/>
            <a:ext cx="6764495" cy="792088"/>
          </a:xfrm>
        </p:spPr>
        <p:txBody>
          <a:bodyPr>
            <a:noAutofit/>
          </a:bodyPr>
          <a:lstStyle/>
          <a:p>
            <a:r>
              <a:rPr lang="en-GB" sz="2800" dirty="0">
                <a:solidFill>
                  <a:srgbClr val="1D4A8E"/>
                </a:solidFill>
                <a:latin typeface="Verdana" panose="020B0604030504040204" pitchFamily="34" charset="0"/>
                <a:ea typeface="Verdana" panose="020B0604030504040204" pitchFamily="34" charset="0"/>
                <a:cs typeface="Verdana" panose="020B0604030504040204" pitchFamily="34" charset="0"/>
              </a:rPr>
              <a:t>The GPA Accession as a driving force for reform!</a:t>
            </a:r>
          </a:p>
        </p:txBody>
      </p:sp>
      <p:sp>
        <p:nvSpPr>
          <p:cNvPr id="6" name="Freeform 1">
            <a:extLst>
              <a:ext uri="{FF2B5EF4-FFF2-40B4-BE49-F238E27FC236}">
                <a16:creationId xmlns:a16="http://schemas.microsoft.com/office/drawing/2014/main" id="{FFAAE71E-D0B0-6C44-BD2F-8E6458D4F3DB}"/>
              </a:ext>
            </a:extLst>
          </p:cNvPr>
          <p:cNvSpPr>
            <a:spLocks noChangeArrowheads="1"/>
          </p:cNvSpPr>
          <p:nvPr/>
        </p:nvSpPr>
        <p:spPr bwMode="auto">
          <a:xfrm>
            <a:off x="5724649" y="5265903"/>
            <a:ext cx="3408568" cy="1127674"/>
          </a:xfrm>
          <a:custGeom>
            <a:avLst/>
            <a:gdLst>
              <a:gd name="T0" fmla="*/ 11444 w 11466"/>
              <a:gd name="T1" fmla="*/ 57 h 3490"/>
              <a:gd name="T2" fmla="*/ 11398 w 11466"/>
              <a:gd name="T3" fmla="*/ 291 h 3490"/>
              <a:gd name="T4" fmla="*/ 11285 w 11466"/>
              <a:gd name="T5" fmla="*/ 525 h 3490"/>
              <a:gd name="T6" fmla="*/ 11135 w 11466"/>
              <a:gd name="T7" fmla="*/ 720 h 3490"/>
              <a:gd name="T8" fmla="*/ 10892 w 11466"/>
              <a:gd name="T9" fmla="*/ 947 h 3490"/>
              <a:gd name="T10" fmla="*/ 10535 w 11466"/>
              <a:gd name="T11" fmla="*/ 1192 h 3490"/>
              <a:gd name="T12" fmla="*/ 10174 w 11466"/>
              <a:gd name="T13" fmla="*/ 1383 h 3490"/>
              <a:gd name="T14" fmla="*/ 9867 w 11466"/>
              <a:gd name="T15" fmla="*/ 1517 h 3490"/>
              <a:gd name="T16" fmla="*/ 9452 w 11466"/>
              <a:gd name="T17" fmla="*/ 1671 h 3490"/>
              <a:gd name="T18" fmla="*/ 9028 w 11466"/>
              <a:gd name="T19" fmla="*/ 1799 h 3490"/>
              <a:gd name="T20" fmla="*/ 8551 w 11466"/>
              <a:gd name="T21" fmla="*/ 1919 h 3490"/>
              <a:gd name="T22" fmla="*/ 8107 w 11466"/>
              <a:gd name="T23" fmla="*/ 2009 h 3490"/>
              <a:gd name="T24" fmla="*/ 7581 w 11466"/>
              <a:gd name="T25" fmla="*/ 2093 h 3490"/>
              <a:gd name="T26" fmla="*/ 6756 w 11466"/>
              <a:gd name="T27" fmla="*/ 2182 h 3490"/>
              <a:gd name="T28" fmla="*/ 6013 w 11466"/>
              <a:gd name="T29" fmla="*/ 2222 h 3490"/>
              <a:gd name="T30" fmla="*/ 5204 w 11466"/>
              <a:gd name="T31" fmla="*/ 2224 h 3490"/>
              <a:gd name="T32" fmla="*/ 3898 w 11466"/>
              <a:gd name="T33" fmla="*/ 2133 h 3490"/>
              <a:gd name="T34" fmla="*/ 3291 w 11466"/>
              <a:gd name="T35" fmla="*/ 2047 h 3490"/>
              <a:gd name="T36" fmla="*/ 2645 w 11466"/>
              <a:gd name="T37" fmla="*/ 1919 h 3490"/>
              <a:gd name="T38" fmla="*/ 2160 w 11466"/>
              <a:gd name="T39" fmla="*/ 1793 h 3490"/>
              <a:gd name="T40" fmla="*/ 1792 w 11466"/>
              <a:gd name="T41" fmla="*/ 1676 h 3490"/>
              <a:gd name="T42" fmla="*/ 1525 w 11466"/>
              <a:gd name="T43" fmla="*/ 1577 h 3490"/>
              <a:gd name="T44" fmla="*/ 1233 w 11466"/>
              <a:gd name="T45" fmla="*/ 1451 h 3490"/>
              <a:gd name="T46" fmla="*/ 986 w 11466"/>
              <a:gd name="T47" fmla="*/ 1326 h 3490"/>
              <a:gd name="T48" fmla="*/ 761 w 11466"/>
              <a:gd name="T49" fmla="*/ 1193 h 3490"/>
              <a:gd name="T50" fmla="*/ 570 w 11466"/>
              <a:gd name="T51" fmla="*/ 1059 h 3490"/>
              <a:gd name="T52" fmla="*/ 400 w 11466"/>
              <a:gd name="T53" fmla="*/ 914 h 3490"/>
              <a:gd name="T54" fmla="*/ 258 w 11466"/>
              <a:gd name="T55" fmla="*/ 764 h 3490"/>
              <a:gd name="T56" fmla="*/ 140 w 11466"/>
              <a:gd name="T57" fmla="*/ 598 h 3490"/>
              <a:gd name="T58" fmla="*/ 67 w 11466"/>
              <a:gd name="T59" fmla="*/ 454 h 3490"/>
              <a:gd name="T60" fmla="*/ 14 w 11466"/>
              <a:gd name="T61" fmla="*/ 279 h 3490"/>
              <a:gd name="T62" fmla="*/ 21 w 11466"/>
              <a:gd name="T63" fmla="*/ 1438 h 3490"/>
              <a:gd name="T64" fmla="*/ 47 w 11466"/>
              <a:gd name="T65" fmla="*/ 1595 h 3490"/>
              <a:gd name="T66" fmla="*/ 110 w 11466"/>
              <a:gd name="T67" fmla="*/ 1768 h 3490"/>
              <a:gd name="T68" fmla="*/ 192 w 11466"/>
              <a:gd name="T69" fmla="*/ 1911 h 3490"/>
              <a:gd name="T70" fmla="*/ 322 w 11466"/>
              <a:gd name="T71" fmla="*/ 2075 h 3490"/>
              <a:gd name="T72" fmla="*/ 473 w 11466"/>
              <a:gd name="T73" fmla="*/ 2224 h 3490"/>
              <a:gd name="T74" fmla="*/ 654 w 11466"/>
              <a:gd name="T75" fmla="*/ 2367 h 3490"/>
              <a:gd name="T76" fmla="*/ 854 w 11466"/>
              <a:gd name="T77" fmla="*/ 2499 h 3490"/>
              <a:gd name="T78" fmla="*/ 1099 w 11466"/>
              <a:gd name="T79" fmla="*/ 2636 h 3490"/>
              <a:gd name="T80" fmla="*/ 1340 w 11466"/>
              <a:gd name="T81" fmla="*/ 2751 h 3490"/>
              <a:gd name="T82" fmla="*/ 1639 w 11466"/>
              <a:gd name="T83" fmla="*/ 2874 h 3490"/>
              <a:gd name="T84" fmla="*/ 1911 w 11466"/>
              <a:gd name="T85" fmla="*/ 2970 h 3490"/>
              <a:gd name="T86" fmla="*/ 2296 w 11466"/>
              <a:gd name="T87" fmla="*/ 3086 h 3490"/>
              <a:gd name="T88" fmla="*/ 2777 w 11466"/>
              <a:gd name="T89" fmla="*/ 3205 h 3490"/>
              <a:gd name="T90" fmla="*/ 3317 w 11466"/>
              <a:gd name="T91" fmla="*/ 3308 h 3490"/>
              <a:gd name="T92" fmla="*/ 3809 w 11466"/>
              <a:gd name="T93" fmla="*/ 3380 h 3490"/>
              <a:gd name="T94" fmla="*/ 4916 w 11466"/>
              <a:gd name="T95" fmla="*/ 3473 h 3490"/>
              <a:gd name="T96" fmla="*/ 5786 w 11466"/>
              <a:gd name="T97" fmla="*/ 3488 h 3490"/>
              <a:gd name="T98" fmla="*/ 6396 w 11466"/>
              <a:gd name="T99" fmla="*/ 3468 h 3490"/>
              <a:gd name="T100" fmla="*/ 7422 w 11466"/>
              <a:gd name="T101" fmla="*/ 3378 h 3490"/>
              <a:gd name="T102" fmla="*/ 7950 w 11466"/>
              <a:gd name="T103" fmla="*/ 3300 h 3490"/>
              <a:gd name="T104" fmla="*/ 8478 w 11466"/>
              <a:gd name="T105" fmla="*/ 3199 h 3490"/>
              <a:gd name="T106" fmla="*/ 8964 w 11466"/>
              <a:gd name="T107" fmla="*/ 3083 h 3490"/>
              <a:gd name="T108" fmla="*/ 9404 w 11466"/>
              <a:gd name="T109" fmla="*/ 2953 h 3490"/>
              <a:gd name="T110" fmla="*/ 9817 w 11466"/>
              <a:gd name="T111" fmla="*/ 2805 h 3490"/>
              <a:gd name="T112" fmla="*/ 10127 w 11466"/>
              <a:gd name="T113" fmla="*/ 2675 h 3490"/>
              <a:gd name="T114" fmla="*/ 10401 w 11466"/>
              <a:gd name="T115" fmla="*/ 2539 h 3490"/>
              <a:gd name="T116" fmla="*/ 10752 w 11466"/>
              <a:gd name="T117" fmla="*/ 2326 h 3490"/>
              <a:gd name="T118" fmla="*/ 11042 w 11466"/>
              <a:gd name="T119" fmla="*/ 2095 h 3490"/>
              <a:gd name="T120" fmla="*/ 11219 w 11466"/>
              <a:gd name="T121" fmla="*/ 1904 h 3490"/>
              <a:gd name="T122" fmla="*/ 11345 w 11466"/>
              <a:gd name="T123" fmla="*/ 1717 h 3490"/>
              <a:gd name="T124" fmla="*/ 11427 w 11466"/>
              <a:gd name="T125" fmla="*/ 1522 h 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66" h="3490">
                <a:moveTo>
                  <a:pt x="11460" y="1365"/>
                </a:moveTo>
                <a:lnTo>
                  <a:pt x="11460" y="1365"/>
                </a:lnTo>
                <a:cubicBezTo>
                  <a:pt x="11460" y="1361"/>
                  <a:pt x="11461" y="1357"/>
                  <a:pt x="11461" y="1354"/>
                </a:cubicBezTo>
                <a:lnTo>
                  <a:pt x="11461" y="1354"/>
                </a:lnTo>
                <a:cubicBezTo>
                  <a:pt x="11462" y="1346"/>
                  <a:pt x="11462" y="1339"/>
                  <a:pt x="11463" y="1331"/>
                </a:cubicBezTo>
                <a:lnTo>
                  <a:pt x="11463" y="1331"/>
                </a:lnTo>
                <a:cubicBezTo>
                  <a:pt x="11463" y="1327"/>
                  <a:pt x="11464" y="1322"/>
                  <a:pt x="11464" y="1318"/>
                </a:cubicBezTo>
                <a:lnTo>
                  <a:pt x="11464" y="1318"/>
                </a:lnTo>
                <a:cubicBezTo>
                  <a:pt x="11464" y="1311"/>
                  <a:pt x="11464" y="1304"/>
                  <a:pt x="11465" y="1298"/>
                </a:cubicBezTo>
                <a:lnTo>
                  <a:pt x="11465" y="1298"/>
                </a:lnTo>
                <a:cubicBezTo>
                  <a:pt x="11465" y="1293"/>
                  <a:pt x="11465" y="1288"/>
                  <a:pt x="11465" y="1283"/>
                </a:cubicBezTo>
                <a:lnTo>
                  <a:pt x="11465" y="1283"/>
                </a:lnTo>
                <a:cubicBezTo>
                  <a:pt x="11465" y="1278"/>
                  <a:pt x="11465" y="1273"/>
                  <a:pt x="11465" y="1267"/>
                </a:cubicBezTo>
                <a:lnTo>
                  <a:pt x="11465" y="1262"/>
                </a:lnTo>
                <a:lnTo>
                  <a:pt x="11465" y="1260"/>
                </a:lnTo>
                <a:lnTo>
                  <a:pt x="11465" y="1260"/>
                </a:lnTo>
                <a:cubicBezTo>
                  <a:pt x="11458" y="840"/>
                  <a:pt x="11452" y="420"/>
                  <a:pt x="11446" y="0"/>
                </a:cubicBezTo>
                <a:lnTo>
                  <a:pt x="11446" y="0"/>
                </a:lnTo>
                <a:cubicBezTo>
                  <a:pt x="11446" y="7"/>
                  <a:pt x="11446" y="15"/>
                  <a:pt x="11446" y="23"/>
                </a:cubicBezTo>
                <a:lnTo>
                  <a:pt x="11446" y="23"/>
                </a:lnTo>
                <a:cubicBezTo>
                  <a:pt x="11446" y="27"/>
                  <a:pt x="11446" y="32"/>
                  <a:pt x="11445" y="37"/>
                </a:cubicBezTo>
                <a:lnTo>
                  <a:pt x="11445" y="37"/>
                </a:lnTo>
                <a:cubicBezTo>
                  <a:pt x="11445" y="44"/>
                  <a:pt x="11444" y="50"/>
                  <a:pt x="11444" y="57"/>
                </a:cubicBezTo>
                <a:lnTo>
                  <a:pt x="11444" y="57"/>
                </a:lnTo>
                <a:cubicBezTo>
                  <a:pt x="11444" y="61"/>
                  <a:pt x="11444" y="66"/>
                  <a:pt x="11444" y="71"/>
                </a:cubicBezTo>
                <a:lnTo>
                  <a:pt x="11444" y="71"/>
                </a:lnTo>
                <a:cubicBezTo>
                  <a:pt x="11443" y="78"/>
                  <a:pt x="11442" y="86"/>
                  <a:pt x="11441" y="93"/>
                </a:cubicBezTo>
                <a:lnTo>
                  <a:pt x="11441" y="93"/>
                </a:lnTo>
                <a:cubicBezTo>
                  <a:pt x="11441" y="97"/>
                  <a:pt x="11441" y="101"/>
                  <a:pt x="11440" y="105"/>
                </a:cubicBezTo>
                <a:lnTo>
                  <a:pt x="11440" y="105"/>
                </a:lnTo>
                <a:cubicBezTo>
                  <a:pt x="11439" y="116"/>
                  <a:pt x="11438" y="127"/>
                  <a:pt x="11436" y="139"/>
                </a:cubicBezTo>
                <a:lnTo>
                  <a:pt x="11436" y="139"/>
                </a:lnTo>
                <a:cubicBezTo>
                  <a:pt x="11434" y="150"/>
                  <a:pt x="11432" y="161"/>
                  <a:pt x="11430" y="172"/>
                </a:cubicBezTo>
                <a:lnTo>
                  <a:pt x="11430" y="172"/>
                </a:lnTo>
                <a:cubicBezTo>
                  <a:pt x="11429" y="176"/>
                  <a:pt x="11429" y="178"/>
                  <a:pt x="11428" y="181"/>
                </a:cubicBezTo>
                <a:lnTo>
                  <a:pt x="11428" y="181"/>
                </a:lnTo>
                <a:cubicBezTo>
                  <a:pt x="11426" y="191"/>
                  <a:pt x="11424" y="201"/>
                  <a:pt x="11421" y="211"/>
                </a:cubicBezTo>
                <a:lnTo>
                  <a:pt x="11421" y="211"/>
                </a:lnTo>
                <a:cubicBezTo>
                  <a:pt x="11421" y="214"/>
                  <a:pt x="11420" y="216"/>
                  <a:pt x="11419" y="218"/>
                </a:cubicBezTo>
                <a:lnTo>
                  <a:pt x="11419" y="218"/>
                </a:lnTo>
                <a:cubicBezTo>
                  <a:pt x="11417" y="231"/>
                  <a:pt x="11414" y="242"/>
                  <a:pt x="11410" y="254"/>
                </a:cubicBezTo>
                <a:lnTo>
                  <a:pt x="11410" y="254"/>
                </a:lnTo>
                <a:cubicBezTo>
                  <a:pt x="11410" y="257"/>
                  <a:pt x="11408" y="259"/>
                  <a:pt x="11408" y="262"/>
                </a:cubicBezTo>
                <a:lnTo>
                  <a:pt x="11408" y="262"/>
                </a:lnTo>
                <a:cubicBezTo>
                  <a:pt x="11405" y="272"/>
                  <a:pt x="11402" y="281"/>
                  <a:pt x="11398" y="291"/>
                </a:cubicBezTo>
                <a:lnTo>
                  <a:pt x="11398" y="291"/>
                </a:lnTo>
                <a:cubicBezTo>
                  <a:pt x="11397" y="294"/>
                  <a:pt x="11397" y="297"/>
                  <a:pt x="11396" y="299"/>
                </a:cubicBezTo>
                <a:lnTo>
                  <a:pt x="11396" y="299"/>
                </a:lnTo>
                <a:cubicBezTo>
                  <a:pt x="11391" y="311"/>
                  <a:pt x="11387" y="323"/>
                  <a:pt x="11383" y="335"/>
                </a:cubicBezTo>
                <a:lnTo>
                  <a:pt x="11383" y="335"/>
                </a:lnTo>
                <a:cubicBezTo>
                  <a:pt x="11382" y="336"/>
                  <a:pt x="11381" y="339"/>
                  <a:pt x="11380" y="340"/>
                </a:cubicBezTo>
                <a:lnTo>
                  <a:pt x="11380" y="340"/>
                </a:lnTo>
                <a:cubicBezTo>
                  <a:pt x="11376" y="350"/>
                  <a:pt x="11372" y="360"/>
                  <a:pt x="11368" y="370"/>
                </a:cubicBezTo>
                <a:lnTo>
                  <a:pt x="11368" y="370"/>
                </a:lnTo>
                <a:cubicBezTo>
                  <a:pt x="11367" y="373"/>
                  <a:pt x="11366" y="376"/>
                  <a:pt x="11364" y="379"/>
                </a:cubicBezTo>
                <a:lnTo>
                  <a:pt x="11364" y="379"/>
                </a:lnTo>
                <a:cubicBezTo>
                  <a:pt x="11359" y="390"/>
                  <a:pt x="11354" y="402"/>
                  <a:pt x="11348" y="413"/>
                </a:cubicBezTo>
                <a:lnTo>
                  <a:pt x="11348" y="413"/>
                </a:lnTo>
                <a:cubicBezTo>
                  <a:pt x="11348" y="413"/>
                  <a:pt x="11348" y="414"/>
                  <a:pt x="11347" y="414"/>
                </a:cubicBezTo>
                <a:lnTo>
                  <a:pt x="11347" y="414"/>
                </a:lnTo>
                <a:cubicBezTo>
                  <a:pt x="11342" y="425"/>
                  <a:pt x="11336" y="436"/>
                  <a:pt x="11330" y="447"/>
                </a:cubicBezTo>
                <a:lnTo>
                  <a:pt x="11330" y="447"/>
                </a:lnTo>
                <a:cubicBezTo>
                  <a:pt x="11328" y="450"/>
                  <a:pt x="11327" y="454"/>
                  <a:pt x="11326" y="457"/>
                </a:cubicBezTo>
                <a:lnTo>
                  <a:pt x="11326" y="457"/>
                </a:lnTo>
                <a:cubicBezTo>
                  <a:pt x="11320" y="466"/>
                  <a:pt x="11315" y="476"/>
                  <a:pt x="11308" y="486"/>
                </a:cubicBezTo>
                <a:lnTo>
                  <a:pt x="11308" y="486"/>
                </a:lnTo>
                <a:cubicBezTo>
                  <a:pt x="11308" y="488"/>
                  <a:pt x="11307" y="489"/>
                  <a:pt x="11306" y="491"/>
                </a:cubicBezTo>
                <a:lnTo>
                  <a:pt x="11306" y="491"/>
                </a:lnTo>
                <a:cubicBezTo>
                  <a:pt x="11299" y="503"/>
                  <a:pt x="11292" y="514"/>
                  <a:pt x="11285" y="525"/>
                </a:cubicBezTo>
                <a:lnTo>
                  <a:pt x="11285" y="525"/>
                </a:lnTo>
                <a:cubicBezTo>
                  <a:pt x="11283" y="528"/>
                  <a:pt x="11282" y="530"/>
                  <a:pt x="11280" y="533"/>
                </a:cubicBezTo>
                <a:lnTo>
                  <a:pt x="11280" y="533"/>
                </a:lnTo>
                <a:cubicBezTo>
                  <a:pt x="11274" y="542"/>
                  <a:pt x="11267" y="551"/>
                  <a:pt x="11261" y="561"/>
                </a:cubicBezTo>
                <a:lnTo>
                  <a:pt x="11261" y="561"/>
                </a:lnTo>
                <a:cubicBezTo>
                  <a:pt x="11260" y="563"/>
                  <a:pt x="11258" y="565"/>
                  <a:pt x="11256" y="568"/>
                </a:cubicBezTo>
                <a:lnTo>
                  <a:pt x="11256" y="568"/>
                </a:lnTo>
                <a:cubicBezTo>
                  <a:pt x="11249" y="580"/>
                  <a:pt x="11240" y="591"/>
                  <a:pt x="11232" y="601"/>
                </a:cubicBezTo>
                <a:lnTo>
                  <a:pt x="11232" y="601"/>
                </a:lnTo>
                <a:cubicBezTo>
                  <a:pt x="11231" y="604"/>
                  <a:pt x="11229" y="606"/>
                  <a:pt x="11227" y="608"/>
                </a:cubicBezTo>
                <a:lnTo>
                  <a:pt x="11227" y="608"/>
                </a:lnTo>
                <a:cubicBezTo>
                  <a:pt x="11220" y="617"/>
                  <a:pt x="11214" y="626"/>
                  <a:pt x="11206" y="635"/>
                </a:cubicBezTo>
                <a:lnTo>
                  <a:pt x="11206" y="635"/>
                </a:lnTo>
                <a:cubicBezTo>
                  <a:pt x="11204" y="638"/>
                  <a:pt x="11202" y="641"/>
                  <a:pt x="11200" y="644"/>
                </a:cubicBezTo>
                <a:lnTo>
                  <a:pt x="11200" y="644"/>
                </a:lnTo>
                <a:cubicBezTo>
                  <a:pt x="11191" y="655"/>
                  <a:pt x="11182" y="666"/>
                  <a:pt x="11172" y="677"/>
                </a:cubicBezTo>
                <a:lnTo>
                  <a:pt x="11172" y="677"/>
                </a:lnTo>
                <a:cubicBezTo>
                  <a:pt x="11171" y="679"/>
                  <a:pt x="11169" y="681"/>
                  <a:pt x="11168" y="682"/>
                </a:cubicBezTo>
                <a:lnTo>
                  <a:pt x="11168" y="682"/>
                </a:lnTo>
                <a:cubicBezTo>
                  <a:pt x="11160" y="692"/>
                  <a:pt x="11151" y="702"/>
                  <a:pt x="11142" y="712"/>
                </a:cubicBezTo>
                <a:lnTo>
                  <a:pt x="11142" y="712"/>
                </a:lnTo>
                <a:cubicBezTo>
                  <a:pt x="11140" y="715"/>
                  <a:pt x="11138" y="717"/>
                  <a:pt x="11135" y="720"/>
                </a:cubicBezTo>
                <a:lnTo>
                  <a:pt x="11135" y="720"/>
                </a:lnTo>
                <a:cubicBezTo>
                  <a:pt x="11125" y="731"/>
                  <a:pt x="11115" y="742"/>
                  <a:pt x="11104" y="753"/>
                </a:cubicBezTo>
                <a:lnTo>
                  <a:pt x="11104" y="753"/>
                </a:lnTo>
                <a:cubicBezTo>
                  <a:pt x="11103" y="755"/>
                  <a:pt x="11102" y="756"/>
                  <a:pt x="11101" y="757"/>
                </a:cubicBezTo>
                <a:lnTo>
                  <a:pt x="11101" y="757"/>
                </a:lnTo>
                <a:cubicBezTo>
                  <a:pt x="11091" y="767"/>
                  <a:pt x="11081" y="777"/>
                  <a:pt x="11071" y="787"/>
                </a:cubicBezTo>
                <a:lnTo>
                  <a:pt x="11071" y="787"/>
                </a:lnTo>
                <a:cubicBezTo>
                  <a:pt x="11069" y="790"/>
                  <a:pt x="11066" y="792"/>
                  <a:pt x="11063" y="795"/>
                </a:cubicBezTo>
                <a:lnTo>
                  <a:pt x="11063" y="795"/>
                </a:lnTo>
                <a:cubicBezTo>
                  <a:pt x="11052" y="806"/>
                  <a:pt x="11040" y="818"/>
                  <a:pt x="11028" y="829"/>
                </a:cubicBezTo>
                <a:lnTo>
                  <a:pt x="11028" y="829"/>
                </a:lnTo>
                <a:cubicBezTo>
                  <a:pt x="11026" y="831"/>
                  <a:pt x="11025" y="832"/>
                  <a:pt x="11023" y="834"/>
                </a:cubicBezTo>
                <a:lnTo>
                  <a:pt x="11023" y="834"/>
                </a:lnTo>
                <a:cubicBezTo>
                  <a:pt x="11012" y="845"/>
                  <a:pt x="11000" y="855"/>
                  <a:pt x="10989" y="865"/>
                </a:cubicBezTo>
                <a:lnTo>
                  <a:pt x="10989" y="865"/>
                </a:lnTo>
                <a:cubicBezTo>
                  <a:pt x="10986" y="867"/>
                  <a:pt x="10984" y="870"/>
                  <a:pt x="10982" y="872"/>
                </a:cubicBezTo>
                <a:lnTo>
                  <a:pt x="10982" y="872"/>
                </a:lnTo>
                <a:cubicBezTo>
                  <a:pt x="10969" y="883"/>
                  <a:pt x="10955" y="894"/>
                  <a:pt x="10943" y="905"/>
                </a:cubicBezTo>
                <a:lnTo>
                  <a:pt x="10943" y="905"/>
                </a:lnTo>
                <a:cubicBezTo>
                  <a:pt x="10940" y="907"/>
                  <a:pt x="10937" y="910"/>
                  <a:pt x="10935" y="912"/>
                </a:cubicBezTo>
                <a:lnTo>
                  <a:pt x="10935" y="912"/>
                </a:lnTo>
                <a:cubicBezTo>
                  <a:pt x="10923" y="922"/>
                  <a:pt x="10910" y="932"/>
                  <a:pt x="10898" y="942"/>
                </a:cubicBezTo>
                <a:lnTo>
                  <a:pt x="10898" y="942"/>
                </a:lnTo>
                <a:cubicBezTo>
                  <a:pt x="10896" y="944"/>
                  <a:pt x="10894" y="945"/>
                  <a:pt x="10892" y="947"/>
                </a:cubicBezTo>
                <a:lnTo>
                  <a:pt x="10892" y="947"/>
                </a:lnTo>
                <a:cubicBezTo>
                  <a:pt x="10878" y="959"/>
                  <a:pt x="10862" y="971"/>
                  <a:pt x="10846" y="982"/>
                </a:cubicBezTo>
                <a:lnTo>
                  <a:pt x="10846" y="982"/>
                </a:lnTo>
                <a:cubicBezTo>
                  <a:pt x="10843" y="985"/>
                  <a:pt x="10841" y="987"/>
                  <a:pt x="10838" y="989"/>
                </a:cubicBezTo>
                <a:lnTo>
                  <a:pt x="10838" y="989"/>
                </a:lnTo>
                <a:cubicBezTo>
                  <a:pt x="10822" y="1001"/>
                  <a:pt x="10806" y="1013"/>
                  <a:pt x="10790" y="1025"/>
                </a:cubicBezTo>
                <a:lnTo>
                  <a:pt x="10790" y="1025"/>
                </a:lnTo>
                <a:cubicBezTo>
                  <a:pt x="10788" y="1027"/>
                  <a:pt x="10785" y="1028"/>
                  <a:pt x="10782" y="1031"/>
                </a:cubicBezTo>
                <a:lnTo>
                  <a:pt x="10782" y="1031"/>
                </a:lnTo>
                <a:cubicBezTo>
                  <a:pt x="10766" y="1042"/>
                  <a:pt x="10749" y="1054"/>
                  <a:pt x="10732" y="1066"/>
                </a:cubicBezTo>
                <a:lnTo>
                  <a:pt x="10732" y="1066"/>
                </a:lnTo>
                <a:lnTo>
                  <a:pt x="10731" y="1067"/>
                </a:lnTo>
                <a:lnTo>
                  <a:pt x="10731" y="1067"/>
                </a:lnTo>
                <a:cubicBezTo>
                  <a:pt x="10714" y="1079"/>
                  <a:pt x="10696" y="1090"/>
                  <a:pt x="10678" y="1102"/>
                </a:cubicBezTo>
                <a:lnTo>
                  <a:pt x="10678" y="1102"/>
                </a:lnTo>
                <a:cubicBezTo>
                  <a:pt x="10675" y="1104"/>
                  <a:pt x="10672" y="1106"/>
                  <a:pt x="10669" y="1108"/>
                </a:cubicBezTo>
                <a:lnTo>
                  <a:pt x="10669" y="1108"/>
                </a:lnTo>
                <a:cubicBezTo>
                  <a:pt x="10648" y="1122"/>
                  <a:pt x="10628" y="1134"/>
                  <a:pt x="10607" y="1148"/>
                </a:cubicBezTo>
                <a:lnTo>
                  <a:pt x="10607" y="1148"/>
                </a:lnTo>
                <a:cubicBezTo>
                  <a:pt x="10604" y="1149"/>
                  <a:pt x="10601" y="1152"/>
                  <a:pt x="10598" y="1153"/>
                </a:cubicBezTo>
                <a:lnTo>
                  <a:pt x="10598" y="1153"/>
                </a:lnTo>
                <a:cubicBezTo>
                  <a:pt x="10577" y="1166"/>
                  <a:pt x="10556" y="1179"/>
                  <a:pt x="10535" y="1192"/>
                </a:cubicBezTo>
                <a:lnTo>
                  <a:pt x="10535" y="1192"/>
                </a:lnTo>
                <a:cubicBezTo>
                  <a:pt x="10531" y="1194"/>
                  <a:pt x="10529" y="1196"/>
                  <a:pt x="10526" y="1197"/>
                </a:cubicBezTo>
                <a:lnTo>
                  <a:pt x="10526" y="1197"/>
                </a:lnTo>
                <a:cubicBezTo>
                  <a:pt x="10504" y="1210"/>
                  <a:pt x="10482" y="1223"/>
                  <a:pt x="10460" y="1235"/>
                </a:cubicBezTo>
                <a:lnTo>
                  <a:pt x="10460" y="1235"/>
                </a:lnTo>
                <a:cubicBezTo>
                  <a:pt x="10456" y="1237"/>
                  <a:pt x="10453" y="1239"/>
                  <a:pt x="10450" y="1241"/>
                </a:cubicBezTo>
                <a:lnTo>
                  <a:pt x="10450" y="1241"/>
                </a:lnTo>
                <a:cubicBezTo>
                  <a:pt x="10428" y="1253"/>
                  <a:pt x="10405" y="1266"/>
                  <a:pt x="10382" y="1279"/>
                </a:cubicBezTo>
                <a:lnTo>
                  <a:pt x="10382" y="1279"/>
                </a:lnTo>
                <a:cubicBezTo>
                  <a:pt x="10378" y="1281"/>
                  <a:pt x="10373" y="1283"/>
                  <a:pt x="10369" y="1285"/>
                </a:cubicBezTo>
                <a:lnTo>
                  <a:pt x="10369" y="1285"/>
                </a:lnTo>
                <a:cubicBezTo>
                  <a:pt x="10358" y="1291"/>
                  <a:pt x="10346" y="1297"/>
                  <a:pt x="10335" y="1303"/>
                </a:cubicBezTo>
                <a:lnTo>
                  <a:pt x="10335" y="1303"/>
                </a:lnTo>
                <a:cubicBezTo>
                  <a:pt x="10331" y="1305"/>
                  <a:pt x="10326" y="1308"/>
                  <a:pt x="10322" y="1310"/>
                </a:cubicBezTo>
                <a:lnTo>
                  <a:pt x="10322" y="1310"/>
                </a:lnTo>
                <a:cubicBezTo>
                  <a:pt x="10306" y="1318"/>
                  <a:pt x="10290" y="1326"/>
                  <a:pt x="10274" y="1334"/>
                </a:cubicBezTo>
                <a:lnTo>
                  <a:pt x="10274" y="1334"/>
                </a:lnTo>
                <a:cubicBezTo>
                  <a:pt x="10271" y="1336"/>
                  <a:pt x="10268" y="1337"/>
                  <a:pt x="10264" y="1339"/>
                </a:cubicBezTo>
                <a:lnTo>
                  <a:pt x="10264" y="1339"/>
                </a:lnTo>
                <a:cubicBezTo>
                  <a:pt x="10252" y="1345"/>
                  <a:pt x="10238" y="1352"/>
                  <a:pt x="10225" y="1358"/>
                </a:cubicBezTo>
                <a:lnTo>
                  <a:pt x="10225" y="1358"/>
                </a:lnTo>
                <a:cubicBezTo>
                  <a:pt x="10220" y="1361"/>
                  <a:pt x="10214" y="1364"/>
                  <a:pt x="10209" y="1366"/>
                </a:cubicBezTo>
                <a:lnTo>
                  <a:pt x="10209" y="1366"/>
                </a:lnTo>
                <a:cubicBezTo>
                  <a:pt x="10197" y="1372"/>
                  <a:pt x="10186" y="1378"/>
                  <a:pt x="10174" y="1383"/>
                </a:cubicBezTo>
                <a:lnTo>
                  <a:pt x="10174" y="1383"/>
                </a:lnTo>
                <a:cubicBezTo>
                  <a:pt x="10169" y="1385"/>
                  <a:pt x="10163" y="1388"/>
                  <a:pt x="10157" y="1391"/>
                </a:cubicBezTo>
                <a:lnTo>
                  <a:pt x="10157" y="1391"/>
                </a:lnTo>
                <a:cubicBezTo>
                  <a:pt x="10144" y="1397"/>
                  <a:pt x="10132" y="1403"/>
                  <a:pt x="10118" y="1409"/>
                </a:cubicBezTo>
                <a:lnTo>
                  <a:pt x="10118" y="1409"/>
                </a:lnTo>
                <a:cubicBezTo>
                  <a:pt x="10114" y="1411"/>
                  <a:pt x="10111" y="1413"/>
                  <a:pt x="10107" y="1415"/>
                </a:cubicBezTo>
                <a:lnTo>
                  <a:pt x="10107" y="1415"/>
                </a:lnTo>
                <a:cubicBezTo>
                  <a:pt x="10090" y="1422"/>
                  <a:pt x="10073" y="1430"/>
                  <a:pt x="10055" y="1438"/>
                </a:cubicBezTo>
                <a:lnTo>
                  <a:pt x="10055" y="1438"/>
                </a:lnTo>
                <a:cubicBezTo>
                  <a:pt x="10051" y="1440"/>
                  <a:pt x="10046" y="1442"/>
                  <a:pt x="10042" y="1444"/>
                </a:cubicBezTo>
                <a:lnTo>
                  <a:pt x="10042" y="1444"/>
                </a:lnTo>
                <a:cubicBezTo>
                  <a:pt x="10029" y="1449"/>
                  <a:pt x="10016" y="1455"/>
                  <a:pt x="10003" y="1461"/>
                </a:cubicBezTo>
                <a:lnTo>
                  <a:pt x="10003" y="1461"/>
                </a:lnTo>
                <a:cubicBezTo>
                  <a:pt x="9997" y="1464"/>
                  <a:pt x="9991" y="1466"/>
                  <a:pt x="9985" y="1469"/>
                </a:cubicBezTo>
                <a:lnTo>
                  <a:pt x="9985" y="1469"/>
                </a:lnTo>
                <a:cubicBezTo>
                  <a:pt x="9972" y="1474"/>
                  <a:pt x="9960" y="1479"/>
                  <a:pt x="9947" y="1485"/>
                </a:cubicBezTo>
                <a:lnTo>
                  <a:pt x="9947" y="1485"/>
                </a:lnTo>
                <a:cubicBezTo>
                  <a:pt x="9942" y="1487"/>
                  <a:pt x="9937" y="1489"/>
                  <a:pt x="9931" y="1492"/>
                </a:cubicBezTo>
                <a:lnTo>
                  <a:pt x="9931" y="1492"/>
                </a:lnTo>
                <a:cubicBezTo>
                  <a:pt x="9912" y="1500"/>
                  <a:pt x="9892" y="1507"/>
                  <a:pt x="9873" y="1515"/>
                </a:cubicBezTo>
                <a:lnTo>
                  <a:pt x="9873" y="1515"/>
                </a:lnTo>
                <a:cubicBezTo>
                  <a:pt x="9871" y="1516"/>
                  <a:pt x="9869" y="1517"/>
                  <a:pt x="9867" y="1517"/>
                </a:cubicBezTo>
                <a:lnTo>
                  <a:pt x="9867" y="1517"/>
                </a:lnTo>
                <a:cubicBezTo>
                  <a:pt x="9850" y="1525"/>
                  <a:pt x="9832" y="1532"/>
                  <a:pt x="9814" y="1539"/>
                </a:cubicBezTo>
                <a:lnTo>
                  <a:pt x="9814" y="1539"/>
                </a:lnTo>
                <a:cubicBezTo>
                  <a:pt x="9809" y="1541"/>
                  <a:pt x="9803" y="1543"/>
                  <a:pt x="9797" y="1546"/>
                </a:cubicBezTo>
                <a:lnTo>
                  <a:pt x="9797" y="1546"/>
                </a:lnTo>
                <a:cubicBezTo>
                  <a:pt x="9781" y="1552"/>
                  <a:pt x="9766" y="1558"/>
                  <a:pt x="9749" y="1564"/>
                </a:cubicBezTo>
                <a:lnTo>
                  <a:pt x="9749" y="1564"/>
                </a:lnTo>
                <a:cubicBezTo>
                  <a:pt x="9745" y="1566"/>
                  <a:pt x="9740" y="1567"/>
                  <a:pt x="9736" y="1569"/>
                </a:cubicBezTo>
                <a:lnTo>
                  <a:pt x="9736" y="1569"/>
                </a:lnTo>
                <a:cubicBezTo>
                  <a:pt x="9716" y="1577"/>
                  <a:pt x="9696" y="1585"/>
                  <a:pt x="9676" y="1592"/>
                </a:cubicBezTo>
                <a:lnTo>
                  <a:pt x="9676" y="1592"/>
                </a:lnTo>
                <a:cubicBezTo>
                  <a:pt x="9671" y="1593"/>
                  <a:pt x="9667" y="1595"/>
                  <a:pt x="9662" y="1597"/>
                </a:cubicBezTo>
                <a:lnTo>
                  <a:pt x="9662" y="1597"/>
                </a:lnTo>
                <a:cubicBezTo>
                  <a:pt x="9646" y="1603"/>
                  <a:pt x="9629" y="1608"/>
                  <a:pt x="9613" y="1615"/>
                </a:cubicBezTo>
                <a:lnTo>
                  <a:pt x="9613" y="1615"/>
                </a:lnTo>
                <a:cubicBezTo>
                  <a:pt x="9607" y="1617"/>
                  <a:pt x="9601" y="1619"/>
                  <a:pt x="9595" y="1621"/>
                </a:cubicBezTo>
                <a:lnTo>
                  <a:pt x="9595" y="1621"/>
                </a:lnTo>
                <a:cubicBezTo>
                  <a:pt x="9577" y="1628"/>
                  <a:pt x="9558" y="1635"/>
                  <a:pt x="9540" y="1641"/>
                </a:cubicBezTo>
                <a:lnTo>
                  <a:pt x="9540" y="1641"/>
                </a:lnTo>
                <a:cubicBezTo>
                  <a:pt x="9537" y="1641"/>
                  <a:pt x="9534" y="1643"/>
                  <a:pt x="9532" y="1643"/>
                </a:cubicBezTo>
                <a:lnTo>
                  <a:pt x="9532" y="1643"/>
                </a:lnTo>
                <a:cubicBezTo>
                  <a:pt x="9511" y="1650"/>
                  <a:pt x="9490" y="1658"/>
                  <a:pt x="9468" y="1665"/>
                </a:cubicBezTo>
                <a:lnTo>
                  <a:pt x="9468" y="1665"/>
                </a:lnTo>
                <a:cubicBezTo>
                  <a:pt x="9463" y="1667"/>
                  <a:pt x="9457" y="1668"/>
                  <a:pt x="9452" y="1671"/>
                </a:cubicBezTo>
                <a:lnTo>
                  <a:pt x="9452" y="1671"/>
                </a:lnTo>
                <a:cubicBezTo>
                  <a:pt x="9435" y="1676"/>
                  <a:pt x="9419" y="1681"/>
                  <a:pt x="9402" y="1687"/>
                </a:cubicBezTo>
                <a:lnTo>
                  <a:pt x="9402" y="1687"/>
                </a:lnTo>
                <a:cubicBezTo>
                  <a:pt x="9396" y="1689"/>
                  <a:pt x="9391" y="1691"/>
                  <a:pt x="9384" y="1693"/>
                </a:cubicBezTo>
                <a:lnTo>
                  <a:pt x="9384" y="1693"/>
                </a:lnTo>
                <a:cubicBezTo>
                  <a:pt x="9363" y="1699"/>
                  <a:pt x="9341" y="1707"/>
                  <a:pt x="9319" y="1714"/>
                </a:cubicBezTo>
                <a:lnTo>
                  <a:pt x="9319" y="1714"/>
                </a:lnTo>
                <a:cubicBezTo>
                  <a:pt x="9317" y="1714"/>
                  <a:pt x="9315" y="1715"/>
                  <a:pt x="9313" y="1716"/>
                </a:cubicBezTo>
                <a:lnTo>
                  <a:pt x="9313" y="1716"/>
                </a:lnTo>
                <a:cubicBezTo>
                  <a:pt x="9293" y="1722"/>
                  <a:pt x="9273" y="1728"/>
                  <a:pt x="9252" y="1734"/>
                </a:cubicBezTo>
                <a:lnTo>
                  <a:pt x="9252" y="1734"/>
                </a:lnTo>
                <a:cubicBezTo>
                  <a:pt x="9246" y="1736"/>
                  <a:pt x="9240" y="1738"/>
                  <a:pt x="9233" y="1740"/>
                </a:cubicBezTo>
                <a:lnTo>
                  <a:pt x="9233" y="1740"/>
                </a:lnTo>
                <a:cubicBezTo>
                  <a:pt x="9216" y="1746"/>
                  <a:pt x="9198" y="1751"/>
                  <a:pt x="9180" y="1756"/>
                </a:cubicBezTo>
                <a:lnTo>
                  <a:pt x="9180" y="1756"/>
                </a:lnTo>
                <a:cubicBezTo>
                  <a:pt x="9175" y="1757"/>
                  <a:pt x="9170" y="1759"/>
                  <a:pt x="9165" y="1760"/>
                </a:cubicBezTo>
                <a:lnTo>
                  <a:pt x="9165" y="1760"/>
                </a:lnTo>
                <a:cubicBezTo>
                  <a:pt x="9142" y="1767"/>
                  <a:pt x="9120" y="1774"/>
                  <a:pt x="9097" y="1780"/>
                </a:cubicBezTo>
                <a:lnTo>
                  <a:pt x="9097" y="1780"/>
                </a:lnTo>
                <a:cubicBezTo>
                  <a:pt x="9092" y="1781"/>
                  <a:pt x="9088" y="1782"/>
                  <a:pt x="9083" y="1784"/>
                </a:cubicBezTo>
                <a:lnTo>
                  <a:pt x="9083" y="1784"/>
                </a:lnTo>
                <a:cubicBezTo>
                  <a:pt x="9064" y="1789"/>
                  <a:pt x="9046" y="1795"/>
                  <a:pt x="9028" y="1799"/>
                </a:cubicBezTo>
                <a:lnTo>
                  <a:pt x="9028" y="1799"/>
                </a:lnTo>
                <a:cubicBezTo>
                  <a:pt x="9021" y="1801"/>
                  <a:pt x="9014" y="1803"/>
                  <a:pt x="9008" y="1805"/>
                </a:cubicBezTo>
                <a:lnTo>
                  <a:pt x="9008" y="1805"/>
                </a:lnTo>
                <a:cubicBezTo>
                  <a:pt x="8988" y="1811"/>
                  <a:pt x="8967" y="1816"/>
                  <a:pt x="8946" y="1822"/>
                </a:cubicBezTo>
                <a:lnTo>
                  <a:pt x="8946" y="1822"/>
                </a:lnTo>
                <a:cubicBezTo>
                  <a:pt x="8943" y="1822"/>
                  <a:pt x="8940" y="1823"/>
                  <a:pt x="8938" y="1824"/>
                </a:cubicBezTo>
                <a:lnTo>
                  <a:pt x="8938" y="1824"/>
                </a:lnTo>
                <a:cubicBezTo>
                  <a:pt x="8914" y="1830"/>
                  <a:pt x="8890" y="1837"/>
                  <a:pt x="8867" y="1842"/>
                </a:cubicBezTo>
                <a:lnTo>
                  <a:pt x="8867" y="1842"/>
                </a:lnTo>
                <a:cubicBezTo>
                  <a:pt x="8861" y="1844"/>
                  <a:pt x="8855" y="1846"/>
                  <a:pt x="8848" y="1847"/>
                </a:cubicBezTo>
                <a:lnTo>
                  <a:pt x="8848" y="1847"/>
                </a:lnTo>
                <a:cubicBezTo>
                  <a:pt x="8830" y="1852"/>
                  <a:pt x="8812" y="1856"/>
                  <a:pt x="8793" y="1861"/>
                </a:cubicBezTo>
                <a:lnTo>
                  <a:pt x="8793" y="1861"/>
                </a:lnTo>
                <a:cubicBezTo>
                  <a:pt x="8787" y="1863"/>
                  <a:pt x="8780" y="1865"/>
                  <a:pt x="8774" y="1866"/>
                </a:cubicBezTo>
                <a:lnTo>
                  <a:pt x="8774" y="1866"/>
                </a:lnTo>
                <a:cubicBezTo>
                  <a:pt x="8750" y="1872"/>
                  <a:pt x="8726" y="1878"/>
                  <a:pt x="8702" y="1883"/>
                </a:cubicBezTo>
                <a:lnTo>
                  <a:pt x="8702" y="1883"/>
                </a:lnTo>
                <a:cubicBezTo>
                  <a:pt x="8700" y="1884"/>
                  <a:pt x="8698" y="1885"/>
                  <a:pt x="8697" y="1885"/>
                </a:cubicBezTo>
                <a:lnTo>
                  <a:pt x="8697" y="1885"/>
                </a:lnTo>
                <a:cubicBezTo>
                  <a:pt x="8674" y="1890"/>
                  <a:pt x="8652" y="1896"/>
                  <a:pt x="8629" y="1901"/>
                </a:cubicBezTo>
                <a:lnTo>
                  <a:pt x="8629" y="1901"/>
                </a:lnTo>
                <a:cubicBezTo>
                  <a:pt x="8622" y="1902"/>
                  <a:pt x="8615" y="1904"/>
                  <a:pt x="8608" y="1906"/>
                </a:cubicBezTo>
                <a:lnTo>
                  <a:pt x="8608" y="1906"/>
                </a:lnTo>
                <a:cubicBezTo>
                  <a:pt x="8589" y="1910"/>
                  <a:pt x="8570" y="1914"/>
                  <a:pt x="8551" y="1919"/>
                </a:cubicBezTo>
                <a:lnTo>
                  <a:pt x="8551" y="1919"/>
                </a:lnTo>
                <a:cubicBezTo>
                  <a:pt x="8545" y="1920"/>
                  <a:pt x="8539" y="1922"/>
                  <a:pt x="8533" y="1923"/>
                </a:cubicBezTo>
                <a:lnTo>
                  <a:pt x="8533" y="1923"/>
                </a:lnTo>
                <a:cubicBezTo>
                  <a:pt x="8508" y="1928"/>
                  <a:pt x="8484" y="1933"/>
                  <a:pt x="8459" y="1939"/>
                </a:cubicBezTo>
                <a:lnTo>
                  <a:pt x="8459" y="1939"/>
                </a:lnTo>
                <a:cubicBezTo>
                  <a:pt x="8454" y="1940"/>
                  <a:pt x="8448" y="1941"/>
                  <a:pt x="8444" y="1942"/>
                </a:cubicBezTo>
                <a:lnTo>
                  <a:pt x="8444" y="1942"/>
                </a:lnTo>
                <a:cubicBezTo>
                  <a:pt x="8423" y="1946"/>
                  <a:pt x="8403" y="1950"/>
                  <a:pt x="8383" y="1955"/>
                </a:cubicBezTo>
                <a:lnTo>
                  <a:pt x="8383" y="1955"/>
                </a:lnTo>
                <a:cubicBezTo>
                  <a:pt x="8375" y="1956"/>
                  <a:pt x="8369" y="1958"/>
                  <a:pt x="8361" y="1960"/>
                </a:cubicBezTo>
                <a:lnTo>
                  <a:pt x="8361" y="1960"/>
                </a:lnTo>
                <a:cubicBezTo>
                  <a:pt x="8340" y="1964"/>
                  <a:pt x="8318" y="1968"/>
                  <a:pt x="8297" y="1973"/>
                </a:cubicBezTo>
                <a:lnTo>
                  <a:pt x="8297" y="1973"/>
                </a:lnTo>
                <a:cubicBezTo>
                  <a:pt x="8293" y="1973"/>
                  <a:pt x="8289" y="1974"/>
                  <a:pt x="8284" y="1975"/>
                </a:cubicBezTo>
                <a:lnTo>
                  <a:pt x="8284" y="1975"/>
                </a:lnTo>
                <a:cubicBezTo>
                  <a:pt x="8259" y="1980"/>
                  <a:pt x="8234" y="1985"/>
                  <a:pt x="8209" y="1990"/>
                </a:cubicBezTo>
                <a:lnTo>
                  <a:pt x="8209" y="1990"/>
                </a:lnTo>
                <a:cubicBezTo>
                  <a:pt x="8202" y="1991"/>
                  <a:pt x="8195" y="1993"/>
                  <a:pt x="8188" y="1994"/>
                </a:cubicBezTo>
                <a:lnTo>
                  <a:pt x="8188" y="1994"/>
                </a:lnTo>
                <a:cubicBezTo>
                  <a:pt x="8169" y="1997"/>
                  <a:pt x="8149" y="2001"/>
                  <a:pt x="8129" y="2004"/>
                </a:cubicBezTo>
                <a:lnTo>
                  <a:pt x="8129" y="2004"/>
                </a:lnTo>
                <a:cubicBezTo>
                  <a:pt x="8122" y="2006"/>
                  <a:pt x="8115" y="2007"/>
                  <a:pt x="8107" y="2009"/>
                </a:cubicBezTo>
                <a:lnTo>
                  <a:pt x="8107" y="2009"/>
                </a:lnTo>
                <a:cubicBezTo>
                  <a:pt x="8081" y="2013"/>
                  <a:pt x="8056" y="2018"/>
                  <a:pt x="8029" y="2023"/>
                </a:cubicBezTo>
                <a:lnTo>
                  <a:pt x="8029" y="2023"/>
                </a:lnTo>
                <a:cubicBezTo>
                  <a:pt x="8028" y="2023"/>
                  <a:pt x="8027" y="2023"/>
                  <a:pt x="8025" y="2024"/>
                </a:cubicBezTo>
                <a:lnTo>
                  <a:pt x="8025" y="2024"/>
                </a:lnTo>
                <a:cubicBezTo>
                  <a:pt x="8001" y="2028"/>
                  <a:pt x="7976" y="2032"/>
                  <a:pt x="7951" y="2036"/>
                </a:cubicBezTo>
                <a:lnTo>
                  <a:pt x="7951" y="2036"/>
                </a:lnTo>
                <a:cubicBezTo>
                  <a:pt x="7944" y="2037"/>
                  <a:pt x="7936" y="2039"/>
                  <a:pt x="7928" y="2040"/>
                </a:cubicBezTo>
                <a:lnTo>
                  <a:pt x="7928" y="2040"/>
                </a:lnTo>
                <a:cubicBezTo>
                  <a:pt x="7908" y="2044"/>
                  <a:pt x="7888" y="2047"/>
                  <a:pt x="7867" y="2050"/>
                </a:cubicBezTo>
                <a:lnTo>
                  <a:pt x="7867" y="2050"/>
                </a:lnTo>
                <a:cubicBezTo>
                  <a:pt x="7861" y="2051"/>
                  <a:pt x="7854" y="2052"/>
                  <a:pt x="7847" y="2053"/>
                </a:cubicBezTo>
                <a:lnTo>
                  <a:pt x="7847" y="2053"/>
                </a:lnTo>
                <a:cubicBezTo>
                  <a:pt x="7821" y="2058"/>
                  <a:pt x="7795" y="2062"/>
                  <a:pt x="7769" y="2065"/>
                </a:cubicBezTo>
                <a:lnTo>
                  <a:pt x="7769" y="2065"/>
                </a:lnTo>
                <a:cubicBezTo>
                  <a:pt x="7763" y="2067"/>
                  <a:pt x="7757" y="2067"/>
                  <a:pt x="7752" y="2068"/>
                </a:cubicBezTo>
                <a:lnTo>
                  <a:pt x="7752" y="2068"/>
                </a:lnTo>
                <a:cubicBezTo>
                  <a:pt x="7730" y="2071"/>
                  <a:pt x="7709" y="2075"/>
                  <a:pt x="7688" y="2078"/>
                </a:cubicBezTo>
                <a:lnTo>
                  <a:pt x="7688" y="2078"/>
                </a:lnTo>
                <a:cubicBezTo>
                  <a:pt x="7680" y="2079"/>
                  <a:pt x="7671" y="2080"/>
                  <a:pt x="7663" y="2081"/>
                </a:cubicBezTo>
                <a:lnTo>
                  <a:pt x="7663" y="2081"/>
                </a:lnTo>
                <a:cubicBezTo>
                  <a:pt x="7641" y="2085"/>
                  <a:pt x="7619" y="2088"/>
                  <a:pt x="7597" y="2091"/>
                </a:cubicBezTo>
                <a:lnTo>
                  <a:pt x="7597" y="2091"/>
                </a:lnTo>
                <a:cubicBezTo>
                  <a:pt x="7591" y="2092"/>
                  <a:pt x="7587" y="2093"/>
                  <a:pt x="7581" y="2093"/>
                </a:cubicBezTo>
                <a:lnTo>
                  <a:pt x="7581" y="2093"/>
                </a:lnTo>
                <a:cubicBezTo>
                  <a:pt x="7555" y="2097"/>
                  <a:pt x="7528" y="2101"/>
                  <a:pt x="7502" y="2104"/>
                </a:cubicBezTo>
                <a:lnTo>
                  <a:pt x="7502" y="2104"/>
                </a:lnTo>
                <a:cubicBezTo>
                  <a:pt x="7494" y="2105"/>
                  <a:pt x="7486" y="2106"/>
                  <a:pt x="7478" y="2107"/>
                </a:cubicBezTo>
                <a:lnTo>
                  <a:pt x="7478" y="2107"/>
                </a:lnTo>
                <a:cubicBezTo>
                  <a:pt x="7458" y="2110"/>
                  <a:pt x="7438" y="2112"/>
                  <a:pt x="7418" y="2115"/>
                </a:cubicBezTo>
                <a:lnTo>
                  <a:pt x="7418" y="2115"/>
                </a:lnTo>
                <a:cubicBezTo>
                  <a:pt x="7410" y="2116"/>
                  <a:pt x="7403" y="2116"/>
                  <a:pt x="7396" y="2118"/>
                </a:cubicBezTo>
                <a:lnTo>
                  <a:pt x="7396" y="2118"/>
                </a:lnTo>
                <a:cubicBezTo>
                  <a:pt x="7345" y="2124"/>
                  <a:pt x="7294" y="2130"/>
                  <a:pt x="7243" y="2136"/>
                </a:cubicBezTo>
                <a:lnTo>
                  <a:pt x="7243" y="2136"/>
                </a:lnTo>
                <a:lnTo>
                  <a:pt x="7242" y="2136"/>
                </a:lnTo>
                <a:lnTo>
                  <a:pt x="7242" y="2136"/>
                </a:lnTo>
                <a:cubicBezTo>
                  <a:pt x="7191" y="2142"/>
                  <a:pt x="7139" y="2147"/>
                  <a:pt x="7087" y="2152"/>
                </a:cubicBezTo>
                <a:lnTo>
                  <a:pt x="7087" y="2152"/>
                </a:lnTo>
                <a:cubicBezTo>
                  <a:pt x="7083" y="2153"/>
                  <a:pt x="7078" y="2154"/>
                  <a:pt x="7074" y="2154"/>
                </a:cubicBezTo>
                <a:lnTo>
                  <a:pt x="7074" y="2154"/>
                </a:lnTo>
                <a:cubicBezTo>
                  <a:pt x="7024" y="2159"/>
                  <a:pt x="6975" y="2164"/>
                  <a:pt x="6925" y="2168"/>
                </a:cubicBezTo>
                <a:lnTo>
                  <a:pt x="6925" y="2168"/>
                </a:lnTo>
                <a:cubicBezTo>
                  <a:pt x="6921" y="2169"/>
                  <a:pt x="6917" y="2169"/>
                  <a:pt x="6913" y="2169"/>
                </a:cubicBezTo>
                <a:lnTo>
                  <a:pt x="6913" y="2169"/>
                </a:lnTo>
                <a:cubicBezTo>
                  <a:pt x="6861" y="2174"/>
                  <a:pt x="6809" y="2178"/>
                  <a:pt x="6756" y="2182"/>
                </a:cubicBezTo>
                <a:lnTo>
                  <a:pt x="6756" y="2182"/>
                </a:lnTo>
                <a:cubicBezTo>
                  <a:pt x="6752" y="2183"/>
                  <a:pt x="6749" y="2183"/>
                  <a:pt x="6744" y="2184"/>
                </a:cubicBezTo>
                <a:lnTo>
                  <a:pt x="6744" y="2184"/>
                </a:lnTo>
                <a:cubicBezTo>
                  <a:pt x="6706" y="2186"/>
                  <a:pt x="6666" y="2189"/>
                  <a:pt x="6627" y="2192"/>
                </a:cubicBezTo>
                <a:lnTo>
                  <a:pt x="6627" y="2192"/>
                </a:lnTo>
                <a:cubicBezTo>
                  <a:pt x="6626" y="2192"/>
                  <a:pt x="6625" y="2192"/>
                  <a:pt x="6624" y="2192"/>
                </a:cubicBezTo>
                <a:lnTo>
                  <a:pt x="6624" y="2192"/>
                </a:lnTo>
                <a:cubicBezTo>
                  <a:pt x="6584" y="2195"/>
                  <a:pt x="6544" y="2198"/>
                  <a:pt x="6504" y="2200"/>
                </a:cubicBezTo>
                <a:lnTo>
                  <a:pt x="6504" y="2200"/>
                </a:lnTo>
                <a:cubicBezTo>
                  <a:pt x="6500" y="2201"/>
                  <a:pt x="6496" y="2201"/>
                  <a:pt x="6492" y="2201"/>
                </a:cubicBezTo>
                <a:lnTo>
                  <a:pt x="6492" y="2201"/>
                </a:lnTo>
                <a:cubicBezTo>
                  <a:pt x="6453" y="2204"/>
                  <a:pt x="6415" y="2205"/>
                  <a:pt x="6376" y="2208"/>
                </a:cubicBezTo>
                <a:lnTo>
                  <a:pt x="6376" y="2208"/>
                </a:lnTo>
                <a:cubicBezTo>
                  <a:pt x="6370" y="2208"/>
                  <a:pt x="6365" y="2208"/>
                  <a:pt x="6359" y="2208"/>
                </a:cubicBezTo>
                <a:lnTo>
                  <a:pt x="6359" y="2208"/>
                </a:lnTo>
                <a:cubicBezTo>
                  <a:pt x="6320" y="2211"/>
                  <a:pt x="6282" y="2212"/>
                  <a:pt x="6244" y="2214"/>
                </a:cubicBezTo>
                <a:lnTo>
                  <a:pt x="6244" y="2214"/>
                </a:lnTo>
                <a:cubicBezTo>
                  <a:pt x="6238" y="2214"/>
                  <a:pt x="6232" y="2214"/>
                  <a:pt x="6225" y="2215"/>
                </a:cubicBezTo>
                <a:lnTo>
                  <a:pt x="6225" y="2215"/>
                </a:lnTo>
                <a:cubicBezTo>
                  <a:pt x="6191" y="2216"/>
                  <a:pt x="6155" y="2217"/>
                  <a:pt x="6121" y="2219"/>
                </a:cubicBezTo>
                <a:lnTo>
                  <a:pt x="6121" y="2219"/>
                </a:lnTo>
                <a:cubicBezTo>
                  <a:pt x="6119" y="2219"/>
                  <a:pt x="6117" y="2219"/>
                  <a:pt x="6115" y="2219"/>
                </a:cubicBezTo>
                <a:lnTo>
                  <a:pt x="6115" y="2219"/>
                </a:lnTo>
                <a:cubicBezTo>
                  <a:pt x="6082" y="2220"/>
                  <a:pt x="6047" y="2221"/>
                  <a:pt x="6013" y="2222"/>
                </a:cubicBezTo>
                <a:lnTo>
                  <a:pt x="6013" y="2222"/>
                </a:lnTo>
                <a:cubicBezTo>
                  <a:pt x="6007" y="2222"/>
                  <a:pt x="6002" y="2222"/>
                  <a:pt x="5995" y="2223"/>
                </a:cubicBezTo>
                <a:lnTo>
                  <a:pt x="5995" y="2223"/>
                </a:lnTo>
                <a:cubicBezTo>
                  <a:pt x="5961" y="2224"/>
                  <a:pt x="5926" y="2225"/>
                  <a:pt x="5891" y="2225"/>
                </a:cubicBezTo>
                <a:lnTo>
                  <a:pt x="5891" y="2225"/>
                </a:lnTo>
                <a:cubicBezTo>
                  <a:pt x="5885" y="2225"/>
                  <a:pt x="5880" y="2225"/>
                  <a:pt x="5874" y="2225"/>
                </a:cubicBezTo>
                <a:lnTo>
                  <a:pt x="5874" y="2225"/>
                </a:lnTo>
                <a:cubicBezTo>
                  <a:pt x="5839" y="2226"/>
                  <a:pt x="5804" y="2226"/>
                  <a:pt x="5768" y="2227"/>
                </a:cubicBezTo>
                <a:lnTo>
                  <a:pt x="5768" y="2227"/>
                </a:lnTo>
                <a:cubicBezTo>
                  <a:pt x="5767" y="2227"/>
                  <a:pt x="5767" y="2227"/>
                  <a:pt x="5766" y="2227"/>
                </a:cubicBezTo>
                <a:lnTo>
                  <a:pt x="5766" y="2227"/>
                </a:lnTo>
                <a:cubicBezTo>
                  <a:pt x="5707" y="2227"/>
                  <a:pt x="5647" y="2228"/>
                  <a:pt x="5588" y="2228"/>
                </a:cubicBezTo>
                <a:lnTo>
                  <a:pt x="5573" y="2228"/>
                </a:lnTo>
                <a:lnTo>
                  <a:pt x="5573" y="2228"/>
                </a:lnTo>
                <a:cubicBezTo>
                  <a:pt x="5514" y="2228"/>
                  <a:pt x="5454" y="2228"/>
                  <a:pt x="5394" y="2227"/>
                </a:cubicBezTo>
                <a:lnTo>
                  <a:pt x="5394" y="2227"/>
                </a:lnTo>
                <a:cubicBezTo>
                  <a:pt x="5370" y="2227"/>
                  <a:pt x="5346" y="2226"/>
                  <a:pt x="5323" y="2226"/>
                </a:cubicBezTo>
                <a:lnTo>
                  <a:pt x="5323" y="2226"/>
                </a:lnTo>
                <a:cubicBezTo>
                  <a:pt x="5322" y="2226"/>
                  <a:pt x="5320" y="2226"/>
                  <a:pt x="5319" y="2226"/>
                </a:cubicBezTo>
                <a:lnTo>
                  <a:pt x="5319" y="2226"/>
                </a:lnTo>
                <a:cubicBezTo>
                  <a:pt x="5288" y="2225"/>
                  <a:pt x="5257" y="2225"/>
                  <a:pt x="5227" y="2224"/>
                </a:cubicBezTo>
                <a:lnTo>
                  <a:pt x="5227" y="2224"/>
                </a:lnTo>
                <a:cubicBezTo>
                  <a:pt x="5219" y="2224"/>
                  <a:pt x="5212" y="2224"/>
                  <a:pt x="5204" y="2224"/>
                </a:cubicBezTo>
                <a:lnTo>
                  <a:pt x="5204" y="2224"/>
                </a:lnTo>
                <a:cubicBezTo>
                  <a:pt x="5172" y="2223"/>
                  <a:pt x="5141" y="2222"/>
                  <a:pt x="5110" y="2221"/>
                </a:cubicBezTo>
                <a:lnTo>
                  <a:pt x="5110" y="2221"/>
                </a:lnTo>
                <a:cubicBezTo>
                  <a:pt x="5109" y="2221"/>
                  <a:pt x="5108" y="2221"/>
                  <a:pt x="5107" y="2221"/>
                </a:cubicBezTo>
                <a:lnTo>
                  <a:pt x="5107" y="2221"/>
                </a:lnTo>
                <a:cubicBezTo>
                  <a:pt x="5077" y="2220"/>
                  <a:pt x="5046" y="2219"/>
                  <a:pt x="5015" y="2218"/>
                </a:cubicBezTo>
                <a:lnTo>
                  <a:pt x="5015" y="2218"/>
                </a:lnTo>
                <a:cubicBezTo>
                  <a:pt x="5008" y="2217"/>
                  <a:pt x="5001" y="2217"/>
                  <a:pt x="4993" y="2217"/>
                </a:cubicBezTo>
                <a:lnTo>
                  <a:pt x="4993" y="2217"/>
                </a:lnTo>
                <a:cubicBezTo>
                  <a:pt x="4962" y="2216"/>
                  <a:pt x="4931" y="2215"/>
                  <a:pt x="4900" y="2214"/>
                </a:cubicBezTo>
                <a:lnTo>
                  <a:pt x="4900" y="2214"/>
                </a:lnTo>
                <a:cubicBezTo>
                  <a:pt x="4899" y="2214"/>
                  <a:pt x="4899" y="2213"/>
                  <a:pt x="4898" y="2213"/>
                </a:cubicBezTo>
                <a:lnTo>
                  <a:pt x="4898" y="2213"/>
                </a:lnTo>
                <a:cubicBezTo>
                  <a:pt x="4761" y="2207"/>
                  <a:pt x="4627" y="2199"/>
                  <a:pt x="4495" y="2189"/>
                </a:cubicBezTo>
                <a:lnTo>
                  <a:pt x="4495" y="2189"/>
                </a:lnTo>
                <a:cubicBezTo>
                  <a:pt x="4361" y="2179"/>
                  <a:pt x="4228" y="2168"/>
                  <a:pt x="4097" y="2155"/>
                </a:cubicBezTo>
                <a:lnTo>
                  <a:pt x="4097" y="2155"/>
                </a:lnTo>
                <a:lnTo>
                  <a:pt x="4097" y="2155"/>
                </a:lnTo>
                <a:cubicBezTo>
                  <a:pt x="4067" y="2152"/>
                  <a:pt x="4036" y="2148"/>
                  <a:pt x="4006" y="2145"/>
                </a:cubicBezTo>
                <a:lnTo>
                  <a:pt x="4006" y="2145"/>
                </a:lnTo>
                <a:cubicBezTo>
                  <a:pt x="4000" y="2145"/>
                  <a:pt x="3993" y="2144"/>
                  <a:pt x="3988" y="2143"/>
                </a:cubicBezTo>
                <a:lnTo>
                  <a:pt x="3988" y="2143"/>
                </a:lnTo>
                <a:cubicBezTo>
                  <a:pt x="3958" y="2140"/>
                  <a:pt x="3928" y="2136"/>
                  <a:pt x="3898" y="2133"/>
                </a:cubicBezTo>
                <a:lnTo>
                  <a:pt x="3898" y="2133"/>
                </a:lnTo>
                <a:cubicBezTo>
                  <a:pt x="3897" y="2133"/>
                  <a:pt x="3895" y="2132"/>
                  <a:pt x="3894" y="2132"/>
                </a:cubicBezTo>
                <a:lnTo>
                  <a:pt x="3894" y="2132"/>
                </a:lnTo>
                <a:cubicBezTo>
                  <a:pt x="3865" y="2130"/>
                  <a:pt x="3837" y="2126"/>
                  <a:pt x="3809" y="2122"/>
                </a:cubicBezTo>
                <a:lnTo>
                  <a:pt x="3809" y="2122"/>
                </a:lnTo>
                <a:cubicBezTo>
                  <a:pt x="3803" y="2121"/>
                  <a:pt x="3796" y="2121"/>
                  <a:pt x="3789" y="2120"/>
                </a:cubicBezTo>
                <a:lnTo>
                  <a:pt x="3789" y="2120"/>
                </a:lnTo>
                <a:cubicBezTo>
                  <a:pt x="3761" y="2116"/>
                  <a:pt x="3732" y="2112"/>
                  <a:pt x="3704" y="2109"/>
                </a:cubicBezTo>
                <a:lnTo>
                  <a:pt x="3704" y="2109"/>
                </a:lnTo>
                <a:cubicBezTo>
                  <a:pt x="3700" y="2108"/>
                  <a:pt x="3695" y="2108"/>
                  <a:pt x="3691" y="2107"/>
                </a:cubicBezTo>
                <a:lnTo>
                  <a:pt x="3691" y="2107"/>
                </a:lnTo>
                <a:cubicBezTo>
                  <a:pt x="3663" y="2104"/>
                  <a:pt x="3636" y="2100"/>
                  <a:pt x="3608" y="2096"/>
                </a:cubicBezTo>
                <a:lnTo>
                  <a:pt x="3608" y="2096"/>
                </a:lnTo>
                <a:cubicBezTo>
                  <a:pt x="3603" y="2095"/>
                  <a:pt x="3598" y="2094"/>
                  <a:pt x="3593" y="2094"/>
                </a:cubicBezTo>
                <a:lnTo>
                  <a:pt x="3593" y="2094"/>
                </a:lnTo>
                <a:cubicBezTo>
                  <a:pt x="3563" y="2090"/>
                  <a:pt x="3534" y="2085"/>
                  <a:pt x="3504" y="2081"/>
                </a:cubicBezTo>
                <a:lnTo>
                  <a:pt x="3504" y="2081"/>
                </a:lnTo>
                <a:cubicBezTo>
                  <a:pt x="3498" y="2080"/>
                  <a:pt x="3492" y="2079"/>
                  <a:pt x="3486" y="2078"/>
                </a:cubicBezTo>
                <a:lnTo>
                  <a:pt x="3486" y="2078"/>
                </a:lnTo>
                <a:cubicBezTo>
                  <a:pt x="3426" y="2069"/>
                  <a:pt x="3365" y="2060"/>
                  <a:pt x="3306" y="2050"/>
                </a:cubicBezTo>
                <a:lnTo>
                  <a:pt x="3306" y="2050"/>
                </a:lnTo>
                <a:cubicBezTo>
                  <a:pt x="3301" y="2049"/>
                  <a:pt x="3296" y="2048"/>
                  <a:pt x="3291" y="2047"/>
                </a:cubicBezTo>
                <a:lnTo>
                  <a:pt x="3291" y="2047"/>
                </a:lnTo>
                <a:cubicBezTo>
                  <a:pt x="3259" y="2042"/>
                  <a:pt x="3228" y="2036"/>
                  <a:pt x="3197" y="2031"/>
                </a:cubicBezTo>
                <a:lnTo>
                  <a:pt x="3197" y="2031"/>
                </a:lnTo>
                <a:cubicBezTo>
                  <a:pt x="3192" y="2030"/>
                  <a:pt x="3187" y="2029"/>
                  <a:pt x="3182" y="2029"/>
                </a:cubicBezTo>
                <a:lnTo>
                  <a:pt x="3182" y="2029"/>
                </a:lnTo>
                <a:cubicBezTo>
                  <a:pt x="3151" y="2023"/>
                  <a:pt x="3119" y="2017"/>
                  <a:pt x="3088" y="2011"/>
                </a:cubicBezTo>
                <a:lnTo>
                  <a:pt x="3088" y="2011"/>
                </a:lnTo>
                <a:cubicBezTo>
                  <a:pt x="3085" y="2011"/>
                  <a:pt x="3081" y="2010"/>
                  <a:pt x="3078" y="2009"/>
                </a:cubicBezTo>
                <a:lnTo>
                  <a:pt x="3078" y="2009"/>
                </a:lnTo>
                <a:cubicBezTo>
                  <a:pt x="3047" y="2003"/>
                  <a:pt x="3015" y="1997"/>
                  <a:pt x="2983" y="1991"/>
                </a:cubicBezTo>
                <a:lnTo>
                  <a:pt x="2983" y="1991"/>
                </a:lnTo>
                <a:cubicBezTo>
                  <a:pt x="2982" y="1991"/>
                  <a:pt x="2981" y="1991"/>
                  <a:pt x="2980" y="1990"/>
                </a:cubicBezTo>
                <a:lnTo>
                  <a:pt x="2980" y="1990"/>
                </a:lnTo>
                <a:cubicBezTo>
                  <a:pt x="2948" y="1984"/>
                  <a:pt x="2917" y="1978"/>
                  <a:pt x="2886" y="1971"/>
                </a:cubicBezTo>
                <a:lnTo>
                  <a:pt x="2886" y="1971"/>
                </a:lnTo>
                <a:cubicBezTo>
                  <a:pt x="2882" y="1971"/>
                  <a:pt x="2877" y="1970"/>
                  <a:pt x="2873" y="1969"/>
                </a:cubicBezTo>
                <a:lnTo>
                  <a:pt x="2873" y="1969"/>
                </a:lnTo>
                <a:cubicBezTo>
                  <a:pt x="2838" y="1961"/>
                  <a:pt x="2804" y="1954"/>
                  <a:pt x="2770" y="1947"/>
                </a:cubicBezTo>
                <a:lnTo>
                  <a:pt x="2770" y="1947"/>
                </a:lnTo>
                <a:cubicBezTo>
                  <a:pt x="2766" y="1946"/>
                  <a:pt x="2762" y="1945"/>
                  <a:pt x="2758" y="1944"/>
                </a:cubicBezTo>
                <a:lnTo>
                  <a:pt x="2758" y="1944"/>
                </a:lnTo>
                <a:cubicBezTo>
                  <a:pt x="2724" y="1937"/>
                  <a:pt x="2690" y="1929"/>
                  <a:pt x="2656" y="1922"/>
                </a:cubicBezTo>
                <a:lnTo>
                  <a:pt x="2656" y="1922"/>
                </a:lnTo>
                <a:cubicBezTo>
                  <a:pt x="2653" y="1920"/>
                  <a:pt x="2648" y="1920"/>
                  <a:pt x="2645" y="1919"/>
                </a:cubicBezTo>
                <a:lnTo>
                  <a:pt x="2645" y="1919"/>
                </a:lnTo>
                <a:cubicBezTo>
                  <a:pt x="2611" y="1911"/>
                  <a:pt x="2577" y="1903"/>
                  <a:pt x="2544" y="1895"/>
                </a:cubicBezTo>
                <a:lnTo>
                  <a:pt x="2544" y="1895"/>
                </a:lnTo>
                <a:cubicBezTo>
                  <a:pt x="2540" y="1894"/>
                  <a:pt x="2537" y="1893"/>
                  <a:pt x="2534" y="1893"/>
                </a:cubicBezTo>
                <a:lnTo>
                  <a:pt x="2534" y="1893"/>
                </a:lnTo>
                <a:cubicBezTo>
                  <a:pt x="2500" y="1885"/>
                  <a:pt x="2467" y="1876"/>
                  <a:pt x="2433" y="1868"/>
                </a:cubicBezTo>
                <a:lnTo>
                  <a:pt x="2433" y="1868"/>
                </a:lnTo>
                <a:cubicBezTo>
                  <a:pt x="2430" y="1867"/>
                  <a:pt x="2427" y="1866"/>
                  <a:pt x="2423" y="1865"/>
                </a:cubicBezTo>
                <a:lnTo>
                  <a:pt x="2423" y="1865"/>
                </a:lnTo>
                <a:cubicBezTo>
                  <a:pt x="2402" y="1859"/>
                  <a:pt x="2380" y="1853"/>
                  <a:pt x="2358" y="1848"/>
                </a:cubicBezTo>
                <a:lnTo>
                  <a:pt x="2358" y="1848"/>
                </a:lnTo>
                <a:lnTo>
                  <a:pt x="2357" y="1848"/>
                </a:lnTo>
                <a:lnTo>
                  <a:pt x="2357" y="1848"/>
                </a:lnTo>
                <a:cubicBezTo>
                  <a:pt x="2337" y="1842"/>
                  <a:pt x="2316" y="1837"/>
                  <a:pt x="2296" y="1831"/>
                </a:cubicBezTo>
                <a:lnTo>
                  <a:pt x="2296" y="1831"/>
                </a:lnTo>
                <a:cubicBezTo>
                  <a:pt x="2290" y="1829"/>
                  <a:pt x="2284" y="1828"/>
                  <a:pt x="2278" y="1827"/>
                </a:cubicBezTo>
                <a:lnTo>
                  <a:pt x="2278" y="1827"/>
                </a:lnTo>
                <a:cubicBezTo>
                  <a:pt x="2263" y="1822"/>
                  <a:pt x="2247" y="1818"/>
                  <a:pt x="2232" y="1813"/>
                </a:cubicBezTo>
                <a:lnTo>
                  <a:pt x="2232" y="1813"/>
                </a:lnTo>
                <a:cubicBezTo>
                  <a:pt x="2226" y="1812"/>
                  <a:pt x="2220" y="1810"/>
                  <a:pt x="2213" y="1808"/>
                </a:cubicBezTo>
                <a:lnTo>
                  <a:pt x="2213" y="1808"/>
                </a:lnTo>
                <a:cubicBezTo>
                  <a:pt x="2196" y="1803"/>
                  <a:pt x="2177" y="1798"/>
                  <a:pt x="2160" y="1793"/>
                </a:cubicBezTo>
                <a:lnTo>
                  <a:pt x="2160" y="1793"/>
                </a:lnTo>
                <a:cubicBezTo>
                  <a:pt x="2157" y="1792"/>
                  <a:pt x="2155" y="1791"/>
                  <a:pt x="2152" y="1791"/>
                </a:cubicBezTo>
                <a:lnTo>
                  <a:pt x="2152" y="1791"/>
                </a:lnTo>
                <a:cubicBezTo>
                  <a:pt x="2132" y="1785"/>
                  <a:pt x="2112" y="1779"/>
                  <a:pt x="2091" y="1772"/>
                </a:cubicBezTo>
                <a:lnTo>
                  <a:pt x="2091" y="1772"/>
                </a:lnTo>
                <a:cubicBezTo>
                  <a:pt x="2086" y="1771"/>
                  <a:pt x="2080" y="1769"/>
                  <a:pt x="2075" y="1768"/>
                </a:cubicBezTo>
                <a:lnTo>
                  <a:pt x="2075" y="1768"/>
                </a:lnTo>
                <a:cubicBezTo>
                  <a:pt x="2061" y="1763"/>
                  <a:pt x="2045" y="1759"/>
                  <a:pt x="2031" y="1754"/>
                </a:cubicBezTo>
                <a:lnTo>
                  <a:pt x="2031" y="1754"/>
                </a:lnTo>
                <a:cubicBezTo>
                  <a:pt x="2024" y="1752"/>
                  <a:pt x="2018" y="1750"/>
                  <a:pt x="2012" y="1748"/>
                </a:cubicBezTo>
                <a:lnTo>
                  <a:pt x="2012" y="1748"/>
                </a:lnTo>
                <a:cubicBezTo>
                  <a:pt x="1996" y="1744"/>
                  <a:pt x="1982" y="1739"/>
                  <a:pt x="1966" y="1734"/>
                </a:cubicBezTo>
                <a:lnTo>
                  <a:pt x="1966" y="1734"/>
                </a:lnTo>
                <a:cubicBezTo>
                  <a:pt x="1962" y="1732"/>
                  <a:pt x="1957" y="1731"/>
                  <a:pt x="1953" y="1729"/>
                </a:cubicBezTo>
                <a:lnTo>
                  <a:pt x="1953" y="1729"/>
                </a:lnTo>
                <a:cubicBezTo>
                  <a:pt x="1933" y="1723"/>
                  <a:pt x="1914" y="1717"/>
                  <a:pt x="1894" y="1711"/>
                </a:cubicBezTo>
                <a:lnTo>
                  <a:pt x="1894" y="1711"/>
                </a:lnTo>
                <a:cubicBezTo>
                  <a:pt x="1888" y="1708"/>
                  <a:pt x="1883" y="1707"/>
                  <a:pt x="1877" y="1705"/>
                </a:cubicBezTo>
                <a:lnTo>
                  <a:pt x="1877" y="1705"/>
                </a:lnTo>
                <a:cubicBezTo>
                  <a:pt x="1865" y="1701"/>
                  <a:pt x="1854" y="1697"/>
                  <a:pt x="1843" y="1693"/>
                </a:cubicBezTo>
                <a:lnTo>
                  <a:pt x="1843" y="1693"/>
                </a:lnTo>
                <a:cubicBezTo>
                  <a:pt x="1836" y="1691"/>
                  <a:pt x="1830" y="1689"/>
                  <a:pt x="1823" y="1687"/>
                </a:cubicBezTo>
                <a:lnTo>
                  <a:pt x="1823" y="1687"/>
                </a:lnTo>
                <a:cubicBezTo>
                  <a:pt x="1813" y="1683"/>
                  <a:pt x="1802" y="1679"/>
                  <a:pt x="1792" y="1676"/>
                </a:cubicBezTo>
                <a:lnTo>
                  <a:pt x="1792" y="1676"/>
                </a:lnTo>
                <a:cubicBezTo>
                  <a:pt x="1785" y="1673"/>
                  <a:pt x="1778" y="1671"/>
                  <a:pt x="1771" y="1668"/>
                </a:cubicBezTo>
                <a:lnTo>
                  <a:pt x="1771" y="1668"/>
                </a:lnTo>
                <a:cubicBezTo>
                  <a:pt x="1761" y="1665"/>
                  <a:pt x="1751" y="1661"/>
                  <a:pt x="1742" y="1658"/>
                </a:cubicBezTo>
                <a:lnTo>
                  <a:pt x="1742" y="1658"/>
                </a:lnTo>
                <a:cubicBezTo>
                  <a:pt x="1734" y="1656"/>
                  <a:pt x="1728" y="1653"/>
                  <a:pt x="1720" y="1650"/>
                </a:cubicBezTo>
                <a:lnTo>
                  <a:pt x="1720" y="1650"/>
                </a:lnTo>
                <a:cubicBezTo>
                  <a:pt x="1711" y="1647"/>
                  <a:pt x="1701" y="1644"/>
                  <a:pt x="1692" y="1640"/>
                </a:cubicBezTo>
                <a:lnTo>
                  <a:pt x="1692" y="1640"/>
                </a:lnTo>
                <a:cubicBezTo>
                  <a:pt x="1684" y="1637"/>
                  <a:pt x="1677" y="1635"/>
                  <a:pt x="1671" y="1632"/>
                </a:cubicBezTo>
                <a:lnTo>
                  <a:pt x="1671" y="1632"/>
                </a:lnTo>
                <a:cubicBezTo>
                  <a:pt x="1661" y="1628"/>
                  <a:pt x="1651" y="1626"/>
                  <a:pt x="1642" y="1621"/>
                </a:cubicBezTo>
                <a:lnTo>
                  <a:pt x="1642" y="1621"/>
                </a:lnTo>
                <a:cubicBezTo>
                  <a:pt x="1635" y="1619"/>
                  <a:pt x="1628" y="1617"/>
                  <a:pt x="1621" y="1614"/>
                </a:cubicBezTo>
                <a:lnTo>
                  <a:pt x="1621" y="1614"/>
                </a:lnTo>
                <a:cubicBezTo>
                  <a:pt x="1611" y="1610"/>
                  <a:pt x="1602" y="1607"/>
                  <a:pt x="1592" y="1603"/>
                </a:cubicBezTo>
                <a:lnTo>
                  <a:pt x="1592" y="1603"/>
                </a:lnTo>
                <a:cubicBezTo>
                  <a:pt x="1586" y="1600"/>
                  <a:pt x="1579" y="1598"/>
                  <a:pt x="1572" y="1596"/>
                </a:cubicBezTo>
                <a:lnTo>
                  <a:pt x="1572" y="1596"/>
                </a:lnTo>
                <a:cubicBezTo>
                  <a:pt x="1562" y="1592"/>
                  <a:pt x="1552" y="1587"/>
                  <a:pt x="1542" y="1583"/>
                </a:cubicBezTo>
                <a:lnTo>
                  <a:pt x="1542" y="1583"/>
                </a:lnTo>
                <a:cubicBezTo>
                  <a:pt x="1536" y="1581"/>
                  <a:pt x="1531" y="1579"/>
                  <a:pt x="1525" y="1577"/>
                </a:cubicBezTo>
                <a:lnTo>
                  <a:pt x="1525" y="1577"/>
                </a:lnTo>
                <a:cubicBezTo>
                  <a:pt x="1512" y="1572"/>
                  <a:pt x="1498" y="1566"/>
                  <a:pt x="1486" y="1561"/>
                </a:cubicBezTo>
                <a:lnTo>
                  <a:pt x="1486" y="1561"/>
                </a:lnTo>
                <a:cubicBezTo>
                  <a:pt x="1483" y="1560"/>
                  <a:pt x="1480" y="1558"/>
                  <a:pt x="1478" y="1558"/>
                </a:cubicBezTo>
                <a:lnTo>
                  <a:pt x="1478" y="1558"/>
                </a:lnTo>
                <a:cubicBezTo>
                  <a:pt x="1462" y="1552"/>
                  <a:pt x="1447" y="1545"/>
                  <a:pt x="1431" y="1539"/>
                </a:cubicBezTo>
                <a:lnTo>
                  <a:pt x="1431" y="1539"/>
                </a:lnTo>
                <a:cubicBezTo>
                  <a:pt x="1427" y="1537"/>
                  <a:pt x="1422" y="1535"/>
                  <a:pt x="1417" y="1533"/>
                </a:cubicBezTo>
                <a:lnTo>
                  <a:pt x="1417" y="1533"/>
                </a:lnTo>
                <a:cubicBezTo>
                  <a:pt x="1407" y="1528"/>
                  <a:pt x="1396" y="1524"/>
                  <a:pt x="1386" y="1519"/>
                </a:cubicBezTo>
                <a:lnTo>
                  <a:pt x="1386" y="1519"/>
                </a:lnTo>
                <a:cubicBezTo>
                  <a:pt x="1380" y="1517"/>
                  <a:pt x="1374" y="1514"/>
                  <a:pt x="1368" y="1512"/>
                </a:cubicBezTo>
                <a:lnTo>
                  <a:pt x="1368" y="1512"/>
                </a:lnTo>
                <a:cubicBezTo>
                  <a:pt x="1359" y="1507"/>
                  <a:pt x="1350" y="1503"/>
                  <a:pt x="1340" y="1500"/>
                </a:cubicBezTo>
                <a:lnTo>
                  <a:pt x="1340" y="1500"/>
                </a:lnTo>
                <a:cubicBezTo>
                  <a:pt x="1335" y="1497"/>
                  <a:pt x="1328" y="1494"/>
                  <a:pt x="1322" y="1492"/>
                </a:cubicBezTo>
                <a:lnTo>
                  <a:pt x="1322" y="1492"/>
                </a:lnTo>
                <a:cubicBezTo>
                  <a:pt x="1314" y="1487"/>
                  <a:pt x="1305" y="1484"/>
                  <a:pt x="1296" y="1480"/>
                </a:cubicBezTo>
                <a:lnTo>
                  <a:pt x="1296" y="1480"/>
                </a:lnTo>
                <a:cubicBezTo>
                  <a:pt x="1289" y="1477"/>
                  <a:pt x="1284" y="1474"/>
                  <a:pt x="1277" y="1471"/>
                </a:cubicBezTo>
                <a:lnTo>
                  <a:pt x="1277" y="1471"/>
                </a:lnTo>
                <a:cubicBezTo>
                  <a:pt x="1269" y="1467"/>
                  <a:pt x="1260" y="1464"/>
                  <a:pt x="1252" y="1460"/>
                </a:cubicBezTo>
                <a:lnTo>
                  <a:pt x="1252" y="1460"/>
                </a:lnTo>
                <a:cubicBezTo>
                  <a:pt x="1246" y="1457"/>
                  <a:pt x="1239" y="1454"/>
                  <a:pt x="1233" y="1451"/>
                </a:cubicBezTo>
                <a:lnTo>
                  <a:pt x="1233" y="1451"/>
                </a:lnTo>
                <a:cubicBezTo>
                  <a:pt x="1225" y="1447"/>
                  <a:pt x="1217" y="1444"/>
                  <a:pt x="1208" y="1439"/>
                </a:cubicBezTo>
                <a:lnTo>
                  <a:pt x="1208" y="1439"/>
                </a:lnTo>
                <a:cubicBezTo>
                  <a:pt x="1203" y="1436"/>
                  <a:pt x="1196" y="1434"/>
                  <a:pt x="1190" y="1431"/>
                </a:cubicBezTo>
                <a:lnTo>
                  <a:pt x="1190" y="1431"/>
                </a:lnTo>
                <a:cubicBezTo>
                  <a:pt x="1182" y="1426"/>
                  <a:pt x="1173" y="1422"/>
                  <a:pt x="1165" y="1418"/>
                </a:cubicBezTo>
                <a:lnTo>
                  <a:pt x="1165" y="1418"/>
                </a:lnTo>
                <a:cubicBezTo>
                  <a:pt x="1159" y="1416"/>
                  <a:pt x="1154" y="1413"/>
                  <a:pt x="1148" y="1410"/>
                </a:cubicBezTo>
                <a:lnTo>
                  <a:pt x="1148" y="1410"/>
                </a:lnTo>
                <a:cubicBezTo>
                  <a:pt x="1139" y="1406"/>
                  <a:pt x="1130" y="1401"/>
                  <a:pt x="1122" y="1397"/>
                </a:cubicBezTo>
                <a:lnTo>
                  <a:pt x="1122" y="1397"/>
                </a:lnTo>
                <a:cubicBezTo>
                  <a:pt x="1116" y="1395"/>
                  <a:pt x="1112" y="1392"/>
                  <a:pt x="1106" y="1389"/>
                </a:cubicBezTo>
                <a:lnTo>
                  <a:pt x="1106" y="1389"/>
                </a:lnTo>
                <a:cubicBezTo>
                  <a:pt x="1096" y="1384"/>
                  <a:pt x="1086" y="1379"/>
                  <a:pt x="1076" y="1374"/>
                </a:cubicBezTo>
                <a:lnTo>
                  <a:pt x="1076" y="1374"/>
                </a:lnTo>
                <a:cubicBezTo>
                  <a:pt x="1072" y="1372"/>
                  <a:pt x="1069" y="1370"/>
                  <a:pt x="1065" y="1368"/>
                </a:cubicBezTo>
                <a:lnTo>
                  <a:pt x="1065" y="1368"/>
                </a:lnTo>
                <a:cubicBezTo>
                  <a:pt x="1052" y="1361"/>
                  <a:pt x="1038" y="1354"/>
                  <a:pt x="1025" y="1347"/>
                </a:cubicBezTo>
                <a:lnTo>
                  <a:pt x="1025" y="1347"/>
                </a:lnTo>
                <a:cubicBezTo>
                  <a:pt x="1022" y="1345"/>
                  <a:pt x="1017" y="1344"/>
                  <a:pt x="1014" y="1341"/>
                </a:cubicBezTo>
                <a:lnTo>
                  <a:pt x="1014" y="1341"/>
                </a:lnTo>
                <a:cubicBezTo>
                  <a:pt x="1004" y="1336"/>
                  <a:pt x="995" y="1331"/>
                  <a:pt x="986" y="1326"/>
                </a:cubicBezTo>
                <a:lnTo>
                  <a:pt x="986" y="1326"/>
                </a:lnTo>
                <a:cubicBezTo>
                  <a:pt x="981" y="1323"/>
                  <a:pt x="975" y="1321"/>
                  <a:pt x="971" y="1318"/>
                </a:cubicBezTo>
                <a:lnTo>
                  <a:pt x="971" y="1318"/>
                </a:lnTo>
                <a:cubicBezTo>
                  <a:pt x="962" y="1313"/>
                  <a:pt x="955" y="1309"/>
                  <a:pt x="946" y="1304"/>
                </a:cubicBezTo>
                <a:lnTo>
                  <a:pt x="946" y="1304"/>
                </a:lnTo>
                <a:cubicBezTo>
                  <a:pt x="941" y="1301"/>
                  <a:pt x="936" y="1298"/>
                  <a:pt x="931" y="1295"/>
                </a:cubicBezTo>
                <a:lnTo>
                  <a:pt x="931" y="1295"/>
                </a:lnTo>
                <a:cubicBezTo>
                  <a:pt x="923" y="1291"/>
                  <a:pt x="916" y="1287"/>
                  <a:pt x="908" y="1283"/>
                </a:cubicBezTo>
                <a:lnTo>
                  <a:pt x="908" y="1283"/>
                </a:lnTo>
                <a:cubicBezTo>
                  <a:pt x="903" y="1280"/>
                  <a:pt x="898" y="1277"/>
                  <a:pt x="892" y="1273"/>
                </a:cubicBezTo>
                <a:lnTo>
                  <a:pt x="892" y="1273"/>
                </a:lnTo>
                <a:cubicBezTo>
                  <a:pt x="885" y="1269"/>
                  <a:pt x="878" y="1265"/>
                  <a:pt x="871" y="1261"/>
                </a:cubicBezTo>
                <a:lnTo>
                  <a:pt x="871" y="1261"/>
                </a:lnTo>
                <a:cubicBezTo>
                  <a:pt x="865" y="1258"/>
                  <a:pt x="860" y="1254"/>
                  <a:pt x="855" y="1251"/>
                </a:cubicBezTo>
                <a:lnTo>
                  <a:pt x="855" y="1251"/>
                </a:lnTo>
                <a:cubicBezTo>
                  <a:pt x="848" y="1247"/>
                  <a:pt x="841" y="1243"/>
                  <a:pt x="834" y="1239"/>
                </a:cubicBezTo>
                <a:lnTo>
                  <a:pt x="834" y="1239"/>
                </a:lnTo>
                <a:cubicBezTo>
                  <a:pt x="828" y="1235"/>
                  <a:pt x="823" y="1232"/>
                  <a:pt x="818" y="1229"/>
                </a:cubicBezTo>
                <a:lnTo>
                  <a:pt x="818" y="1229"/>
                </a:lnTo>
                <a:cubicBezTo>
                  <a:pt x="811" y="1224"/>
                  <a:pt x="804" y="1220"/>
                  <a:pt x="797" y="1216"/>
                </a:cubicBezTo>
                <a:lnTo>
                  <a:pt x="797" y="1216"/>
                </a:lnTo>
                <a:cubicBezTo>
                  <a:pt x="792" y="1213"/>
                  <a:pt x="787" y="1210"/>
                  <a:pt x="782" y="1207"/>
                </a:cubicBezTo>
                <a:lnTo>
                  <a:pt x="782" y="1207"/>
                </a:lnTo>
                <a:cubicBezTo>
                  <a:pt x="775" y="1202"/>
                  <a:pt x="768" y="1197"/>
                  <a:pt x="761" y="1193"/>
                </a:cubicBezTo>
                <a:lnTo>
                  <a:pt x="761" y="1193"/>
                </a:lnTo>
                <a:cubicBezTo>
                  <a:pt x="756" y="1190"/>
                  <a:pt x="751" y="1187"/>
                  <a:pt x="747" y="1184"/>
                </a:cubicBezTo>
                <a:lnTo>
                  <a:pt x="747" y="1184"/>
                </a:lnTo>
                <a:cubicBezTo>
                  <a:pt x="739" y="1179"/>
                  <a:pt x="731" y="1174"/>
                  <a:pt x="724" y="1169"/>
                </a:cubicBezTo>
                <a:lnTo>
                  <a:pt x="724" y="1169"/>
                </a:lnTo>
                <a:cubicBezTo>
                  <a:pt x="720" y="1166"/>
                  <a:pt x="716" y="1164"/>
                  <a:pt x="713" y="1162"/>
                </a:cubicBezTo>
                <a:lnTo>
                  <a:pt x="713" y="1162"/>
                </a:lnTo>
                <a:cubicBezTo>
                  <a:pt x="701" y="1154"/>
                  <a:pt x="690" y="1146"/>
                  <a:pt x="679" y="1139"/>
                </a:cubicBezTo>
                <a:lnTo>
                  <a:pt x="679" y="1139"/>
                </a:lnTo>
                <a:cubicBezTo>
                  <a:pt x="677" y="1137"/>
                  <a:pt x="675" y="1136"/>
                  <a:pt x="673" y="1134"/>
                </a:cubicBezTo>
                <a:lnTo>
                  <a:pt x="673" y="1134"/>
                </a:lnTo>
                <a:cubicBezTo>
                  <a:pt x="665" y="1128"/>
                  <a:pt x="655" y="1122"/>
                  <a:pt x="647" y="1116"/>
                </a:cubicBezTo>
                <a:lnTo>
                  <a:pt x="647" y="1116"/>
                </a:lnTo>
                <a:cubicBezTo>
                  <a:pt x="643" y="1113"/>
                  <a:pt x="639" y="1110"/>
                  <a:pt x="635" y="1107"/>
                </a:cubicBezTo>
                <a:lnTo>
                  <a:pt x="635" y="1107"/>
                </a:lnTo>
                <a:cubicBezTo>
                  <a:pt x="628" y="1102"/>
                  <a:pt x="621" y="1097"/>
                  <a:pt x="615" y="1092"/>
                </a:cubicBezTo>
                <a:lnTo>
                  <a:pt x="615" y="1092"/>
                </a:lnTo>
                <a:cubicBezTo>
                  <a:pt x="610" y="1089"/>
                  <a:pt x="606" y="1086"/>
                  <a:pt x="602" y="1083"/>
                </a:cubicBezTo>
                <a:lnTo>
                  <a:pt x="602" y="1083"/>
                </a:lnTo>
                <a:cubicBezTo>
                  <a:pt x="595" y="1078"/>
                  <a:pt x="589" y="1073"/>
                  <a:pt x="583" y="1069"/>
                </a:cubicBezTo>
                <a:lnTo>
                  <a:pt x="583" y="1069"/>
                </a:lnTo>
                <a:cubicBezTo>
                  <a:pt x="579" y="1066"/>
                  <a:pt x="575" y="1062"/>
                  <a:pt x="570" y="1059"/>
                </a:cubicBezTo>
                <a:lnTo>
                  <a:pt x="570" y="1059"/>
                </a:lnTo>
                <a:cubicBezTo>
                  <a:pt x="564" y="1054"/>
                  <a:pt x="558" y="1050"/>
                  <a:pt x="552" y="1045"/>
                </a:cubicBezTo>
                <a:lnTo>
                  <a:pt x="552" y="1045"/>
                </a:lnTo>
                <a:cubicBezTo>
                  <a:pt x="548" y="1042"/>
                  <a:pt x="544" y="1038"/>
                  <a:pt x="539" y="1035"/>
                </a:cubicBezTo>
                <a:lnTo>
                  <a:pt x="539" y="1035"/>
                </a:lnTo>
                <a:cubicBezTo>
                  <a:pt x="534" y="1031"/>
                  <a:pt x="528" y="1026"/>
                  <a:pt x="522" y="1021"/>
                </a:cubicBezTo>
                <a:lnTo>
                  <a:pt x="522" y="1021"/>
                </a:lnTo>
                <a:cubicBezTo>
                  <a:pt x="518" y="1018"/>
                  <a:pt x="514" y="1015"/>
                  <a:pt x="510" y="1011"/>
                </a:cubicBezTo>
                <a:lnTo>
                  <a:pt x="510" y="1011"/>
                </a:lnTo>
                <a:cubicBezTo>
                  <a:pt x="504" y="1007"/>
                  <a:pt x="499" y="1002"/>
                  <a:pt x="493" y="997"/>
                </a:cubicBezTo>
                <a:lnTo>
                  <a:pt x="493" y="997"/>
                </a:lnTo>
                <a:cubicBezTo>
                  <a:pt x="489" y="994"/>
                  <a:pt x="485" y="991"/>
                  <a:pt x="481" y="987"/>
                </a:cubicBezTo>
                <a:lnTo>
                  <a:pt x="481" y="987"/>
                </a:lnTo>
                <a:cubicBezTo>
                  <a:pt x="475" y="982"/>
                  <a:pt x="470" y="978"/>
                  <a:pt x="464" y="973"/>
                </a:cubicBezTo>
                <a:lnTo>
                  <a:pt x="464" y="973"/>
                </a:lnTo>
                <a:cubicBezTo>
                  <a:pt x="461" y="969"/>
                  <a:pt x="457" y="966"/>
                  <a:pt x="453" y="963"/>
                </a:cubicBezTo>
                <a:lnTo>
                  <a:pt x="453" y="963"/>
                </a:lnTo>
                <a:cubicBezTo>
                  <a:pt x="447" y="958"/>
                  <a:pt x="441" y="952"/>
                  <a:pt x="435" y="947"/>
                </a:cubicBezTo>
                <a:lnTo>
                  <a:pt x="435" y="947"/>
                </a:lnTo>
                <a:cubicBezTo>
                  <a:pt x="433" y="944"/>
                  <a:pt x="429" y="941"/>
                  <a:pt x="426" y="938"/>
                </a:cubicBezTo>
                <a:lnTo>
                  <a:pt x="426" y="938"/>
                </a:lnTo>
                <a:cubicBezTo>
                  <a:pt x="418" y="931"/>
                  <a:pt x="410" y="924"/>
                  <a:pt x="402" y="917"/>
                </a:cubicBezTo>
                <a:lnTo>
                  <a:pt x="402" y="917"/>
                </a:lnTo>
                <a:cubicBezTo>
                  <a:pt x="401" y="916"/>
                  <a:pt x="400" y="915"/>
                  <a:pt x="400" y="914"/>
                </a:cubicBezTo>
                <a:lnTo>
                  <a:pt x="400" y="914"/>
                </a:lnTo>
                <a:cubicBezTo>
                  <a:pt x="391" y="906"/>
                  <a:pt x="383" y="898"/>
                  <a:pt x="374" y="890"/>
                </a:cubicBezTo>
                <a:lnTo>
                  <a:pt x="374" y="890"/>
                </a:lnTo>
                <a:cubicBezTo>
                  <a:pt x="371" y="887"/>
                  <a:pt x="368" y="884"/>
                  <a:pt x="366" y="881"/>
                </a:cubicBezTo>
                <a:lnTo>
                  <a:pt x="366" y="881"/>
                </a:lnTo>
                <a:cubicBezTo>
                  <a:pt x="360" y="876"/>
                  <a:pt x="354" y="871"/>
                  <a:pt x="349" y="865"/>
                </a:cubicBezTo>
                <a:lnTo>
                  <a:pt x="349" y="865"/>
                </a:lnTo>
                <a:cubicBezTo>
                  <a:pt x="346" y="862"/>
                  <a:pt x="343" y="858"/>
                  <a:pt x="340" y="855"/>
                </a:cubicBezTo>
                <a:lnTo>
                  <a:pt x="340" y="855"/>
                </a:lnTo>
                <a:cubicBezTo>
                  <a:pt x="335" y="850"/>
                  <a:pt x="330" y="845"/>
                  <a:pt x="325" y="840"/>
                </a:cubicBezTo>
                <a:lnTo>
                  <a:pt x="325" y="840"/>
                </a:lnTo>
                <a:cubicBezTo>
                  <a:pt x="322" y="837"/>
                  <a:pt x="319" y="833"/>
                  <a:pt x="316" y="830"/>
                </a:cubicBezTo>
                <a:lnTo>
                  <a:pt x="316" y="830"/>
                </a:lnTo>
                <a:cubicBezTo>
                  <a:pt x="311" y="825"/>
                  <a:pt x="306" y="820"/>
                  <a:pt x="302" y="815"/>
                </a:cubicBezTo>
                <a:lnTo>
                  <a:pt x="302" y="815"/>
                </a:lnTo>
                <a:cubicBezTo>
                  <a:pt x="299" y="812"/>
                  <a:pt x="296" y="808"/>
                  <a:pt x="292" y="805"/>
                </a:cubicBezTo>
                <a:lnTo>
                  <a:pt x="292" y="805"/>
                </a:lnTo>
                <a:cubicBezTo>
                  <a:pt x="288" y="799"/>
                  <a:pt x="284" y="795"/>
                  <a:pt x="280" y="790"/>
                </a:cubicBezTo>
                <a:lnTo>
                  <a:pt x="280" y="790"/>
                </a:lnTo>
                <a:cubicBezTo>
                  <a:pt x="276" y="786"/>
                  <a:pt x="273" y="783"/>
                  <a:pt x="270" y="778"/>
                </a:cubicBezTo>
                <a:lnTo>
                  <a:pt x="270" y="778"/>
                </a:lnTo>
                <a:cubicBezTo>
                  <a:pt x="266" y="774"/>
                  <a:pt x="262" y="769"/>
                  <a:pt x="258" y="764"/>
                </a:cubicBezTo>
                <a:lnTo>
                  <a:pt x="258" y="764"/>
                </a:lnTo>
                <a:cubicBezTo>
                  <a:pt x="255" y="760"/>
                  <a:pt x="252" y="757"/>
                  <a:pt x="249" y="753"/>
                </a:cubicBezTo>
                <a:lnTo>
                  <a:pt x="249" y="753"/>
                </a:lnTo>
                <a:cubicBezTo>
                  <a:pt x="245" y="749"/>
                  <a:pt x="241" y="743"/>
                  <a:pt x="237" y="739"/>
                </a:cubicBezTo>
                <a:lnTo>
                  <a:pt x="237" y="739"/>
                </a:lnTo>
                <a:cubicBezTo>
                  <a:pt x="234" y="735"/>
                  <a:pt x="231" y="732"/>
                  <a:pt x="228" y="728"/>
                </a:cubicBezTo>
                <a:lnTo>
                  <a:pt x="228" y="728"/>
                </a:lnTo>
                <a:cubicBezTo>
                  <a:pt x="224" y="722"/>
                  <a:pt x="220" y="717"/>
                  <a:pt x="216" y="712"/>
                </a:cubicBezTo>
                <a:lnTo>
                  <a:pt x="216" y="712"/>
                </a:lnTo>
                <a:cubicBezTo>
                  <a:pt x="213" y="709"/>
                  <a:pt x="211" y="705"/>
                  <a:pt x="209" y="702"/>
                </a:cubicBezTo>
                <a:lnTo>
                  <a:pt x="209" y="702"/>
                </a:lnTo>
                <a:cubicBezTo>
                  <a:pt x="204" y="696"/>
                  <a:pt x="199" y="689"/>
                  <a:pt x="195" y="682"/>
                </a:cubicBezTo>
                <a:lnTo>
                  <a:pt x="195" y="682"/>
                </a:lnTo>
                <a:cubicBezTo>
                  <a:pt x="193" y="681"/>
                  <a:pt x="192" y="679"/>
                  <a:pt x="190" y="676"/>
                </a:cubicBezTo>
                <a:lnTo>
                  <a:pt x="190" y="676"/>
                </a:lnTo>
                <a:cubicBezTo>
                  <a:pt x="184" y="668"/>
                  <a:pt x="178" y="659"/>
                  <a:pt x="172" y="651"/>
                </a:cubicBezTo>
                <a:lnTo>
                  <a:pt x="172" y="651"/>
                </a:lnTo>
                <a:cubicBezTo>
                  <a:pt x="171" y="648"/>
                  <a:pt x="169" y="646"/>
                  <a:pt x="168" y="643"/>
                </a:cubicBezTo>
                <a:lnTo>
                  <a:pt x="168" y="643"/>
                </a:lnTo>
                <a:cubicBezTo>
                  <a:pt x="163" y="637"/>
                  <a:pt x="160" y="631"/>
                  <a:pt x="155" y="625"/>
                </a:cubicBezTo>
                <a:lnTo>
                  <a:pt x="155" y="625"/>
                </a:lnTo>
                <a:cubicBezTo>
                  <a:pt x="153" y="621"/>
                  <a:pt x="151" y="618"/>
                  <a:pt x="150" y="615"/>
                </a:cubicBezTo>
                <a:lnTo>
                  <a:pt x="150" y="615"/>
                </a:lnTo>
                <a:cubicBezTo>
                  <a:pt x="146" y="610"/>
                  <a:pt x="142" y="604"/>
                  <a:pt x="140" y="598"/>
                </a:cubicBezTo>
                <a:lnTo>
                  <a:pt x="140" y="598"/>
                </a:lnTo>
                <a:cubicBezTo>
                  <a:pt x="137" y="595"/>
                  <a:pt x="135" y="591"/>
                  <a:pt x="133" y="588"/>
                </a:cubicBezTo>
                <a:lnTo>
                  <a:pt x="133" y="588"/>
                </a:lnTo>
                <a:cubicBezTo>
                  <a:pt x="130" y="583"/>
                  <a:pt x="126" y="577"/>
                  <a:pt x="124" y="572"/>
                </a:cubicBezTo>
                <a:lnTo>
                  <a:pt x="124" y="572"/>
                </a:lnTo>
                <a:cubicBezTo>
                  <a:pt x="122" y="568"/>
                  <a:pt x="120" y="565"/>
                  <a:pt x="118" y="561"/>
                </a:cubicBezTo>
                <a:lnTo>
                  <a:pt x="118" y="561"/>
                </a:lnTo>
                <a:cubicBezTo>
                  <a:pt x="115" y="556"/>
                  <a:pt x="112" y="551"/>
                  <a:pt x="110" y="545"/>
                </a:cubicBezTo>
                <a:lnTo>
                  <a:pt x="110" y="545"/>
                </a:lnTo>
                <a:cubicBezTo>
                  <a:pt x="107" y="542"/>
                  <a:pt x="105" y="538"/>
                  <a:pt x="104" y="534"/>
                </a:cubicBezTo>
                <a:lnTo>
                  <a:pt x="104" y="534"/>
                </a:lnTo>
                <a:cubicBezTo>
                  <a:pt x="101" y="529"/>
                  <a:pt x="98" y="524"/>
                  <a:pt x="96" y="519"/>
                </a:cubicBezTo>
                <a:lnTo>
                  <a:pt x="96" y="519"/>
                </a:lnTo>
                <a:cubicBezTo>
                  <a:pt x="94" y="515"/>
                  <a:pt x="92" y="511"/>
                  <a:pt x="90" y="507"/>
                </a:cubicBezTo>
                <a:lnTo>
                  <a:pt x="90" y="507"/>
                </a:lnTo>
                <a:cubicBezTo>
                  <a:pt x="88" y="503"/>
                  <a:pt x="85" y="497"/>
                  <a:pt x="83" y="492"/>
                </a:cubicBezTo>
                <a:lnTo>
                  <a:pt x="83" y="492"/>
                </a:lnTo>
                <a:cubicBezTo>
                  <a:pt x="81" y="488"/>
                  <a:pt x="80" y="484"/>
                  <a:pt x="78" y="481"/>
                </a:cubicBezTo>
                <a:lnTo>
                  <a:pt x="78" y="481"/>
                </a:lnTo>
                <a:cubicBezTo>
                  <a:pt x="75" y="475"/>
                  <a:pt x="73" y="470"/>
                  <a:pt x="71" y="464"/>
                </a:cubicBezTo>
                <a:lnTo>
                  <a:pt x="71" y="464"/>
                </a:lnTo>
                <a:cubicBezTo>
                  <a:pt x="70" y="461"/>
                  <a:pt x="68" y="457"/>
                  <a:pt x="67" y="454"/>
                </a:cubicBezTo>
                <a:lnTo>
                  <a:pt x="67" y="454"/>
                </a:lnTo>
                <a:cubicBezTo>
                  <a:pt x="64" y="448"/>
                  <a:pt x="61" y="442"/>
                  <a:pt x="59" y="435"/>
                </a:cubicBezTo>
                <a:lnTo>
                  <a:pt x="59" y="435"/>
                </a:lnTo>
                <a:cubicBezTo>
                  <a:pt x="58" y="433"/>
                  <a:pt x="57" y="430"/>
                  <a:pt x="56" y="427"/>
                </a:cubicBezTo>
                <a:lnTo>
                  <a:pt x="56" y="427"/>
                </a:lnTo>
                <a:cubicBezTo>
                  <a:pt x="52" y="418"/>
                  <a:pt x="50" y="409"/>
                  <a:pt x="46" y="400"/>
                </a:cubicBezTo>
                <a:lnTo>
                  <a:pt x="46" y="400"/>
                </a:lnTo>
                <a:cubicBezTo>
                  <a:pt x="45" y="398"/>
                  <a:pt x="45" y="396"/>
                  <a:pt x="44" y="394"/>
                </a:cubicBezTo>
                <a:lnTo>
                  <a:pt x="44" y="394"/>
                </a:lnTo>
                <a:cubicBezTo>
                  <a:pt x="42" y="388"/>
                  <a:pt x="40" y="380"/>
                  <a:pt x="38" y="373"/>
                </a:cubicBezTo>
                <a:lnTo>
                  <a:pt x="38" y="373"/>
                </a:lnTo>
                <a:cubicBezTo>
                  <a:pt x="37" y="370"/>
                  <a:pt x="35" y="366"/>
                  <a:pt x="35" y="363"/>
                </a:cubicBezTo>
                <a:lnTo>
                  <a:pt x="35" y="363"/>
                </a:lnTo>
                <a:cubicBezTo>
                  <a:pt x="33" y="358"/>
                  <a:pt x="31" y="352"/>
                  <a:pt x="30" y="346"/>
                </a:cubicBezTo>
                <a:lnTo>
                  <a:pt x="30" y="346"/>
                </a:lnTo>
                <a:cubicBezTo>
                  <a:pt x="29" y="342"/>
                  <a:pt x="28" y="339"/>
                  <a:pt x="27" y="335"/>
                </a:cubicBezTo>
                <a:lnTo>
                  <a:pt x="27" y="335"/>
                </a:lnTo>
                <a:cubicBezTo>
                  <a:pt x="25" y="329"/>
                  <a:pt x="24" y="324"/>
                  <a:pt x="22" y="318"/>
                </a:cubicBezTo>
                <a:lnTo>
                  <a:pt x="22" y="318"/>
                </a:lnTo>
                <a:cubicBezTo>
                  <a:pt x="22" y="315"/>
                  <a:pt x="21" y="310"/>
                  <a:pt x="20" y="307"/>
                </a:cubicBezTo>
                <a:lnTo>
                  <a:pt x="20" y="307"/>
                </a:lnTo>
                <a:cubicBezTo>
                  <a:pt x="19" y="302"/>
                  <a:pt x="18" y="296"/>
                  <a:pt x="17" y="291"/>
                </a:cubicBezTo>
                <a:lnTo>
                  <a:pt x="17" y="291"/>
                </a:lnTo>
                <a:cubicBezTo>
                  <a:pt x="16" y="287"/>
                  <a:pt x="15" y="283"/>
                  <a:pt x="14" y="279"/>
                </a:cubicBezTo>
                <a:lnTo>
                  <a:pt x="14" y="279"/>
                </a:lnTo>
                <a:cubicBezTo>
                  <a:pt x="14" y="273"/>
                  <a:pt x="12" y="268"/>
                  <a:pt x="12" y="263"/>
                </a:cubicBezTo>
                <a:lnTo>
                  <a:pt x="12" y="263"/>
                </a:lnTo>
                <a:cubicBezTo>
                  <a:pt x="11" y="259"/>
                  <a:pt x="10" y="255"/>
                  <a:pt x="10" y="251"/>
                </a:cubicBezTo>
                <a:lnTo>
                  <a:pt x="10" y="251"/>
                </a:lnTo>
                <a:cubicBezTo>
                  <a:pt x="9" y="246"/>
                  <a:pt x="9" y="241"/>
                  <a:pt x="7" y="235"/>
                </a:cubicBezTo>
                <a:lnTo>
                  <a:pt x="7" y="235"/>
                </a:lnTo>
                <a:cubicBezTo>
                  <a:pt x="7" y="231"/>
                  <a:pt x="7" y="228"/>
                  <a:pt x="6" y="224"/>
                </a:cubicBezTo>
                <a:lnTo>
                  <a:pt x="6" y="224"/>
                </a:lnTo>
                <a:cubicBezTo>
                  <a:pt x="6" y="218"/>
                  <a:pt x="5" y="212"/>
                  <a:pt x="4" y="207"/>
                </a:cubicBezTo>
                <a:lnTo>
                  <a:pt x="4" y="207"/>
                </a:lnTo>
                <a:cubicBezTo>
                  <a:pt x="4" y="203"/>
                  <a:pt x="4" y="199"/>
                  <a:pt x="3" y="196"/>
                </a:cubicBezTo>
                <a:lnTo>
                  <a:pt x="3" y="196"/>
                </a:lnTo>
                <a:cubicBezTo>
                  <a:pt x="2" y="189"/>
                  <a:pt x="2" y="183"/>
                  <a:pt x="2" y="177"/>
                </a:cubicBezTo>
                <a:lnTo>
                  <a:pt x="2" y="177"/>
                </a:lnTo>
                <a:cubicBezTo>
                  <a:pt x="2" y="174"/>
                  <a:pt x="1" y="171"/>
                  <a:pt x="1" y="168"/>
                </a:cubicBezTo>
                <a:lnTo>
                  <a:pt x="1" y="168"/>
                </a:lnTo>
                <a:cubicBezTo>
                  <a:pt x="1" y="158"/>
                  <a:pt x="1" y="150"/>
                  <a:pt x="0" y="140"/>
                </a:cubicBezTo>
                <a:lnTo>
                  <a:pt x="20" y="1401"/>
                </a:lnTo>
                <a:lnTo>
                  <a:pt x="20" y="1401"/>
                </a:lnTo>
                <a:cubicBezTo>
                  <a:pt x="20" y="1410"/>
                  <a:pt x="21" y="1419"/>
                  <a:pt x="21" y="1428"/>
                </a:cubicBezTo>
                <a:lnTo>
                  <a:pt x="21" y="1428"/>
                </a:lnTo>
                <a:cubicBezTo>
                  <a:pt x="21" y="1432"/>
                  <a:pt x="21" y="1435"/>
                  <a:pt x="21" y="1438"/>
                </a:cubicBezTo>
                <a:lnTo>
                  <a:pt x="21" y="1438"/>
                </a:lnTo>
                <a:cubicBezTo>
                  <a:pt x="22" y="1444"/>
                  <a:pt x="22" y="1450"/>
                  <a:pt x="23" y="1456"/>
                </a:cubicBezTo>
                <a:lnTo>
                  <a:pt x="23" y="1456"/>
                </a:lnTo>
                <a:cubicBezTo>
                  <a:pt x="23" y="1460"/>
                  <a:pt x="24" y="1464"/>
                  <a:pt x="24" y="1467"/>
                </a:cubicBezTo>
                <a:lnTo>
                  <a:pt x="24" y="1467"/>
                </a:lnTo>
                <a:cubicBezTo>
                  <a:pt x="24" y="1473"/>
                  <a:pt x="25" y="1478"/>
                  <a:pt x="25" y="1484"/>
                </a:cubicBezTo>
                <a:lnTo>
                  <a:pt x="25" y="1484"/>
                </a:lnTo>
                <a:cubicBezTo>
                  <a:pt x="26" y="1488"/>
                  <a:pt x="27" y="1492"/>
                  <a:pt x="27" y="1496"/>
                </a:cubicBezTo>
                <a:lnTo>
                  <a:pt x="27" y="1496"/>
                </a:lnTo>
                <a:cubicBezTo>
                  <a:pt x="28" y="1501"/>
                  <a:pt x="29" y="1506"/>
                  <a:pt x="30" y="1512"/>
                </a:cubicBezTo>
                <a:lnTo>
                  <a:pt x="30" y="1512"/>
                </a:lnTo>
                <a:cubicBezTo>
                  <a:pt x="30" y="1516"/>
                  <a:pt x="31" y="1520"/>
                  <a:pt x="31" y="1523"/>
                </a:cubicBezTo>
                <a:lnTo>
                  <a:pt x="31" y="1523"/>
                </a:lnTo>
                <a:cubicBezTo>
                  <a:pt x="32" y="1529"/>
                  <a:pt x="33" y="1535"/>
                  <a:pt x="34" y="1540"/>
                </a:cubicBezTo>
                <a:lnTo>
                  <a:pt x="34" y="1540"/>
                </a:lnTo>
                <a:cubicBezTo>
                  <a:pt x="35" y="1543"/>
                  <a:pt x="35" y="1547"/>
                  <a:pt x="37" y="1551"/>
                </a:cubicBezTo>
                <a:lnTo>
                  <a:pt x="37" y="1551"/>
                </a:lnTo>
                <a:cubicBezTo>
                  <a:pt x="38" y="1557"/>
                  <a:pt x="39" y="1562"/>
                  <a:pt x="40" y="1567"/>
                </a:cubicBezTo>
                <a:lnTo>
                  <a:pt x="40" y="1567"/>
                </a:lnTo>
                <a:cubicBezTo>
                  <a:pt x="41" y="1571"/>
                  <a:pt x="41" y="1575"/>
                  <a:pt x="42" y="1578"/>
                </a:cubicBezTo>
                <a:lnTo>
                  <a:pt x="42" y="1578"/>
                </a:lnTo>
                <a:cubicBezTo>
                  <a:pt x="44" y="1585"/>
                  <a:pt x="45" y="1590"/>
                  <a:pt x="47" y="1595"/>
                </a:cubicBezTo>
                <a:lnTo>
                  <a:pt x="47" y="1595"/>
                </a:lnTo>
                <a:cubicBezTo>
                  <a:pt x="47" y="1599"/>
                  <a:pt x="49" y="1603"/>
                  <a:pt x="50" y="1606"/>
                </a:cubicBezTo>
                <a:lnTo>
                  <a:pt x="50" y="1606"/>
                </a:lnTo>
                <a:cubicBezTo>
                  <a:pt x="51" y="1612"/>
                  <a:pt x="52" y="1618"/>
                  <a:pt x="54" y="1624"/>
                </a:cubicBezTo>
                <a:lnTo>
                  <a:pt x="54" y="1624"/>
                </a:lnTo>
                <a:cubicBezTo>
                  <a:pt x="55" y="1627"/>
                  <a:pt x="56" y="1630"/>
                  <a:pt x="57" y="1633"/>
                </a:cubicBezTo>
                <a:lnTo>
                  <a:pt x="57" y="1633"/>
                </a:lnTo>
                <a:cubicBezTo>
                  <a:pt x="60" y="1641"/>
                  <a:pt x="62" y="1648"/>
                  <a:pt x="64" y="1655"/>
                </a:cubicBezTo>
                <a:lnTo>
                  <a:pt x="64" y="1655"/>
                </a:lnTo>
                <a:cubicBezTo>
                  <a:pt x="65" y="1657"/>
                  <a:pt x="65" y="1659"/>
                  <a:pt x="66" y="1661"/>
                </a:cubicBezTo>
                <a:lnTo>
                  <a:pt x="66" y="1661"/>
                </a:lnTo>
                <a:cubicBezTo>
                  <a:pt x="69" y="1670"/>
                  <a:pt x="72" y="1678"/>
                  <a:pt x="75" y="1687"/>
                </a:cubicBezTo>
                <a:lnTo>
                  <a:pt x="75" y="1687"/>
                </a:lnTo>
                <a:cubicBezTo>
                  <a:pt x="77" y="1690"/>
                  <a:pt x="78" y="1693"/>
                  <a:pt x="78" y="1696"/>
                </a:cubicBezTo>
                <a:lnTo>
                  <a:pt x="78" y="1696"/>
                </a:lnTo>
                <a:cubicBezTo>
                  <a:pt x="81" y="1702"/>
                  <a:pt x="84" y="1708"/>
                  <a:pt x="86" y="1714"/>
                </a:cubicBezTo>
                <a:lnTo>
                  <a:pt x="86" y="1714"/>
                </a:lnTo>
                <a:cubicBezTo>
                  <a:pt x="87" y="1718"/>
                  <a:pt x="89" y="1721"/>
                  <a:pt x="91" y="1725"/>
                </a:cubicBezTo>
                <a:lnTo>
                  <a:pt x="91" y="1725"/>
                </a:lnTo>
                <a:cubicBezTo>
                  <a:pt x="92" y="1730"/>
                  <a:pt x="95" y="1736"/>
                  <a:pt x="98" y="1741"/>
                </a:cubicBezTo>
                <a:lnTo>
                  <a:pt x="98" y="1741"/>
                </a:lnTo>
                <a:cubicBezTo>
                  <a:pt x="99" y="1745"/>
                  <a:pt x="101" y="1748"/>
                  <a:pt x="102" y="1752"/>
                </a:cubicBezTo>
                <a:lnTo>
                  <a:pt x="102" y="1752"/>
                </a:lnTo>
                <a:cubicBezTo>
                  <a:pt x="105" y="1758"/>
                  <a:pt x="107" y="1763"/>
                  <a:pt x="110" y="1768"/>
                </a:cubicBezTo>
                <a:lnTo>
                  <a:pt x="110" y="1768"/>
                </a:lnTo>
                <a:cubicBezTo>
                  <a:pt x="112" y="1772"/>
                  <a:pt x="114" y="1775"/>
                  <a:pt x="115" y="1779"/>
                </a:cubicBezTo>
                <a:lnTo>
                  <a:pt x="115" y="1779"/>
                </a:lnTo>
                <a:cubicBezTo>
                  <a:pt x="118" y="1785"/>
                  <a:pt x="121" y="1789"/>
                  <a:pt x="123" y="1795"/>
                </a:cubicBezTo>
                <a:lnTo>
                  <a:pt x="123" y="1795"/>
                </a:lnTo>
                <a:cubicBezTo>
                  <a:pt x="125" y="1798"/>
                  <a:pt x="127" y="1802"/>
                  <a:pt x="129" y="1806"/>
                </a:cubicBezTo>
                <a:lnTo>
                  <a:pt x="129" y="1806"/>
                </a:lnTo>
                <a:cubicBezTo>
                  <a:pt x="132" y="1811"/>
                  <a:pt x="135" y="1817"/>
                  <a:pt x="137" y="1821"/>
                </a:cubicBezTo>
                <a:lnTo>
                  <a:pt x="137" y="1821"/>
                </a:lnTo>
                <a:cubicBezTo>
                  <a:pt x="140" y="1825"/>
                  <a:pt x="141" y="1829"/>
                  <a:pt x="143" y="1833"/>
                </a:cubicBezTo>
                <a:lnTo>
                  <a:pt x="143" y="1833"/>
                </a:lnTo>
                <a:cubicBezTo>
                  <a:pt x="146" y="1838"/>
                  <a:pt x="150" y="1843"/>
                  <a:pt x="152" y="1848"/>
                </a:cubicBezTo>
                <a:lnTo>
                  <a:pt x="152" y="1848"/>
                </a:lnTo>
                <a:cubicBezTo>
                  <a:pt x="155" y="1852"/>
                  <a:pt x="156" y="1855"/>
                  <a:pt x="159" y="1859"/>
                </a:cubicBezTo>
                <a:lnTo>
                  <a:pt x="159" y="1859"/>
                </a:lnTo>
                <a:cubicBezTo>
                  <a:pt x="162" y="1865"/>
                  <a:pt x="165" y="1870"/>
                  <a:pt x="169" y="1875"/>
                </a:cubicBezTo>
                <a:lnTo>
                  <a:pt x="169" y="1875"/>
                </a:lnTo>
                <a:cubicBezTo>
                  <a:pt x="171" y="1879"/>
                  <a:pt x="173" y="1882"/>
                  <a:pt x="175" y="1885"/>
                </a:cubicBezTo>
                <a:lnTo>
                  <a:pt x="175" y="1885"/>
                </a:lnTo>
                <a:cubicBezTo>
                  <a:pt x="179" y="1891"/>
                  <a:pt x="183" y="1898"/>
                  <a:pt x="187" y="1903"/>
                </a:cubicBezTo>
                <a:lnTo>
                  <a:pt x="187" y="1903"/>
                </a:lnTo>
                <a:cubicBezTo>
                  <a:pt x="189" y="1906"/>
                  <a:pt x="191" y="1909"/>
                  <a:pt x="192" y="1911"/>
                </a:cubicBezTo>
                <a:lnTo>
                  <a:pt x="192" y="1911"/>
                </a:lnTo>
                <a:cubicBezTo>
                  <a:pt x="198" y="1920"/>
                  <a:pt x="203" y="1929"/>
                  <a:pt x="210" y="1937"/>
                </a:cubicBezTo>
                <a:lnTo>
                  <a:pt x="210" y="1937"/>
                </a:lnTo>
                <a:cubicBezTo>
                  <a:pt x="211" y="1939"/>
                  <a:pt x="213" y="1941"/>
                  <a:pt x="214" y="1943"/>
                </a:cubicBezTo>
                <a:lnTo>
                  <a:pt x="214" y="1943"/>
                </a:lnTo>
                <a:cubicBezTo>
                  <a:pt x="219" y="1950"/>
                  <a:pt x="223" y="1956"/>
                  <a:pt x="229" y="1963"/>
                </a:cubicBezTo>
                <a:lnTo>
                  <a:pt x="229" y="1963"/>
                </a:lnTo>
                <a:cubicBezTo>
                  <a:pt x="231" y="1966"/>
                  <a:pt x="233" y="1969"/>
                  <a:pt x="236" y="1972"/>
                </a:cubicBezTo>
                <a:lnTo>
                  <a:pt x="236" y="1972"/>
                </a:lnTo>
                <a:cubicBezTo>
                  <a:pt x="240" y="1978"/>
                  <a:pt x="244" y="1983"/>
                  <a:pt x="248" y="1989"/>
                </a:cubicBezTo>
                <a:lnTo>
                  <a:pt x="248" y="1989"/>
                </a:lnTo>
                <a:cubicBezTo>
                  <a:pt x="251" y="1992"/>
                  <a:pt x="253" y="1996"/>
                  <a:pt x="256" y="1999"/>
                </a:cubicBezTo>
                <a:lnTo>
                  <a:pt x="256" y="1999"/>
                </a:lnTo>
                <a:cubicBezTo>
                  <a:pt x="261" y="2004"/>
                  <a:pt x="264" y="2009"/>
                  <a:pt x="269" y="2014"/>
                </a:cubicBezTo>
                <a:lnTo>
                  <a:pt x="269" y="2014"/>
                </a:lnTo>
                <a:cubicBezTo>
                  <a:pt x="272" y="2017"/>
                  <a:pt x="274" y="2021"/>
                  <a:pt x="277" y="2025"/>
                </a:cubicBezTo>
                <a:lnTo>
                  <a:pt x="277" y="2025"/>
                </a:lnTo>
                <a:cubicBezTo>
                  <a:pt x="282" y="2030"/>
                  <a:pt x="286" y="2034"/>
                  <a:pt x="290" y="2039"/>
                </a:cubicBezTo>
                <a:lnTo>
                  <a:pt x="290" y="2039"/>
                </a:lnTo>
                <a:cubicBezTo>
                  <a:pt x="293" y="2043"/>
                  <a:pt x="296" y="2047"/>
                  <a:pt x="299" y="2050"/>
                </a:cubicBezTo>
                <a:lnTo>
                  <a:pt x="299" y="2050"/>
                </a:lnTo>
                <a:cubicBezTo>
                  <a:pt x="303" y="2055"/>
                  <a:pt x="307" y="2060"/>
                  <a:pt x="312" y="2065"/>
                </a:cubicBezTo>
                <a:lnTo>
                  <a:pt x="312" y="2065"/>
                </a:lnTo>
                <a:cubicBezTo>
                  <a:pt x="315" y="2068"/>
                  <a:pt x="319" y="2072"/>
                  <a:pt x="322" y="2075"/>
                </a:cubicBezTo>
                <a:lnTo>
                  <a:pt x="322" y="2075"/>
                </a:lnTo>
                <a:cubicBezTo>
                  <a:pt x="326" y="2080"/>
                  <a:pt x="330" y="2085"/>
                  <a:pt x="335" y="2090"/>
                </a:cubicBezTo>
                <a:lnTo>
                  <a:pt x="335" y="2090"/>
                </a:lnTo>
                <a:cubicBezTo>
                  <a:pt x="338" y="2094"/>
                  <a:pt x="342" y="2097"/>
                  <a:pt x="345" y="2101"/>
                </a:cubicBezTo>
                <a:lnTo>
                  <a:pt x="345" y="2101"/>
                </a:lnTo>
                <a:cubicBezTo>
                  <a:pt x="350" y="2105"/>
                  <a:pt x="354" y="2111"/>
                  <a:pt x="359" y="2115"/>
                </a:cubicBezTo>
                <a:lnTo>
                  <a:pt x="359" y="2115"/>
                </a:lnTo>
                <a:cubicBezTo>
                  <a:pt x="362" y="2119"/>
                  <a:pt x="366" y="2122"/>
                  <a:pt x="369" y="2125"/>
                </a:cubicBezTo>
                <a:lnTo>
                  <a:pt x="369" y="2125"/>
                </a:lnTo>
                <a:cubicBezTo>
                  <a:pt x="374" y="2131"/>
                  <a:pt x="380" y="2136"/>
                  <a:pt x="385" y="2142"/>
                </a:cubicBezTo>
                <a:lnTo>
                  <a:pt x="385" y="2142"/>
                </a:lnTo>
                <a:cubicBezTo>
                  <a:pt x="388" y="2145"/>
                  <a:pt x="391" y="2148"/>
                  <a:pt x="394" y="2150"/>
                </a:cubicBezTo>
                <a:lnTo>
                  <a:pt x="394" y="2150"/>
                </a:lnTo>
                <a:cubicBezTo>
                  <a:pt x="402" y="2158"/>
                  <a:pt x="410" y="2166"/>
                  <a:pt x="419" y="2175"/>
                </a:cubicBezTo>
                <a:lnTo>
                  <a:pt x="419" y="2175"/>
                </a:lnTo>
                <a:cubicBezTo>
                  <a:pt x="420" y="2176"/>
                  <a:pt x="421" y="2177"/>
                  <a:pt x="423" y="2178"/>
                </a:cubicBezTo>
                <a:lnTo>
                  <a:pt x="423" y="2178"/>
                </a:lnTo>
                <a:cubicBezTo>
                  <a:pt x="430" y="2185"/>
                  <a:pt x="438" y="2192"/>
                  <a:pt x="445" y="2199"/>
                </a:cubicBezTo>
                <a:lnTo>
                  <a:pt x="445" y="2199"/>
                </a:lnTo>
                <a:cubicBezTo>
                  <a:pt x="449" y="2202"/>
                  <a:pt x="452" y="2205"/>
                  <a:pt x="455" y="2208"/>
                </a:cubicBezTo>
                <a:lnTo>
                  <a:pt x="455" y="2208"/>
                </a:lnTo>
                <a:cubicBezTo>
                  <a:pt x="461" y="2214"/>
                  <a:pt x="467" y="2218"/>
                  <a:pt x="473" y="2224"/>
                </a:cubicBezTo>
                <a:lnTo>
                  <a:pt x="473" y="2224"/>
                </a:lnTo>
                <a:cubicBezTo>
                  <a:pt x="477" y="2226"/>
                  <a:pt x="480" y="2230"/>
                  <a:pt x="484" y="2234"/>
                </a:cubicBezTo>
                <a:lnTo>
                  <a:pt x="484" y="2234"/>
                </a:lnTo>
                <a:cubicBezTo>
                  <a:pt x="489" y="2238"/>
                  <a:pt x="495" y="2243"/>
                  <a:pt x="501" y="2247"/>
                </a:cubicBezTo>
                <a:lnTo>
                  <a:pt x="501" y="2247"/>
                </a:lnTo>
                <a:cubicBezTo>
                  <a:pt x="505" y="2251"/>
                  <a:pt x="509" y="2255"/>
                  <a:pt x="513" y="2258"/>
                </a:cubicBezTo>
                <a:lnTo>
                  <a:pt x="513" y="2258"/>
                </a:lnTo>
                <a:cubicBezTo>
                  <a:pt x="518" y="2262"/>
                  <a:pt x="524" y="2267"/>
                  <a:pt x="529" y="2272"/>
                </a:cubicBezTo>
                <a:lnTo>
                  <a:pt x="529" y="2272"/>
                </a:lnTo>
                <a:cubicBezTo>
                  <a:pt x="534" y="2275"/>
                  <a:pt x="538" y="2279"/>
                  <a:pt x="542" y="2282"/>
                </a:cubicBezTo>
                <a:lnTo>
                  <a:pt x="542" y="2282"/>
                </a:lnTo>
                <a:cubicBezTo>
                  <a:pt x="548" y="2286"/>
                  <a:pt x="554" y="2291"/>
                  <a:pt x="559" y="2295"/>
                </a:cubicBezTo>
                <a:lnTo>
                  <a:pt x="559" y="2295"/>
                </a:lnTo>
                <a:cubicBezTo>
                  <a:pt x="564" y="2299"/>
                  <a:pt x="568" y="2302"/>
                  <a:pt x="572" y="2306"/>
                </a:cubicBezTo>
                <a:lnTo>
                  <a:pt x="572" y="2306"/>
                </a:lnTo>
                <a:cubicBezTo>
                  <a:pt x="578" y="2310"/>
                  <a:pt x="583" y="2315"/>
                  <a:pt x="589" y="2319"/>
                </a:cubicBezTo>
                <a:lnTo>
                  <a:pt x="589" y="2319"/>
                </a:lnTo>
                <a:cubicBezTo>
                  <a:pt x="594" y="2323"/>
                  <a:pt x="598" y="2326"/>
                  <a:pt x="603" y="2330"/>
                </a:cubicBezTo>
                <a:lnTo>
                  <a:pt x="603" y="2330"/>
                </a:lnTo>
                <a:cubicBezTo>
                  <a:pt x="609" y="2334"/>
                  <a:pt x="615" y="2338"/>
                  <a:pt x="621" y="2343"/>
                </a:cubicBezTo>
                <a:lnTo>
                  <a:pt x="621" y="2343"/>
                </a:lnTo>
                <a:cubicBezTo>
                  <a:pt x="625" y="2346"/>
                  <a:pt x="630" y="2350"/>
                  <a:pt x="635" y="2353"/>
                </a:cubicBezTo>
                <a:lnTo>
                  <a:pt x="635" y="2353"/>
                </a:lnTo>
                <a:cubicBezTo>
                  <a:pt x="641" y="2358"/>
                  <a:pt x="648" y="2362"/>
                  <a:pt x="654" y="2367"/>
                </a:cubicBezTo>
                <a:lnTo>
                  <a:pt x="654" y="2367"/>
                </a:lnTo>
                <a:cubicBezTo>
                  <a:pt x="658" y="2370"/>
                  <a:pt x="662" y="2373"/>
                  <a:pt x="666" y="2376"/>
                </a:cubicBezTo>
                <a:lnTo>
                  <a:pt x="666" y="2376"/>
                </a:lnTo>
                <a:cubicBezTo>
                  <a:pt x="675" y="2382"/>
                  <a:pt x="682" y="2387"/>
                  <a:pt x="690" y="2393"/>
                </a:cubicBezTo>
                <a:lnTo>
                  <a:pt x="690" y="2393"/>
                </a:lnTo>
                <a:cubicBezTo>
                  <a:pt x="693" y="2395"/>
                  <a:pt x="696" y="2397"/>
                  <a:pt x="699" y="2399"/>
                </a:cubicBezTo>
                <a:lnTo>
                  <a:pt x="699" y="2399"/>
                </a:lnTo>
                <a:cubicBezTo>
                  <a:pt x="710" y="2407"/>
                  <a:pt x="721" y="2414"/>
                  <a:pt x="732" y="2421"/>
                </a:cubicBezTo>
                <a:lnTo>
                  <a:pt x="732" y="2421"/>
                </a:lnTo>
                <a:cubicBezTo>
                  <a:pt x="736" y="2424"/>
                  <a:pt x="741" y="2427"/>
                  <a:pt x="745" y="2430"/>
                </a:cubicBezTo>
                <a:lnTo>
                  <a:pt x="745" y="2430"/>
                </a:lnTo>
                <a:cubicBezTo>
                  <a:pt x="752" y="2435"/>
                  <a:pt x="759" y="2439"/>
                  <a:pt x="767" y="2444"/>
                </a:cubicBezTo>
                <a:lnTo>
                  <a:pt x="767" y="2444"/>
                </a:lnTo>
                <a:cubicBezTo>
                  <a:pt x="771" y="2448"/>
                  <a:pt x="777" y="2451"/>
                  <a:pt x="781" y="2454"/>
                </a:cubicBezTo>
                <a:lnTo>
                  <a:pt x="781" y="2454"/>
                </a:lnTo>
                <a:cubicBezTo>
                  <a:pt x="788" y="2458"/>
                  <a:pt x="795" y="2463"/>
                  <a:pt x="801" y="2467"/>
                </a:cubicBezTo>
                <a:lnTo>
                  <a:pt x="801" y="2467"/>
                </a:lnTo>
                <a:cubicBezTo>
                  <a:pt x="807" y="2470"/>
                  <a:pt x="812" y="2474"/>
                  <a:pt x="818" y="2477"/>
                </a:cubicBezTo>
                <a:lnTo>
                  <a:pt x="818" y="2477"/>
                </a:lnTo>
                <a:cubicBezTo>
                  <a:pt x="824" y="2481"/>
                  <a:pt x="831" y="2485"/>
                  <a:pt x="837" y="2489"/>
                </a:cubicBezTo>
                <a:lnTo>
                  <a:pt x="837" y="2489"/>
                </a:lnTo>
                <a:cubicBezTo>
                  <a:pt x="843" y="2492"/>
                  <a:pt x="848" y="2496"/>
                  <a:pt x="854" y="2499"/>
                </a:cubicBezTo>
                <a:lnTo>
                  <a:pt x="854" y="2499"/>
                </a:lnTo>
                <a:cubicBezTo>
                  <a:pt x="861" y="2504"/>
                  <a:pt x="867" y="2507"/>
                  <a:pt x="873" y="2511"/>
                </a:cubicBezTo>
                <a:lnTo>
                  <a:pt x="873" y="2511"/>
                </a:lnTo>
                <a:cubicBezTo>
                  <a:pt x="880" y="2515"/>
                  <a:pt x="885" y="2518"/>
                  <a:pt x="891" y="2522"/>
                </a:cubicBezTo>
                <a:lnTo>
                  <a:pt x="891" y="2522"/>
                </a:lnTo>
                <a:cubicBezTo>
                  <a:pt x="898" y="2525"/>
                  <a:pt x="904" y="2529"/>
                  <a:pt x="911" y="2534"/>
                </a:cubicBezTo>
                <a:lnTo>
                  <a:pt x="911" y="2534"/>
                </a:lnTo>
                <a:cubicBezTo>
                  <a:pt x="917" y="2537"/>
                  <a:pt x="923" y="2540"/>
                  <a:pt x="928" y="2544"/>
                </a:cubicBezTo>
                <a:lnTo>
                  <a:pt x="928" y="2544"/>
                </a:lnTo>
                <a:cubicBezTo>
                  <a:pt x="935" y="2548"/>
                  <a:pt x="942" y="2551"/>
                  <a:pt x="949" y="2555"/>
                </a:cubicBezTo>
                <a:lnTo>
                  <a:pt x="949" y="2555"/>
                </a:lnTo>
                <a:cubicBezTo>
                  <a:pt x="955" y="2559"/>
                  <a:pt x="961" y="2562"/>
                  <a:pt x="966" y="2565"/>
                </a:cubicBezTo>
                <a:lnTo>
                  <a:pt x="966" y="2565"/>
                </a:lnTo>
                <a:cubicBezTo>
                  <a:pt x="974" y="2569"/>
                  <a:pt x="981" y="2573"/>
                  <a:pt x="989" y="2578"/>
                </a:cubicBezTo>
                <a:lnTo>
                  <a:pt x="989" y="2578"/>
                </a:lnTo>
                <a:cubicBezTo>
                  <a:pt x="994" y="2580"/>
                  <a:pt x="1000" y="2583"/>
                  <a:pt x="1006" y="2587"/>
                </a:cubicBezTo>
                <a:lnTo>
                  <a:pt x="1006" y="2587"/>
                </a:lnTo>
                <a:cubicBezTo>
                  <a:pt x="1014" y="2591"/>
                  <a:pt x="1022" y="2596"/>
                  <a:pt x="1031" y="2600"/>
                </a:cubicBezTo>
                <a:lnTo>
                  <a:pt x="1031" y="2600"/>
                </a:lnTo>
                <a:cubicBezTo>
                  <a:pt x="1035" y="2603"/>
                  <a:pt x="1040" y="2605"/>
                  <a:pt x="1045" y="2608"/>
                </a:cubicBezTo>
                <a:lnTo>
                  <a:pt x="1045" y="2608"/>
                </a:lnTo>
                <a:cubicBezTo>
                  <a:pt x="1058" y="2615"/>
                  <a:pt x="1071" y="2622"/>
                  <a:pt x="1084" y="2629"/>
                </a:cubicBezTo>
                <a:lnTo>
                  <a:pt x="1084" y="2629"/>
                </a:lnTo>
                <a:cubicBezTo>
                  <a:pt x="1089" y="2631"/>
                  <a:pt x="1094" y="2634"/>
                  <a:pt x="1099" y="2636"/>
                </a:cubicBezTo>
                <a:lnTo>
                  <a:pt x="1099" y="2636"/>
                </a:lnTo>
                <a:cubicBezTo>
                  <a:pt x="1108" y="2640"/>
                  <a:pt x="1117" y="2645"/>
                  <a:pt x="1125" y="2649"/>
                </a:cubicBezTo>
                <a:lnTo>
                  <a:pt x="1125" y="2649"/>
                </a:lnTo>
                <a:cubicBezTo>
                  <a:pt x="1132" y="2653"/>
                  <a:pt x="1137" y="2656"/>
                  <a:pt x="1143" y="2659"/>
                </a:cubicBezTo>
                <a:lnTo>
                  <a:pt x="1143" y="2659"/>
                </a:lnTo>
                <a:cubicBezTo>
                  <a:pt x="1151" y="2662"/>
                  <a:pt x="1159" y="2666"/>
                  <a:pt x="1167" y="2670"/>
                </a:cubicBezTo>
                <a:lnTo>
                  <a:pt x="1167" y="2670"/>
                </a:lnTo>
                <a:cubicBezTo>
                  <a:pt x="1173" y="2673"/>
                  <a:pt x="1180" y="2676"/>
                  <a:pt x="1186" y="2680"/>
                </a:cubicBezTo>
                <a:lnTo>
                  <a:pt x="1186" y="2680"/>
                </a:lnTo>
                <a:cubicBezTo>
                  <a:pt x="1194" y="2683"/>
                  <a:pt x="1201" y="2687"/>
                  <a:pt x="1209" y="2691"/>
                </a:cubicBezTo>
                <a:lnTo>
                  <a:pt x="1209" y="2691"/>
                </a:lnTo>
                <a:cubicBezTo>
                  <a:pt x="1215" y="2694"/>
                  <a:pt x="1223" y="2697"/>
                  <a:pt x="1229" y="2700"/>
                </a:cubicBezTo>
                <a:lnTo>
                  <a:pt x="1229" y="2700"/>
                </a:lnTo>
                <a:cubicBezTo>
                  <a:pt x="1236" y="2704"/>
                  <a:pt x="1244" y="2708"/>
                  <a:pt x="1252" y="2711"/>
                </a:cubicBezTo>
                <a:lnTo>
                  <a:pt x="1252" y="2711"/>
                </a:lnTo>
                <a:cubicBezTo>
                  <a:pt x="1259" y="2714"/>
                  <a:pt x="1266" y="2718"/>
                  <a:pt x="1272" y="2720"/>
                </a:cubicBezTo>
                <a:lnTo>
                  <a:pt x="1272" y="2720"/>
                </a:lnTo>
                <a:cubicBezTo>
                  <a:pt x="1280" y="2724"/>
                  <a:pt x="1288" y="2727"/>
                  <a:pt x="1295" y="2731"/>
                </a:cubicBezTo>
                <a:lnTo>
                  <a:pt x="1295" y="2731"/>
                </a:lnTo>
                <a:cubicBezTo>
                  <a:pt x="1302" y="2734"/>
                  <a:pt x="1309" y="2737"/>
                  <a:pt x="1316" y="2741"/>
                </a:cubicBezTo>
                <a:lnTo>
                  <a:pt x="1316" y="2741"/>
                </a:lnTo>
                <a:cubicBezTo>
                  <a:pt x="1324" y="2744"/>
                  <a:pt x="1332" y="2747"/>
                  <a:pt x="1340" y="2751"/>
                </a:cubicBezTo>
                <a:lnTo>
                  <a:pt x="1340" y="2751"/>
                </a:lnTo>
                <a:cubicBezTo>
                  <a:pt x="1347" y="2754"/>
                  <a:pt x="1354" y="2757"/>
                  <a:pt x="1361" y="2760"/>
                </a:cubicBezTo>
                <a:lnTo>
                  <a:pt x="1361" y="2760"/>
                </a:lnTo>
                <a:cubicBezTo>
                  <a:pt x="1369" y="2764"/>
                  <a:pt x="1377" y="2767"/>
                  <a:pt x="1385" y="2771"/>
                </a:cubicBezTo>
                <a:lnTo>
                  <a:pt x="1385" y="2771"/>
                </a:lnTo>
                <a:cubicBezTo>
                  <a:pt x="1392" y="2774"/>
                  <a:pt x="1399" y="2777"/>
                  <a:pt x="1406" y="2780"/>
                </a:cubicBezTo>
                <a:lnTo>
                  <a:pt x="1406" y="2780"/>
                </a:lnTo>
                <a:cubicBezTo>
                  <a:pt x="1415" y="2784"/>
                  <a:pt x="1424" y="2787"/>
                  <a:pt x="1432" y="2791"/>
                </a:cubicBezTo>
                <a:lnTo>
                  <a:pt x="1432" y="2791"/>
                </a:lnTo>
                <a:cubicBezTo>
                  <a:pt x="1439" y="2794"/>
                  <a:pt x="1446" y="2797"/>
                  <a:pt x="1452" y="2800"/>
                </a:cubicBezTo>
                <a:lnTo>
                  <a:pt x="1452" y="2800"/>
                </a:lnTo>
                <a:cubicBezTo>
                  <a:pt x="1464" y="2804"/>
                  <a:pt x="1476" y="2810"/>
                  <a:pt x="1488" y="2814"/>
                </a:cubicBezTo>
                <a:lnTo>
                  <a:pt x="1488" y="2814"/>
                </a:lnTo>
                <a:cubicBezTo>
                  <a:pt x="1497" y="2818"/>
                  <a:pt x="1506" y="2821"/>
                  <a:pt x="1515" y="2825"/>
                </a:cubicBezTo>
                <a:lnTo>
                  <a:pt x="1515" y="2825"/>
                </a:lnTo>
                <a:cubicBezTo>
                  <a:pt x="1524" y="2829"/>
                  <a:pt x="1534" y="2833"/>
                  <a:pt x="1544" y="2837"/>
                </a:cubicBezTo>
                <a:lnTo>
                  <a:pt x="1544" y="2837"/>
                </a:lnTo>
                <a:cubicBezTo>
                  <a:pt x="1551" y="2840"/>
                  <a:pt x="1558" y="2843"/>
                  <a:pt x="1565" y="2845"/>
                </a:cubicBezTo>
                <a:lnTo>
                  <a:pt x="1565" y="2845"/>
                </a:lnTo>
                <a:cubicBezTo>
                  <a:pt x="1574" y="2849"/>
                  <a:pt x="1583" y="2852"/>
                  <a:pt x="1591" y="2855"/>
                </a:cubicBezTo>
                <a:lnTo>
                  <a:pt x="1591" y="2855"/>
                </a:lnTo>
                <a:cubicBezTo>
                  <a:pt x="1599" y="2858"/>
                  <a:pt x="1607" y="2861"/>
                  <a:pt x="1615" y="2864"/>
                </a:cubicBezTo>
                <a:lnTo>
                  <a:pt x="1615" y="2864"/>
                </a:lnTo>
                <a:cubicBezTo>
                  <a:pt x="1623" y="2868"/>
                  <a:pt x="1631" y="2871"/>
                  <a:pt x="1639" y="2874"/>
                </a:cubicBezTo>
                <a:lnTo>
                  <a:pt x="1639" y="2874"/>
                </a:lnTo>
                <a:cubicBezTo>
                  <a:pt x="1648" y="2877"/>
                  <a:pt x="1655" y="2880"/>
                  <a:pt x="1663" y="2883"/>
                </a:cubicBezTo>
                <a:lnTo>
                  <a:pt x="1663" y="2883"/>
                </a:lnTo>
                <a:cubicBezTo>
                  <a:pt x="1672" y="2886"/>
                  <a:pt x="1680" y="2889"/>
                  <a:pt x="1689" y="2892"/>
                </a:cubicBezTo>
                <a:lnTo>
                  <a:pt x="1689" y="2892"/>
                </a:lnTo>
                <a:cubicBezTo>
                  <a:pt x="1696" y="2895"/>
                  <a:pt x="1705" y="2898"/>
                  <a:pt x="1713" y="2901"/>
                </a:cubicBezTo>
                <a:lnTo>
                  <a:pt x="1713" y="2901"/>
                </a:lnTo>
                <a:cubicBezTo>
                  <a:pt x="1721" y="2904"/>
                  <a:pt x="1730" y="2907"/>
                  <a:pt x="1738" y="2911"/>
                </a:cubicBezTo>
                <a:lnTo>
                  <a:pt x="1738" y="2911"/>
                </a:lnTo>
                <a:cubicBezTo>
                  <a:pt x="1746" y="2913"/>
                  <a:pt x="1754" y="2916"/>
                  <a:pt x="1762" y="2919"/>
                </a:cubicBezTo>
                <a:lnTo>
                  <a:pt x="1762" y="2919"/>
                </a:lnTo>
                <a:cubicBezTo>
                  <a:pt x="1771" y="2922"/>
                  <a:pt x="1780" y="2925"/>
                  <a:pt x="1789" y="2928"/>
                </a:cubicBezTo>
                <a:lnTo>
                  <a:pt x="1789" y="2928"/>
                </a:lnTo>
                <a:cubicBezTo>
                  <a:pt x="1796" y="2931"/>
                  <a:pt x="1804" y="2934"/>
                  <a:pt x="1813" y="2936"/>
                </a:cubicBezTo>
                <a:lnTo>
                  <a:pt x="1813" y="2936"/>
                </a:lnTo>
                <a:cubicBezTo>
                  <a:pt x="1822" y="2940"/>
                  <a:pt x="1830" y="2943"/>
                  <a:pt x="1840" y="2946"/>
                </a:cubicBezTo>
                <a:lnTo>
                  <a:pt x="1840" y="2946"/>
                </a:lnTo>
                <a:cubicBezTo>
                  <a:pt x="1847" y="2949"/>
                  <a:pt x="1855" y="2951"/>
                  <a:pt x="1864" y="2954"/>
                </a:cubicBezTo>
                <a:lnTo>
                  <a:pt x="1864" y="2954"/>
                </a:lnTo>
                <a:cubicBezTo>
                  <a:pt x="1873" y="2958"/>
                  <a:pt x="1883" y="2961"/>
                  <a:pt x="1892" y="2964"/>
                </a:cubicBezTo>
                <a:lnTo>
                  <a:pt x="1892" y="2964"/>
                </a:lnTo>
                <a:cubicBezTo>
                  <a:pt x="1898" y="2966"/>
                  <a:pt x="1905" y="2968"/>
                  <a:pt x="1911" y="2970"/>
                </a:cubicBezTo>
                <a:lnTo>
                  <a:pt x="1911" y="2970"/>
                </a:lnTo>
                <a:cubicBezTo>
                  <a:pt x="1913" y="2971"/>
                  <a:pt x="1914" y="2971"/>
                  <a:pt x="1915" y="2971"/>
                </a:cubicBezTo>
                <a:lnTo>
                  <a:pt x="1915" y="2971"/>
                </a:lnTo>
                <a:cubicBezTo>
                  <a:pt x="1934" y="2978"/>
                  <a:pt x="1953" y="2984"/>
                  <a:pt x="1971" y="2989"/>
                </a:cubicBezTo>
                <a:lnTo>
                  <a:pt x="1971" y="2989"/>
                </a:lnTo>
                <a:cubicBezTo>
                  <a:pt x="1977" y="2992"/>
                  <a:pt x="1983" y="2994"/>
                  <a:pt x="1988" y="2995"/>
                </a:cubicBezTo>
                <a:lnTo>
                  <a:pt x="1988" y="2995"/>
                </a:lnTo>
                <a:cubicBezTo>
                  <a:pt x="2003" y="2999"/>
                  <a:pt x="2016" y="3004"/>
                  <a:pt x="2031" y="3008"/>
                </a:cubicBezTo>
                <a:lnTo>
                  <a:pt x="2031" y="3008"/>
                </a:lnTo>
                <a:cubicBezTo>
                  <a:pt x="2038" y="3011"/>
                  <a:pt x="2044" y="3013"/>
                  <a:pt x="2051" y="3015"/>
                </a:cubicBezTo>
                <a:lnTo>
                  <a:pt x="2051" y="3015"/>
                </a:lnTo>
                <a:cubicBezTo>
                  <a:pt x="2065" y="3019"/>
                  <a:pt x="2079" y="3023"/>
                  <a:pt x="2094" y="3027"/>
                </a:cubicBezTo>
                <a:lnTo>
                  <a:pt x="2094" y="3027"/>
                </a:lnTo>
                <a:cubicBezTo>
                  <a:pt x="2099" y="3030"/>
                  <a:pt x="2106" y="3032"/>
                  <a:pt x="2112" y="3033"/>
                </a:cubicBezTo>
                <a:lnTo>
                  <a:pt x="2112" y="3033"/>
                </a:lnTo>
                <a:cubicBezTo>
                  <a:pt x="2131" y="3039"/>
                  <a:pt x="2151" y="3045"/>
                  <a:pt x="2171" y="3051"/>
                </a:cubicBezTo>
                <a:lnTo>
                  <a:pt x="2171" y="3051"/>
                </a:lnTo>
                <a:cubicBezTo>
                  <a:pt x="2175" y="3052"/>
                  <a:pt x="2178" y="3053"/>
                  <a:pt x="2181" y="3054"/>
                </a:cubicBezTo>
                <a:lnTo>
                  <a:pt x="2181" y="3054"/>
                </a:lnTo>
                <a:cubicBezTo>
                  <a:pt x="2198" y="3059"/>
                  <a:pt x="2216" y="3063"/>
                  <a:pt x="2232" y="3069"/>
                </a:cubicBezTo>
                <a:lnTo>
                  <a:pt x="2232" y="3069"/>
                </a:lnTo>
                <a:cubicBezTo>
                  <a:pt x="2239" y="3070"/>
                  <a:pt x="2246" y="3072"/>
                  <a:pt x="2253" y="3074"/>
                </a:cubicBezTo>
                <a:lnTo>
                  <a:pt x="2253" y="3074"/>
                </a:lnTo>
                <a:cubicBezTo>
                  <a:pt x="2267" y="3078"/>
                  <a:pt x="2281" y="3082"/>
                  <a:pt x="2296" y="3086"/>
                </a:cubicBezTo>
                <a:lnTo>
                  <a:pt x="2296" y="3086"/>
                </a:lnTo>
                <a:cubicBezTo>
                  <a:pt x="2302" y="3088"/>
                  <a:pt x="2310" y="3090"/>
                  <a:pt x="2316" y="3092"/>
                </a:cubicBezTo>
                <a:lnTo>
                  <a:pt x="2316" y="3092"/>
                </a:lnTo>
                <a:cubicBezTo>
                  <a:pt x="2335" y="3097"/>
                  <a:pt x="2353" y="3102"/>
                  <a:pt x="2372" y="3107"/>
                </a:cubicBezTo>
                <a:lnTo>
                  <a:pt x="2372" y="3107"/>
                </a:lnTo>
                <a:cubicBezTo>
                  <a:pt x="2374" y="3107"/>
                  <a:pt x="2377" y="3108"/>
                  <a:pt x="2379" y="3108"/>
                </a:cubicBezTo>
                <a:lnTo>
                  <a:pt x="2379" y="3108"/>
                </a:lnTo>
                <a:cubicBezTo>
                  <a:pt x="2399" y="3115"/>
                  <a:pt x="2421" y="3120"/>
                  <a:pt x="2442" y="3125"/>
                </a:cubicBezTo>
                <a:lnTo>
                  <a:pt x="2442" y="3125"/>
                </a:lnTo>
                <a:cubicBezTo>
                  <a:pt x="2443" y="3126"/>
                  <a:pt x="2446" y="3126"/>
                  <a:pt x="2448" y="3127"/>
                </a:cubicBezTo>
                <a:lnTo>
                  <a:pt x="2448" y="3127"/>
                </a:lnTo>
                <a:cubicBezTo>
                  <a:pt x="2450" y="3127"/>
                  <a:pt x="2452" y="3128"/>
                  <a:pt x="2455" y="3128"/>
                </a:cubicBezTo>
                <a:lnTo>
                  <a:pt x="2455" y="3128"/>
                </a:lnTo>
                <a:cubicBezTo>
                  <a:pt x="2487" y="3137"/>
                  <a:pt x="2520" y="3145"/>
                  <a:pt x="2553" y="3153"/>
                </a:cubicBezTo>
                <a:lnTo>
                  <a:pt x="2553" y="3153"/>
                </a:lnTo>
                <a:cubicBezTo>
                  <a:pt x="2557" y="3154"/>
                  <a:pt x="2561" y="3155"/>
                  <a:pt x="2564" y="3156"/>
                </a:cubicBezTo>
                <a:lnTo>
                  <a:pt x="2564" y="3156"/>
                </a:lnTo>
                <a:cubicBezTo>
                  <a:pt x="2597" y="3164"/>
                  <a:pt x="2631" y="3171"/>
                  <a:pt x="2664" y="3179"/>
                </a:cubicBezTo>
                <a:lnTo>
                  <a:pt x="2664" y="3179"/>
                </a:lnTo>
                <a:cubicBezTo>
                  <a:pt x="2668" y="3180"/>
                  <a:pt x="2673" y="3181"/>
                  <a:pt x="2677" y="3182"/>
                </a:cubicBezTo>
                <a:lnTo>
                  <a:pt x="2677" y="3182"/>
                </a:lnTo>
                <a:cubicBezTo>
                  <a:pt x="2710" y="3190"/>
                  <a:pt x="2743" y="3197"/>
                  <a:pt x="2777" y="3205"/>
                </a:cubicBezTo>
                <a:lnTo>
                  <a:pt x="2777" y="3205"/>
                </a:lnTo>
                <a:cubicBezTo>
                  <a:pt x="2781" y="3206"/>
                  <a:pt x="2786" y="3207"/>
                  <a:pt x="2791" y="3208"/>
                </a:cubicBezTo>
                <a:lnTo>
                  <a:pt x="2791" y="3208"/>
                </a:lnTo>
                <a:cubicBezTo>
                  <a:pt x="2824" y="3215"/>
                  <a:pt x="2857" y="3222"/>
                  <a:pt x="2892" y="3229"/>
                </a:cubicBezTo>
                <a:lnTo>
                  <a:pt x="2892" y="3229"/>
                </a:lnTo>
                <a:cubicBezTo>
                  <a:pt x="2893" y="3229"/>
                  <a:pt x="2896" y="3230"/>
                  <a:pt x="2897" y="3231"/>
                </a:cubicBezTo>
                <a:lnTo>
                  <a:pt x="2897" y="3231"/>
                </a:lnTo>
                <a:cubicBezTo>
                  <a:pt x="2901" y="3231"/>
                  <a:pt x="2904" y="3232"/>
                  <a:pt x="2907" y="3233"/>
                </a:cubicBezTo>
                <a:lnTo>
                  <a:pt x="2907" y="3233"/>
                </a:lnTo>
                <a:cubicBezTo>
                  <a:pt x="2938" y="3238"/>
                  <a:pt x="2968" y="3245"/>
                  <a:pt x="2999" y="3251"/>
                </a:cubicBezTo>
                <a:lnTo>
                  <a:pt x="2999" y="3251"/>
                </a:lnTo>
                <a:cubicBezTo>
                  <a:pt x="3001" y="3251"/>
                  <a:pt x="3003" y="3252"/>
                  <a:pt x="3004" y="3252"/>
                </a:cubicBezTo>
                <a:lnTo>
                  <a:pt x="3004" y="3252"/>
                </a:lnTo>
                <a:cubicBezTo>
                  <a:pt x="3035" y="3258"/>
                  <a:pt x="3066" y="3264"/>
                  <a:pt x="3097" y="3269"/>
                </a:cubicBezTo>
                <a:lnTo>
                  <a:pt x="3097" y="3269"/>
                </a:lnTo>
                <a:cubicBezTo>
                  <a:pt x="3100" y="3270"/>
                  <a:pt x="3104" y="3271"/>
                  <a:pt x="3108" y="3272"/>
                </a:cubicBezTo>
                <a:lnTo>
                  <a:pt x="3108" y="3272"/>
                </a:lnTo>
                <a:cubicBezTo>
                  <a:pt x="3139" y="3277"/>
                  <a:pt x="3169" y="3283"/>
                  <a:pt x="3200" y="3288"/>
                </a:cubicBezTo>
                <a:lnTo>
                  <a:pt x="3200" y="3288"/>
                </a:lnTo>
                <a:cubicBezTo>
                  <a:pt x="3206" y="3289"/>
                  <a:pt x="3212" y="3291"/>
                  <a:pt x="3218" y="3292"/>
                </a:cubicBezTo>
                <a:lnTo>
                  <a:pt x="3218" y="3292"/>
                </a:lnTo>
                <a:cubicBezTo>
                  <a:pt x="3248" y="3297"/>
                  <a:pt x="3278" y="3302"/>
                  <a:pt x="3309" y="3307"/>
                </a:cubicBezTo>
                <a:lnTo>
                  <a:pt x="3309" y="3307"/>
                </a:lnTo>
                <a:cubicBezTo>
                  <a:pt x="3311" y="3308"/>
                  <a:pt x="3314" y="3308"/>
                  <a:pt x="3317" y="3308"/>
                </a:cubicBezTo>
                <a:lnTo>
                  <a:pt x="3317" y="3308"/>
                </a:lnTo>
                <a:cubicBezTo>
                  <a:pt x="3321" y="3309"/>
                  <a:pt x="3325" y="3310"/>
                  <a:pt x="3329" y="3311"/>
                </a:cubicBezTo>
                <a:lnTo>
                  <a:pt x="3329" y="3311"/>
                </a:lnTo>
                <a:cubicBezTo>
                  <a:pt x="3356" y="3315"/>
                  <a:pt x="3384" y="3319"/>
                  <a:pt x="3411" y="3324"/>
                </a:cubicBezTo>
                <a:lnTo>
                  <a:pt x="3411" y="3324"/>
                </a:lnTo>
                <a:cubicBezTo>
                  <a:pt x="3414" y="3324"/>
                  <a:pt x="3415" y="3325"/>
                  <a:pt x="3417" y="3325"/>
                </a:cubicBezTo>
                <a:lnTo>
                  <a:pt x="3417" y="3325"/>
                </a:lnTo>
                <a:cubicBezTo>
                  <a:pt x="3447" y="3329"/>
                  <a:pt x="3475" y="3334"/>
                  <a:pt x="3505" y="3338"/>
                </a:cubicBezTo>
                <a:lnTo>
                  <a:pt x="3505" y="3338"/>
                </a:lnTo>
                <a:cubicBezTo>
                  <a:pt x="3511" y="3339"/>
                  <a:pt x="3518" y="3340"/>
                  <a:pt x="3525" y="3341"/>
                </a:cubicBezTo>
                <a:lnTo>
                  <a:pt x="3525" y="3341"/>
                </a:lnTo>
                <a:cubicBezTo>
                  <a:pt x="3554" y="3346"/>
                  <a:pt x="3583" y="3350"/>
                  <a:pt x="3612" y="3354"/>
                </a:cubicBezTo>
                <a:lnTo>
                  <a:pt x="3612" y="3354"/>
                </a:lnTo>
                <a:cubicBezTo>
                  <a:pt x="3617" y="3355"/>
                  <a:pt x="3623" y="3355"/>
                  <a:pt x="3627" y="3357"/>
                </a:cubicBezTo>
                <a:lnTo>
                  <a:pt x="3627" y="3357"/>
                </a:lnTo>
                <a:cubicBezTo>
                  <a:pt x="3656" y="3360"/>
                  <a:pt x="3685" y="3364"/>
                  <a:pt x="3713" y="3368"/>
                </a:cubicBezTo>
                <a:lnTo>
                  <a:pt x="3713" y="3368"/>
                </a:lnTo>
                <a:cubicBezTo>
                  <a:pt x="3716" y="3368"/>
                  <a:pt x="3718" y="3369"/>
                  <a:pt x="3720" y="3369"/>
                </a:cubicBezTo>
                <a:lnTo>
                  <a:pt x="3720" y="3369"/>
                </a:lnTo>
                <a:cubicBezTo>
                  <a:pt x="3721" y="3369"/>
                  <a:pt x="3722" y="3369"/>
                  <a:pt x="3723" y="3369"/>
                </a:cubicBezTo>
                <a:lnTo>
                  <a:pt x="3723" y="3369"/>
                </a:lnTo>
                <a:cubicBezTo>
                  <a:pt x="3751" y="3373"/>
                  <a:pt x="3780" y="3377"/>
                  <a:pt x="3809" y="3380"/>
                </a:cubicBezTo>
                <a:lnTo>
                  <a:pt x="3809" y="3380"/>
                </a:lnTo>
                <a:cubicBezTo>
                  <a:pt x="3816" y="3381"/>
                  <a:pt x="3823" y="3382"/>
                  <a:pt x="3829" y="3383"/>
                </a:cubicBezTo>
                <a:lnTo>
                  <a:pt x="3829" y="3383"/>
                </a:lnTo>
                <a:cubicBezTo>
                  <a:pt x="3857" y="3387"/>
                  <a:pt x="3884" y="3389"/>
                  <a:pt x="3911" y="3393"/>
                </a:cubicBezTo>
                <a:lnTo>
                  <a:pt x="3911" y="3393"/>
                </a:lnTo>
                <a:cubicBezTo>
                  <a:pt x="3914" y="3393"/>
                  <a:pt x="3916" y="3393"/>
                  <a:pt x="3918" y="3393"/>
                </a:cubicBezTo>
                <a:lnTo>
                  <a:pt x="3918" y="3393"/>
                </a:lnTo>
                <a:cubicBezTo>
                  <a:pt x="3947" y="3397"/>
                  <a:pt x="3976" y="3400"/>
                  <a:pt x="4006" y="3403"/>
                </a:cubicBezTo>
                <a:lnTo>
                  <a:pt x="4006" y="3403"/>
                </a:lnTo>
                <a:cubicBezTo>
                  <a:pt x="4013" y="3405"/>
                  <a:pt x="4020" y="3405"/>
                  <a:pt x="4028" y="3406"/>
                </a:cubicBezTo>
                <a:lnTo>
                  <a:pt x="4028" y="3406"/>
                </a:lnTo>
                <a:cubicBezTo>
                  <a:pt x="4057" y="3409"/>
                  <a:pt x="4086" y="3412"/>
                  <a:pt x="4116" y="3415"/>
                </a:cubicBezTo>
                <a:lnTo>
                  <a:pt x="4116" y="3415"/>
                </a:lnTo>
                <a:lnTo>
                  <a:pt x="4117" y="3415"/>
                </a:lnTo>
                <a:lnTo>
                  <a:pt x="4117" y="3415"/>
                </a:lnTo>
                <a:cubicBezTo>
                  <a:pt x="4117" y="3415"/>
                  <a:pt x="4117" y="3415"/>
                  <a:pt x="4118" y="3415"/>
                </a:cubicBezTo>
                <a:lnTo>
                  <a:pt x="4118" y="3415"/>
                </a:lnTo>
                <a:cubicBezTo>
                  <a:pt x="4183" y="3422"/>
                  <a:pt x="4248" y="3428"/>
                  <a:pt x="4314" y="3434"/>
                </a:cubicBezTo>
                <a:lnTo>
                  <a:pt x="4315" y="3434"/>
                </a:lnTo>
                <a:lnTo>
                  <a:pt x="4315" y="3434"/>
                </a:lnTo>
                <a:cubicBezTo>
                  <a:pt x="4446" y="3446"/>
                  <a:pt x="4579" y="3455"/>
                  <a:pt x="4714" y="3463"/>
                </a:cubicBezTo>
                <a:lnTo>
                  <a:pt x="4715" y="3463"/>
                </a:lnTo>
                <a:lnTo>
                  <a:pt x="4715" y="3463"/>
                </a:lnTo>
                <a:cubicBezTo>
                  <a:pt x="4782" y="3467"/>
                  <a:pt x="4849" y="3470"/>
                  <a:pt x="4916" y="3473"/>
                </a:cubicBezTo>
                <a:lnTo>
                  <a:pt x="4916" y="3473"/>
                </a:lnTo>
                <a:cubicBezTo>
                  <a:pt x="4918" y="3473"/>
                  <a:pt x="4918" y="3474"/>
                  <a:pt x="4919" y="3474"/>
                </a:cubicBezTo>
                <a:lnTo>
                  <a:pt x="4919" y="3474"/>
                </a:lnTo>
                <a:cubicBezTo>
                  <a:pt x="4950" y="3475"/>
                  <a:pt x="4982" y="3476"/>
                  <a:pt x="5014" y="3478"/>
                </a:cubicBezTo>
                <a:lnTo>
                  <a:pt x="5014" y="3478"/>
                </a:lnTo>
                <a:cubicBezTo>
                  <a:pt x="5021" y="3478"/>
                  <a:pt x="5027" y="3478"/>
                  <a:pt x="5034" y="3479"/>
                </a:cubicBezTo>
                <a:lnTo>
                  <a:pt x="5034" y="3479"/>
                </a:lnTo>
                <a:cubicBezTo>
                  <a:pt x="5065" y="3479"/>
                  <a:pt x="5097" y="3480"/>
                  <a:pt x="5128" y="3481"/>
                </a:cubicBezTo>
                <a:lnTo>
                  <a:pt x="5128" y="3481"/>
                </a:lnTo>
                <a:lnTo>
                  <a:pt x="5129" y="3481"/>
                </a:lnTo>
                <a:lnTo>
                  <a:pt x="5129" y="3481"/>
                </a:lnTo>
                <a:cubicBezTo>
                  <a:pt x="5161" y="3483"/>
                  <a:pt x="5193" y="3483"/>
                  <a:pt x="5225" y="3484"/>
                </a:cubicBezTo>
                <a:lnTo>
                  <a:pt x="5225" y="3484"/>
                </a:lnTo>
                <a:cubicBezTo>
                  <a:pt x="5232" y="3484"/>
                  <a:pt x="5239" y="3484"/>
                  <a:pt x="5245" y="3484"/>
                </a:cubicBezTo>
                <a:lnTo>
                  <a:pt x="5245" y="3484"/>
                </a:lnTo>
                <a:cubicBezTo>
                  <a:pt x="5301" y="3486"/>
                  <a:pt x="5357" y="3487"/>
                  <a:pt x="5413" y="3488"/>
                </a:cubicBezTo>
                <a:lnTo>
                  <a:pt x="5413" y="3488"/>
                </a:lnTo>
                <a:cubicBezTo>
                  <a:pt x="5474" y="3489"/>
                  <a:pt x="5534" y="3489"/>
                  <a:pt x="5593" y="3489"/>
                </a:cubicBezTo>
                <a:lnTo>
                  <a:pt x="5606" y="3489"/>
                </a:lnTo>
                <a:lnTo>
                  <a:pt x="5606" y="3489"/>
                </a:lnTo>
                <a:cubicBezTo>
                  <a:pt x="5666" y="3489"/>
                  <a:pt x="5726" y="3489"/>
                  <a:pt x="5785" y="3488"/>
                </a:cubicBezTo>
                <a:lnTo>
                  <a:pt x="5786" y="3488"/>
                </a:lnTo>
                <a:lnTo>
                  <a:pt x="5786" y="3488"/>
                </a:lnTo>
                <a:cubicBezTo>
                  <a:pt x="5787" y="3488"/>
                  <a:pt x="5787" y="3488"/>
                  <a:pt x="5788" y="3488"/>
                </a:cubicBezTo>
                <a:lnTo>
                  <a:pt x="5788" y="3488"/>
                </a:lnTo>
                <a:cubicBezTo>
                  <a:pt x="5824" y="3488"/>
                  <a:pt x="5858" y="3487"/>
                  <a:pt x="5893" y="3486"/>
                </a:cubicBezTo>
                <a:lnTo>
                  <a:pt x="5893" y="3486"/>
                </a:lnTo>
                <a:cubicBezTo>
                  <a:pt x="5899" y="3486"/>
                  <a:pt x="5905" y="3486"/>
                  <a:pt x="5911" y="3486"/>
                </a:cubicBezTo>
                <a:lnTo>
                  <a:pt x="5911" y="3486"/>
                </a:lnTo>
                <a:cubicBezTo>
                  <a:pt x="5945" y="3485"/>
                  <a:pt x="5980" y="3484"/>
                  <a:pt x="6014" y="3483"/>
                </a:cubicBezTo>
                <a:lnTo>
                  <a:pt x="6014" y="3483"/>
                </a:lnTo>
                <a:cubicBezTo>
                  <a:pt x="6021" y="3483"/>
                  <a:pt x="6027" y="3483"/>
                  <a:pt x="6033" y="3483"/>
                </a:cubicBezTo>
                <a:lnTo>
                  <a:pt x="6033" y="3483"/>
                </a:lnTo>
                <a:cubicBezTo>
                  <a:pt x="6067" y="3481"/>
                  <a:pt x="6101" y="3480"/>
                  <a:pt x="6135" y="3479"/>
                </a:cubicBezTo>
                <a:lnTo>
                  <a:pt x="6135" y="3479"/>
                </a:lnTo>
                <a:cubicBezTo>
                  <a:pt x="6137" y="3479"/>
                  <a:pt x="6138" y="3479"/>
                  <a:pt x="6140" y="3479"/>
                </a:cubicBezTo>
                <a:lnTo>
                  <a:pt x="6140" y="3479"/>
                </a:lnTo>
                <a:cubicBezTo>
                  <a:pt x="6175" y="3478"/>
                  <a:pt x="6210" y="3477"/>
                  <a:pt x="6245" y="3475"/>
                </a:cubicBezTo>
                <a:lnTo>
                  <a:pt x="6245" y="3475"/>
                </a:lnTo>
                <a:cubicBezTo>
                  <a:pt x="6249" y="3475"/>
                  <a:pt x="6252" y="3475"/>
                  <a:pt x="6255" y="3474"/>
                </a:cubicBezTo>
                <a:lnTo>
                  <a:pt x="6255" y="3474"/>
                </a:lnTo>
                <a:cubicBezTo>
                  <a:pt x="6258" y="3474"/>
                  <a:pt x="6261" y="3474"/>
                  <a:pt x="6264" y="3474"/>
                </a:cubicBezTo>
                <a:lnTo>
                  <a:pt x="6264" y="3474"/>
                </a:lnTo>
                <a:cubicBezTo>
                  <a:pt x="6302" y="3473"/>
                  <a:pt x="6340" y="3471"/>
                  <a:pt x="6379" y="3469"/>
                </a:cubicBezTo>
                <a:lnTo>
                  <a:pt x="6379" y="3469"/>
                </a:lnTo>
                <a:cubicBezTo>
                  <a:pt x="6385" y="3469"/>
                  <a:pt x="6390" y="3468"/>
                  <a:pt x="6396" y="3468"/>
                </a:cubicBezTo>
                <a:lnTo>
                  <a:pt x="6396" y="3468"/>
                </a:lnTo>
                <a:cubicBezTo>
                  <a:pt x="6435" y="3466"/>
                  <a:pt x="6473" y="3464"/>
                  <a:pt x="6511" y="3462"/>
                </a:cubicBezTo>
                <a:lnTo>
                  <a:pt x="6511" y="3462"/>
                </a:lnTo>
                <a:cubicBezTo>
                  <a:pt x="6516" y="3461"/>
                  <a:pt x="6520" y="3461"/>
                  <a:pt x="6524" y="3460"/>
                </a:cubicBezTo>
                <a:lnTo>
                  <a:pt x="6524" y="3460"/>
                </a:lnTo>
                <a:cubicBezTo>
                  <a:pt x="6606" y="3456"/>
                  <a:pt x="6688" y="3450"/>
                  <a:pt x="6769" y="3443"/>
                </a:cubicBezTo>
                <a:lnTo>
                  <a:pt x="6769" y="3443"/>
                </a:lnTo>
                <a:cubicBezTo>
                  <a:pt x="6770" y="3443"/>
                  <a:pt x="6772" y="3443"/>
                  <a:pt x="6772" y="3443"/>
                </a:cubicBezTo>
                <a:lnTo>
                  <a:pt x="6772" y="3443"/>
                </a:lnTo>
                <a:cubicBezTo>
                  <a:pt x="6773" y="3443"/>
                  <a:pt x="6774" y="3443"/>
                  <a:pt x="6775" y="3443"/>
                </a:cubicBezTo>
                <a:lnTo>
                  <a:pt x="6775" y="3443"/>
                </a:lnTo>
                <a:cubicBezTo>
                  <a:pt x="6828" y="3439"/>
                  <a:pt x="6881" y="3435"/>
                  <a:pt x="6934" y="3430"/>
                </a:cubicBezTo>
                <a:lnTo>
                  <a:pt x="6934" y="3430"/>
                </a:lnTo>
                <a:cubicBezTo>
                  <a:pt x="6936" y="3429"/>
                  <a:pt x="6940" y="3429"/>
                  <a:pt x="6943" y="3429"/>
                </a:cubicBezTo>
                <a:lnTo>
                  <a:pt x="6943" y="3429"/>
                </a:lnTo>
                <a:cubicBezTo>
                  <a:pt x="6994" y="3425"/>
                  <a:pt x="7044" y="3419"/>
                  <a:pt x="7094" y="3415"/>
                </a:cubicBezTo>
                <a:lnTo>
                  <a:pt x="7094" y="3415"/>
                </a:lnTo>
                <a:cubicBezTo>
                  <a:pt x="7098" y="3414"/>
                  <a:pt x="7102" y="3413"/>
                  <a:pt x="7106" y="3413"/>
                </a:cubicBezTo>
                <a:lnTo>
                  <a:pt x="7106" y="3413"/>
                </a:lnTo>
                <a:cubicBezTo>
                  <a:pt x="7211" y="3403"/>
                  <a:pt x="7315" y="3390"/>
                  <a:pt x="7418" y="3378"/>
                </a:cubicBezTo>
                <a:lnTo>
                  <a:pt x="7418" y="3378"/>
                </a:lnTo>
                <a:cubicBezTo>
                  <a:pt x="7419" y="3378"/>
                  <a:pt x="7421" y="3378"/>
                  <a:pt x="7422" y="3378"/>
                </a:cubicBezTo>
                <a:lnTo>
                  <a:pt x="7422" y="3378"/>
                </a:lnTo>
                <a:cubicBezTo>
                  <a:pt x="7425" y="3377"/>
                  <a:pt x="7429" y="3377"/>
                  <a:pt x="7432" y="3376"/>
                </a:cubicBezTo>
                <a:lnTo>
                  <a:pt x="7432" y="3376"/>
                </a:lnTo>
                <a:cubicBezTo>
                  <a:pt x="7456" y="3373"/>
                  <a:pt x="7480" y="3370"/>
                  <a:pt x="7503" y="3367"/>
                </a:cubicBezTo>
                <a:lnTo>
                  <a:pt x="7503" y="3367"/>
                </a:lnTo>
                <a:cubicBezTo>
                  <a:pt x="7508" y="3367"/>
                  <a:pt x="7513" y="3365"/>
                  <a:pt x="7519" y="3365"/>
                </a:cubicBezTo>
                <a:lnTo>
                  <a:pt x="7519" y="3365"/>
                </a:lnTo>
                <a:cubicBezTo>
                  <a:pt x="7547" y="3361"/>
                  <a:pt x="7575" y="3357"/>
                  <a:pt x="7603" y="3353"/>
                </a:cubicBezTo>
                <a:lnTo>
                  <a:pt x="7603" y="3353"/>
                </a:lnTo>
                <a:cubicBezTo>
                  <a:pt x="7605" y="3353"/>
                  <a:pt x="7607" y="3353"/>
                  <a:pt x="7610" y="3352"/>
                </a:cubicBezTo>
                <a:lnTo>
                  <a:pt x="7610" y="3352"/>
                </a:lnTo>
                <a:cubicBezTo>
                  <a:pt x="7635" y="3349"/>
                  <a:pt x="7660" y="3345"/>
                  <a:pt x="7685" y="3342"/>
                </a:cubicBezTo>
                <a:lnTo>
                  <a:pt x="7685" y="3342"/>
                </a:lnTo>
                <a:cubicBezTo>
                  <a:pt x="7692" y="3340"/>
                  <a:pt x="7698" y="3340"/>
                  <a:pt x="7705" y="3339"/>
                </a:cubicBezTo>
                <a:lnTo>
                  <a:pt x="7705" y="3339"/>
                </a:lnTo>
                <a:cubicBezTo>
                  <a:pt x="7729" y="3335"/>
                  <a:pt x="7752" y="3332"/>
                  <a:pt x="7776" y="3328"/>
                </a:cubicBezTo>
                <a:lnTo>
                  <a:pt x="7776" y="3328"/>
                </a:lnTo>
                <a:cubicBezTo>
                  <a:pt x="7780" y="3328"/>
                  <a:pt x="7784" y="3327"/>
                  <a:pt x="7787" y="3327"/>
                </a:cubicBezTo>
                <a:lnTo>
                  <a:pt x="7787" y="3327"/>
                </a:lnTo>
                <a:cubicBezTo>
                  <a:pt x="7814" y="3322"/>
                  <a:pt x="7841" y="3318"/>
                  <a:pt x="7869" y="3314"/>
                </a:cubicBezTo>
                <a:lnTo>
                  <a:pt x="7869" y="3314"/>
                </a:lnTo>
                <a:cubicBezTo>
                  <a:pt x="7873" y="3313"/>
                  <a:pt x="7879" y="3312"/>
                  <a:pt x="7884" y="3311"/>
                </a:cubicBezTo>
                <a:lnTo>
                  <a:pt x="7884" y="3311"/>
                </a:lnTo>
                <a:cubicBezTo>
                  <a:pt x="7906" y="3308"/>
                  <a:pt x="7928" y="3304"/>
                  <a:pt x="7950" y="3300"/>
                </a:cubicBezTo>
                <a:lnTo>
                  <a:pt x="7950" y="3300"/>
                </a:lnTo>
                <a:cubicBezTo>
                  <a:pt x="7957" y="3299"/>
                  <a:pt x="7963" y="3298"/>
                  <a:pt x="7970" y="3297"/>
                </a:cubicBezTo>
                <a:lnTo>
                  <a:pt x="7970" y="3297"/>
                </a:lnTo>
                <a:cubicBezTo>
                  <a:pt x="8023" y="3288"/>
                  <a:pt x="8076" y="3278"/>
                  <a:pt x="8128" y="3269"/>
                </a:cubicBezTo>
                <a:lnTo>
                  <a:pt x="8128" y="3269"/>
                </a:lnTo>
                <a:cubicBezTo>
                  <a:pt x="8135" y="3268"/>
                  <a:pt x="8140" y="3267"/>
                  <a:pt x="8147" y="3266"/>
                </a:cubicBezTo>
                <a:lnTo>
                  <a:pt x="8147" y="3266"/>
                </a:lnTo>
                <a:cubicBezTo>
                  <a:pt x="8168" y="3261"/>
                  <a:pt x="8189" y="3258"/>
                  <a:pt x="8210" y="3254"/>
                </a:cubicBezTo>
                <a:lnTo>
                  <a:pt x="8210" y="3254"/>
                </a:lnTo>
                <a:cubicBezTo>
                  <a:pt x="8216" y="3252"/>
                  <a:pt x="8222" y="3251"/>
                  <a:pt x="8228" y="3250"/>
                </a:cubicBezTo>
                <a:lnTo>
                  <a:pt x="8228" y="3250"/>
                </a:lnTo>
                <a:cubicBezTo>
                  <a:pt x="8253" y="3246"/>
                  <a:pt x="8279" y="3240"/>
                  <a:pt x="8305" y="3236"/>
                </a:cubicBezTo>
                <a:lnTo>
                  <a:pt x="8305" y="3236"/>
                </a:lnTo>
                <a:cubicBezTo>
                  <a:pt x="8308" y="3235"/>
                  <a:pt x="8310" y="3234"/>
                  <a:pt x="8313" y="3234"/>
                </a:cubicBezTo>
                <a:lnTo>
                  <a:pt x="8313" y="3234"/>
                </a:lnTo>
                <a:cubicBezTo>
                  <a:pt x="8336" y="3229"/>
                  <a:pt x="8359" y="3224"/>
                  <a:pt x="8381" y="3219"/>
                </a:cubicBezTo>
                <a:lnTo>
                  <a:pt x="8381" y="3219"/>
                </a:lnTo>
                <a:cubicBezTo>
                  <a:pt x="8389" y="3218"/>
                  <a:pt x="8395" y="3217"/>
                  <a:pt x="8401" y="3216"/>
                </a:cubicBezTo>
                <a:lnTo>
                  <a:pt x="8401" y="3216"/>
                </a:lnTo>
                <a:cubicBezTo>
                  <a:pt x="8422" y="3211"/>
                  <a:pt x="8444" y="3207"/>
                  <a:pt x="8465" y="3202"/>
                </a:cubicBezTo>
                <a:lnTo>
                  <a:pt x="8465" y="3202"/>
                </a:lnTo>
                <a:cubicBezTo>
                  <a:pt x="8470" y="3201"/>
                  <a:pt x="8474" y="3200"/>
                  <a:pt x="8478" y="3199"/>
                </a:cubicBezTo>
                <a:lnTo>
                  <a:pt x="8478" y="3199"/>
                </a:lnTo>
                <a:cubicBezTo>
                  <a:pt x="8503" y="3194"/>
                  <a:pt x="8528" y="3188"/>
                  <a:pt x="8553" y="3183"/>
                </a:cubicBezTo>
                <a:lnTo>
                  <a:pt x="8553" y="3183"/>
                </a:lnTo>
                <a:cubicBezTo>
                  <a:pt x="8558" y="3182"/>
                  <a:pt x="8563" y="3181"/>
                  <a:pt x="8568" y="3180"/>
                </a:cubicBezTo>
                <a:lnTo>
                  <a:pt x="8568" y="3180"/>
                </a:lnTo>
                <a:cubicBezTo>
                  <a:pt x="8589" y="3175"/>
                  <a:pt x="8609" y="3170"/>
                  <a:pt x="8629" y="3166"/>
                </a:cubicBezTo>
                <a:lnTo>
                  <a:pt x="8629" y="3166"/>
                </a:lnTo>
                <a:cubicBezTo>
                  <a:pt x="8635" y="3164"/>
                  <a:pt x="8642" y="3163"/>
                  <a:pt x="8647" y="3161"/>
                </a:cubicBezTo>
                <a:lnTo>
                  <a:pt x="8647" y="3161"/>
                </a:lnTo>
                <a:cubicBezTo>
                  <a:pt x="8672" y="3156"/>
                  <a:pt x="8696" y="3150"/>
                  <a:pt x="8720" y="3144"/>
                </a:cubicBezTo>
                <a:lnTo>
                  <a:pt x="8720" y="3144"/>
                </a:lnTo>
                <a:cubicBezTo>
                  <a:pt x="8720" y="3144"/>
                  <a:pt x="8720" y="3144"/>
                  <a:pt x="8721" y="3144"/>
                </a:cubicBezTo>
                <a:lnTo>
                  <a:pt x="8721" y="3144"/>
                </a:lnTo>
                <a:cubicBezTo>
                  <a:pt x="8746" y="3138"/>
                  <a:pt x="8770" y="3133"/>
                  <a:pt x="8794" y="3126"/>
                </a:cubicBezTo>
                <a:lnTo>
                  <a:pt x="8794" y="3126"/>
                </a:lnTo>
                <a:cubicBezTo>
                  <a:pt x="8800" y="3125"/>
                  <a:pt x="8806" y="3123"/>
                  <a:pt x="8812" y="3122"/>
                </a:cubicBezTo>
                <a:lnTo>
                  <a:pt x="8812" y="3122"/>
                </a:lnTo>
                <a:cubicBezTo>
                  <a:pt x="8831" y="3117"/>
                  <a:pt x="8850" y="3112"/>
                  <a:pt x="8869" y="3107"/>
                </a:cubicBezTo>
                <a:lnTo>
                  <a:pt x="8869" y="3107"/>
                </a:lnTo>
                <a:cubicBezTo>
                  <a:pt x="8875" y="3106"/>
                  <a:pt x="8880" y="3105"/>
                  <a:pt x="8886" y="3103"/>
                </a:cubicBezTo>
                <a:lnTo>
                  <a:pt x="8886" y="3103"/>
                </a:lnTo>
                <a:cubicBezTo>
                  <a:pt x="8910" y="3097"/>
                  <a:pt x="8934" y="3090"/>
                  <a:pt x="8958" y="3085"/>
                </a:cubicBezTo>
                <a:lnTo>
                  <a:pt x="8958" y="3085"/>
                </a:lnTo>
                <a:cubicBezTo>
                  <a:pt x="8960" y="3084"/>
                  <a:pt x="8962" y="3083"/>
                  <a:pt x="8964" y="3083"/>
                </a:cubicBezTo>
                <a:lnTo>
                  <a:pt x="8964" y="3083"/>
                </a:lnTo>
                <a:cubicBezTo>
                  <a:pt x="8985" y="3077"/>
                  <a:pt x="9007" y="3071"/>
                  <a:pt x="9028" y="3065"/>
                </a:cubicBezTo>
                <a:lnTo>
                  <a:pt x="9028" y="3065"/>
                </a:lnTo>
                <a:cubicBezTo>
                  <a:pt x="9034" y="3063"/>
                  <a:pt x="9040" y="3062"/>
                  <a:pt x="9046" y="3060"/>
                </a:cubicBezTo>
                <a:lnTo>
                  <a:pt x="9046" y="3060"/>
                </a:lnTo>
                <a:cubicBezTo>
                  <a:pt x="9066" y="3055"/>
                  <a:pt x="9085" y="3049"/>
                  <a:pt x="9104" y="3044"/>
                </a:cubicBezTo>
                <a:lnTo>
                  <a:pt x="9104" y="3044"/>
                </a:lnTo>
                <a:cubicBezTo>
                  <a:pt x="9108" y="3043"/>
                  <a:pt x="9112" y="3042"/>
                  <a:pt x="9116" y="3040"/>
                </a:cubicBezTo>
                <a:lnTo>
                  <a:pt x="9116" y="3040"/>
                </a:lnTo>
                <a:cubicBezTo>
                  <a:pt x="9140" y="3034"/>
                  <a:pt x="9162" y="3027"/>
                  <a:pt x="9185" y="3021"/>
                </a:cubicBezTo>
                <a:lnTo>
                  <a:pt x="9185" y="3021"/>
                </a:lnTo>
                <a:cubicBezTo>
                  <a:pt x="9190" y="3019"/>
                  <a:pt x="9194" y="3018"/>
                  <a:pt x="9198" y="3017"/>
                </a:cubicBezTo>
                <a:lnTo>
                  <a:pt x="9198" y="3017"/>
                </a:lnTo>
                <a:cubicBezTo>
                  <a:pt x="9217" y="3011"/>
                  <a:pt x="9235" y="3006"/>
                  <a:pt x="9254" y="3000"/>
                </a:cubicBezTo>
                <a:lnTo>
                  <a:pt x="9254" y="3000"/>
                </a:lnTo>
                <a:cubicBezTo>
                  <a:pt x="9260" y="2998"/>
                  <a:pt x="9266" y="2996"/>
                  <a:pt x="9271" y="2995"/>
                </a:cubicBezTo>
                <a:lnTo>
                  <a:pt x="9271" y="2995"/>
                </a:lnTo>
                <a:cubicBezTo>
                  <a:pt x="9293" y="2988"/>
                  <a:pt x="9314" y="2982"/>
                  <a:pt x="9335" y="2975"/>
                </a:cubicBezTo>
                <a:lnTo>
                  <a:pt x="9335" y="2975"/>
                </a:lnTo>
                <a:cubicBezTo>
                  <a:pt x="9336" y="2975"/>
                  <a:pt x="9337" y="2975"/>
                  <a:pt x="9338" y="2974"/>
                </a:cubicBezTo>
                <a:lnTo>
                  <a:pt x="9338" y="2974"/>
                </a:lnTo>
                <a:cubicBezTo>
                  <a:pt x="9361" y="2967"/>
                  <a:pt x="9382" y="2960"/>
                  <a:pt x="9404" y="2953"/>
                </a:cubicBezTo>
                <a:lnTo>
                  <a:pt x="9404" y="2953"/>
                </a:lnTo>
                <a:cubicBezTo>
                  <a:pt x="9410" y="2951"/>
                  <a:pt x="9415" y="2949"/>
                  <a:pt x="9420" y="2948"/>
                </a:cubicBezTo>
                <a:lnTo>
                  <a:pt x="9420" y="2948"/>
                </a:lnTo>
                <a:cubicBezTo>
                  <a:pt x="9438" y="2942"/>
                  <a:pt x="9455" y="2936"/>
                  <a:pt x="9473" y="2931"/>
                </a:cubicBezTo>
                <a:lnTo>
                  <a:pt x="9473" y="2931"/>
                </a:lnTo>
                <a:cubicBezTo>
                  <a:pt x="9477" y="2929"/>
                  <a:pt x="9483" y="2927"/>
                  <a:pt x="9488" y="2925"/>
                </a:cubicBezTo>
                <a:lnTo>
                  <a:pt x="9488" y="2925"/>
                </a:lnTo>
                <a:cubicBezTo>
                  <a:pt x="9510" y="2918"/>
                  <a:pt x="9531" y="2911"/>
                  <a:pt x="9552" y="2904"/>
                </a:cubicBezTo>
                <a:lnTo>
                  <a:pt x="9552" y="2904"/>
                </a:lnTo>
                <a:cubicBezTo>
                  <a:pt x="9554" y="2903"/>
                  <a:pt x="9555" y="2902"/>
                  <a:pt x="9557" y="2902"/>
                </a:cubicBezTo>
                <a:lnTo>
                  <a:pt x="9557" y="2902"/>
                </a:lnTo>
                <a:cubicBezTo>
                  <a:pt x="9577" y="2895"/>
                  <a:pt x="9596" y="2888"/>
                  <a:pt x="9615" y="2881"/>
                </a:cubicBezTo>
                <a:lnTo>
                  <a:pt x="9615" y="2881"/>
                </a:lnTo>
                <a:cubicBezTo>
                  <a:pt x="9621" y="2880"/>
                  <a:pt x="9626" y="2878"/>
                  <a:pt x="9632" y="2875"/>
                </a:cubicBezTo>
                <a:lnTo>
                  <a:pt x="9632" y="2875"/>
                </a:lnTo>
                <a:cubicBezTo>
                  <a:pt x="9649" y="2870"/>
                  <a:pt x="9666" y="2863"/>
                  <a:pt x="9684" y="2857"/>
                </a:cubicBezTo>
                <a:lnTo>
                  <a:pt x="9684" y="2857"/>
                </a:lnTo>
                <a:cubicBezTo>
                  <a:pt x="9688" y="2855"/>
                  <a:pt x="9691" y="2854"/>
                  <a:pt x="9695" y="2853"/>
                </a:cubicBezTo>
                <a:lnTo>
                  <a:pt x="9695" y="2853"/>
                </a:lnTo>
                <a:cubicBezTo>
                  <a:pt x="9715" y="2845"/>
                  <a:pt x="9736" y="2837"/>
                  <a:pt x="9756" y="2830"/>
                </a:cubicBezTo>
                <a:lnTo>
                  <a:pt x="9756" y="2830"/>
                </a:lnTo>
                <a:cubicBezTo>
                  <a:pt x="9760" y="2828"/>
                  <a:pt x="9764" y="2827"/>
                  <a:pt x="9767" y="2825"/>
                </a:cubicBezTo>
                <a:lnTo>
                  <a:pt x="9767" y="2825"/>
                </a:lnTo>
                <a:cubicBezTo>
                  <a:pt x="9785" y="2819"/>
                  <a:pt x="9801" y="2813"/>
                  <a:pt x="9817" y="2805"/>
                </a:cubicBezTo>
                <a:lnTo>
                  <a:pt x="9817" y="2805"/>
                </a:lnTo>
                <a:cubicBezTo>
                  <a:pt x="9823" y="2804"/>
                  <a:pt x="9828" y="2802"/>
                  <a:pt x="9833" y="2800"/>
                </a:cubicBezTo>
                <a:lnTo>
                  <a:pt x="9833" y="2800"/>
                </a:lnTo>
                <a:cubicBezTo>
                  <a:pt x="9851" y="2793"/>
                  <a:pt x="9870" y="2785"/>
                  <a:pt x="9888" y="2777"/>
                </a:cubicBezTo>
                <a:lnTo>
                  <a:pt x="9888" y="2777"/>
                </a:lnTo>
                <a:cubicBezTo>
                  <a:pt x="9890" y="2777"/>
                  <a:pt x="9891" y="2777"/>
                  <a:pt x="9892" y="2776"/>
                </a:cubicBezTo>
                <a:lnTo>
                  <a:pt x="9892" y="2776"/>
                </a:lnTo>
                <a:cubicBezTo>
                  <a:pt x="9912" y="2768"/>
                  <a:pt x="9932" y="2760"/>
                  <a:pt x="9951" y="2751"/>
                </a:cubicBezTo>
                <a:lnTo>
                  <a:pt x="9951" y="2751"/>
                </a:lnTo>
                <a:cubicBezTo>
                  <a:pt x="9953" y="2751"/>
                  <a:pt x="9954" y="2750"/>
                  <a:pt x="9956" y="2750"/>
                </a:cubicBezTo>
                <a:lnTo>
                  <a:pt x="9956" y="2750"/>
                </a:lnTo>
                <a:cubicBezTo>
                  <a:pt x="9960" y="2749"/>
                  <a:pt x="9962" y="2747"/>
                  <a:pt x="9966" y="2746"/>
                </a:cubicBezTo>
                <a:lnTo>
                  <a:pt x="9966" y="2746"/>
                </a:lnTo>
                <a:cubicBezTo>
                  <a:pt x="9979" y="2740"/>
                  <a:pt x="9992" y="2734"/>
                  <a:pt x="10005" y="2729"/>
                </a:cubicBezTo>
                <a:lnTo>
                  <a:pt x="10005" y="2729"/>
                </a:lnTo>
                <a:cubicBezTo>
                  <a:pt x="10011" y="2726"/>
                  <a:pt x="10016" y="2724"/>
                  <a:pt x="10022" y="2721"/>
                </a:cubicBezTo>
                <a:lnTo>
                  <a:pt x="10022" y="2721"/>
                </a:lnTo>
                <a:cubicBezTo>
                  <a:pt x="10035" y="2716"/>
                  <a:pt x="10049" y="2710"/>
                  <a:pt x="10063" y="2704"/>
                </a:cubicBezTo>
                <a:lnTo>
                  <a:pt x="10063" y="2704"/>
                </a:lnTo>
                <a:cubicBezTo>
                  <a:pt x="10066" y="2702"/>
                  <a:pt x="10071" y="2700"/>
                  <a:pt x="10074" y="2699"/>
                </a:cubicBezTo>
                <a:lnTo>
                  <a:pt x="10074" y="2699"/>
                </a:lnTo>
                <a:cubicBezTo>
                  <a:pt x="10092" y="2690"/>
                  <a:pt x="10109" y="2683"/>
                  <a:pt x="10127" y="2675"/>
                </a:cubicBezTo>
                <a:lnTo>
                  <a:pt x="10127" y="2675"/>
                </a:lnTo>
                <a:cubicBezTo>
                  <a:pt x="10130" y="2673"/>
                  <a:pt x="10133" y="2672"/>
                  <a:pt x="10136" y="2670"/>
                </a:cubicBezTo>
                <a:lnTo>
                  <a:pt x="10136" y="2670"/>
                </a:lnTo>
                <a:cubicBezTo>
                  <a:pt x="10151" y="2664"/>
                  <a:pt x="10164" y="2658"/>
                  <a:pt x="10177" y="2651"/>
                </a:cubicBezTo>
                <a:lnTo>
                  <a:pt x="10177" y="2651"/>
                </a:lnTo>
                <a:cubicBezTo>
                  <a:pt x="10183" y="2649"/>
                  <a:pt x="10188" y="2646"/>
                  <a:pt x="10194" y="2643"/>
                </a:cubicBezTo>
                <a:lnTo>
                  <a:pt x="10194" y="2643"/>
                </a:lnTo>
                <a:cubicBezTo>
                  <a:pt x="10205" y="2638"/>
                  <a:pt x="10217" y="2632"/>
                  <a:pt x="10229" y="2626"/>
                </a:cubicBezTo>
                <a:lnTo>
                  <a:pt x="10229" y="2626"/>
                </a:lnTo>
                <a:cubicBezTo>
                  <a:pt x="10234" y="2624"/>
                  <a:pt x="10239" y="2622"/>
                  <a:pt x="10244" y="2619"/>
                </a:cubicBezTo>
                <a:lnTo>
                  <a:pt x="10244" y="2619"/>
                </a:lnTo>
                <a:cubicBezTo>
                  <a:pt x="10258" y="2612"/>
                  <a:pt x="10272" y="2606"/>
                  <a:pt x="10285" y="2599"/>
                </a:cubicBezTo>
                <a:lnTo>
                  <a:pt x="10285" y="2599"/>
                </a:lnTo>
                <a:cubicBezTo>
                  <a:pt x="10288" y="2598"/>
                  <a:pt x="10291" y="2597"/>
                  <a:pt x="10294" y="2595"/>
                </a:cubicBezTo>
                <a:lnTo>
                  <a:pt x="10294" y="2595"/>
                </a:lnTo>
                <a:cubicBezTo>
                  <a:pt x="10310" y="2587"/>
                  <a:pt x="10326" y="2578"/>
                  <a:pt x="10342" y="2570"/>
                </a:cubicBezTo>
                <a:lnTo>
                  <a:pt x="10342" y="2570"/>
                </a:lnTo>
                <a:cubicBezTo>
                  <a:pt x="10345" y="2568"/>
                  <a:pt x="10349" y="2567"/>
                  <a:pt x="10353" y="2564"/>
                </a:cubicBezTo>
                <a:lnTo>
                  <a:pt x="10353" y="2564"/>
                </a:lnTo>
                <a:cubicBezTo>
                  <a:pt x="10365" y="2558"/>
                  <a:pt x="10377" y="2552"/>
                  <a:pt x="10389" y="2545"/>
                </a:cubicBezTo>
                <a:lnTo>
                  <a:pt x="10389" y="2545"/>
                </a:lnTo>
                <a:cubicBezTo>
                  <a:pt x="10392" y="2544"/>
                  <a:pt x="10394" y="2543"/>
                  <a:pt x="10396" y="2542"/>
                </a:cubicBezTo>
                <a:lnTo>
                  <a:pt x="10396" y="2542"/>
                </a:lnTo>
                <a:cubicBezTo>
                  <a:pt x="10398" y="2541"/>
                  <a:pt x="10399" y="2540"/>
                  <a:pt x="10401" y="2539"/>
                </a:cubicBezTo>
                <a:lnTo>
                  <a:pt x="10401" y="2539"/>
                </a:lnTo>
                <a:cubicBezTo>
                  <a:pt x="10424" y="2527"/>
                  <a:pt x="10447" y="2514"/>
                  <a:pt x="10470" y="2501"/>
                </a:cubicBezTo>
                <a:lnTo>
                  <a:pt x="10470" y="2501"/>
                </a:lnTo>
                <a:cubicBezTo>
                  <a:pt x="10473" y="2499"/>
                  <a:pt x="10476" y="2498"/>
                  <a:pt x="10479" y="2496"/>
                </a:cubicBezTo>
                <a:lnTo>
                  <a:pt x="10479" y="2496"/>
                </a:lnTo>
                <a:cubicBezTo>
                  <a:pt x="10501" y="2484"/>
                  <a:pt x="10523" y="2471"/>
                  <a:pt x="10545" y="2458"/>
                </a:cubicBezTo>
                <a:lnTo>
                  <a:pt x="10545" y="2458"/>
                </a:lnTo>
                <a:cubicBezTo>
                  <a:pt x="10548" y="2456"/>
                  <a:pt x="10551" y="2454"/>
                  <a:pt x="10554" y="2453"/>
                </a:cubicBezTo>
                <a:lnTo>
                  <a:pt x="10554" y="2453"/>
                </a:lnTo>
                <a:cubicBezTo>
                  <a:pt x="10576" y="2439"/>
                  <a:pt x="10597" y="2427"/>
                  <a:pt x="10618" y="2414"/>
                </a:cubicBezTo>
                <a:lnTo>
                  <a:pt x="10618" y="2414"/>
                </a:lnTo>
                <a:cubicBezTo>
                  <a:pt x="10621" y="2412"/>
                  <a:pt x="10624" y="2410"/>
                  <a:pt x="10627" y="2408"/>
                </a:cubicBezTo>
                <a:lnTo>
                  <a:pt x="10627" y="2408"/>
                </a:lnTo>
                <a:cubicBezTo>
                  <a:pt x="10648" y="2395"/>
                  <a:pt x="10668" y="2382"/>
                  <a:pt x="10688" y="2368"/>
                </a:cubicBezTo>
                <a:lnTo>
                  <a:pt x="10688" y="2368"/>
                </a:lnTo>
                <a:cubicBezTo>
                  <a:pt x="10690" y="2368"/>
                  <a:pt x="10691" y="2367"/>
                  <a:pt x="10692" y="2367"/>
                </a:cubicBezTo>
                <a:lnTo>
                  <a:pt x="10692" y="2367"/>
                </a:lnTo>
                <a:cubicBezTo>
                  <a:pt x="10694" y="2365"/>
                  <a:pt x="10695" y="2364"/>
                  <a:pt x="10698" y="2363"/>
                </a:cubicBezTo>
                <a:lnTo>
                  <a:pt x="10698" y="2363"/>
                </a:lnTo>
                <a:cubicBezTo>
                  <a:pt x="10715" y="2351"/>
                  <a:pt x="10733" y="2339"/>
                  <a:pt x="10750" y="2327"/>
                </a:cubicBezTo>
                <a:lnTo>
                  <a:pt x="10750" y="2327"/>
                </a:lnTo>
                <a:cubicBezTo>
                  <a:pt x="10751" y="2327"/>
                  <a:pt x="10751" y="2327"/>
                  <a:pt x="10752" y="2326"/>
                </a:cubicBezTo>
                <a:lnTo>
                  <a:pt x="10752" y="2326"/>
                </a:lnTo>
                <a:cubicBezTo>
                  <a:pt x="10769" y="2315"/>
                  <a:pt x="10785" y="2303"/>
                  <a:pt x="10802" y="2291"/>
                </a:cubicBezTo>
                <a:lnTo>
                  <a:pt x="10802" y="2291"/>
                </a:lnTo>
                <a:cubicBezTo>
                  <a:pt x="10805" y="2289"/>
                  <a:pt x="10807" y="2287"/>
                  <a:pt x="10810" y="2285"/>
                </a:cubicBezTo>
                <a:lnTo>
                  <a:pt x="10810" y="2285"/>
                </a:lnTo>
                <a:cubicBezTo>
                  <a:pt x="10826" y="2273"/>
                  <a:pt x="10842" y="2262"/>
                  <a:pt x="10857" y="2250"/>
                </a:cubicBezTo>
                <a:lnTo>
                  <a:pt x="10857" y="2250"/>
                </a:lnTo>
                <a:cubicBezTo>
                  <a:pt x="10860" y="2247"/>
                  <a:pt x="10863" y="2245"/>
                  <a:pt x="10866" y="2243"/>
                </a:cubicBezTo>
                <a:lnTo>
                  <a:pt x="10866" y="2243"/>
                </a:lnTo>
                <a:cubicBezTo>
                  <a:pt x="10882" y="2231"/>
                  <a:pt x="10897" y="2219"/>
                  <a:pt x="10912" y="2207"/>
                </a:cubicBezTo>
                <a:lnTo>
                  <a:pt x="10912" y="2207"/>
                </a:lnTo>
                <a:cubicBezTo>
                  <a:pt x="10913" y="2207"/>
                  <a:pt x="10913" y="2206"/>
                  <a:pt x="10913" y="2206"/>
                </a:cubicBezTo>
                <a:lnTo>
                  <a:pt x="10913" y="2206"/>
                </a:lnTo>
                <a:cubicBezTo>
                  <a:pt x="10915" y="2205"/>
                  <a:pt x="10916" y="2204"/>
                  <a:pt x="10918" y="2202"/>
                </a:cubicBezTo>
                <a:lnTo>
                  <a:pt x="10918" y="2202"/>
                </a:lnTo>
                <a:cubicBezTo>
                  <a:pt x="10930" y="2192"/>
                  <a:pt x="10942" y="2182"/>
                  <a:pt x="10954" y="2172"/>
                </a:cubicBezTo>
                <a:lnTo>
                  <a:pt x="10954" y="2172"/>
                </a:lnTo>
                <a:cubicBezTo>
                  <a:pt x="10957" y="2170"/>
                  <a:pt x="10960" y="2168"/>
                  <a:pt x="10963" y="2165"/>
                </a:cubicBezTo>
                <a:lnTo>
                  <a:pt x="10963" y="2165"/>
                </a:lnTo>
                <a:cubicBezTo>
                  <a:pt x="10975" y="2154"/>
                  <a:pt x="10989" y="2144"/>
                  <a:pt x="11001" y="2132"/>
                </a:cubicBezTo>
                <a:lnTo>
                  <a:pt x="11001" y="2132"/>
                </a:lnTo>
                <a:cubicBezTo>
                  <a:pt x="11003" y="2130"/>
                  <a:pt x="11006" y="2128"/>
                  <a:pt x="11008" y="2125"/>
                </a:cubicBezTo>
                <a:lnTo>
                  <a:pt x="11008" y="2125"/>
                </a:lnTo>
                <a:cubicBezTo>
                  <a:pt x="11020" y="2115"/>
                  <a:pt x="11031" y="2105"/>
                  <a:pt x="11042" y="2095"/>
                </a:cubicBezTo>
                <a:lnTo>
                  <a:pt x="11042" y="2095"/>
                </a:lnTo>
                <a:cubicBezTo>
                  <a:pt x="11044" y="2093"/>
                  <a:pt x="11046" y="2091"/>
                  <a:pt x="11048" y="2090"/>
                </a:cubicBezTo>
                <a:lnTo>
                  <a:pt x="11048" y="2090"/>
                </a:lnTo>
                <a:cubicBezTo>
                  <a:pt x="11060" y="2078"/>
                  <a:pt x="11071" y="2067"/>
                  <a:pt x="11083" y="2055"/>
                </a:cubicBezTo>
                <a:lnTo>
                  <a:pt x="11083" y="2055"/>
                </a:lnTo>
                <a:cubicBezTo>
                  <a:pt x="11084" y="2054"/>
                  <a:pt x="11085" y="2053"/>
                  <a:pt x="11086" y="2052"/>
                </a:cubicBezTo>
                <a:lnTo>
                  <a:pt x="11086" y="2052"/>
                </a:lnTo>
                <a:cubicBezTo>
                  <a:pt x="11088" y="2050"/>
                  <a:pt x="11090" y="2049"/>
                  <a:pt x="11091" y="2047"/>
                </a:cubicBezTo>
                <a:lnTo>
                  <a:pt x="11091" y="2047"/>
                </a:lnTo>
                <a:cubicBezTo>
                  <a:pt x="11101" y="2037"/>
                  <a:pt x="11111" y="2027"/>
                  <a:pt x="11121" y="2017"/>
                </a:cubicBezTo>
                <a:lnTo>
                  <a:pt x="11121" y="2017"/>
                </a:lnTo>
                <a:cubicBezTo>
                  <a:pt x="11122" y="2016"/>
                  <a:pt x="11122" y="2015"/>
                  <a:pt x="11124" y="2014"/>
                </a:cubicBezTo>
                <a:lnTo>
                  <a:pt x="11124" y="2014"/>
                </a:lnTo>
                <a:cubicBezTo>
                  <a:pt x="11134" y="2003"/>
                  <a:pt x="11145" y="1991"/>
                  <a:pt x="11155" y="1981"/>
                </a:cubicBezTo>
                <a:lnTo>
                  <a:pt x="11155" y="1981"/>
                </a:lnTo>
                <a:cubicBezTo>
                  <a:pt x="11157" y="1978"/>
                  <a:pt x="11159" y="1975"/>
                  <a:pt x="11162" y="1973"/>
                </a:cubicBezTo>
                <a:lnTo>
                  <a:pt x="11162" y="1973"/>
                </a:lnTo>
                <a:cubicBezTo>
                  <a:pt x="11171" y="1963"/>
                  <a:pt x="11179" y="1953"/>
                  <a:pt x="11187" y="1943"/>
                </a:cubicBezTo>
                <a:lnTo>
                  <a:pt x="11187" y="1943"/>
                </a:lnTo>
                <a:cubicBezTo>
                  <a:pt x="11189" y="1942"/>
                  <a:pt x="11191" y="1940"/>
                  <a:pt x="11192" y="1938"/>
                </a:cubicBezTo>
                <a:lnTo>
                  <a:pt x="11192" y="1938"/>
                </a:lnTo>
                <a:cubicBezTo>
                  <a:pt x="11201" y="1927"/>
                  <a:pt x="11210" y="1916"/>
                  <a:pt x="11219" y="1904"/>
                </a:cubicBezTo>
                <a:lnTo>
                  <a:pt x="11219" y="1904"/>
                </a:lnTo>
                <a:cubicBezTo>
                  <a:pt x="11220" y="1903"/>
                  <a:pt x="11221" y="1902"/>
                  <a:pt x="11222" y="1901"/>
                </a:cubicBezTo>
                <a:lnTo>
                  <a:pt x="11222" y="1901"/>
                </a:lnTo>
                <a:cubicBezTo>
                  <a:pt x="11224" y="1899"/>
                  <a:pt x="11225" y="1898"/>
                  <a:pt x="11226" y="1896"/>
                </a:cubicBezTo>
                <a:lnTo>
                  <a:pt x="11226" y="1896"/>
                </a:lnTo>
                <a:cubicBezTo>
                  <a:pt x="11234" y="1887"/>
                  <a:pt x="11240" y="1878"/>
                  <a:pt x="11247" y="1869"/>
                </a:cubicBezTo>
                <a:lnTo>
                  <a:pt x="11247" y="1869"/>
                </a:lnTo>
                <a:cubicBezTo>
                  <a:pt x="11249" y="1866"/>
                  <a:pt x="11250" y="1864"/>
                  <a:pt x="11252" y="1862"/>
                </a:cubicBezTo>
                <a:lnTo>
                  <a:pt x="11252" y="1862"/>
                </a:lnTo>
                <a:cubicBezTo>
                  <a:pt x="11260" y="1850"/>
                  <a:pt x="11268" y="1840"/>
                  <a:pt x="11276" y="1829"/>
                </a:cubicBezTo>
                <a:lnTo>
                  <a:pt x="11276" y="1829"/>
                </a:lnTo>
                <a:cubicBezTo>
                  <a:pt x="11277" y="1826"/>
                  <a:pt x="11279" y="1823"/>
                  <a:pt x="11281" y="1821"/>
                </a:cubicBezTo>
                <a:lnTo>
                  <a:pt x="11281" y="1821"/>
                </a:lnTo>
                <a:cubicBezTo>
                  <a:pt x="11287" y="1812"/>
                  <a:pt x="11293" y="1803"/>
                  <a:pt x="11299" y="1794"/>
                </a:cubicBezTo>
                <a:lnTo>
                  <a:pt x="11299" y="1794"/>
                </a:lnTo>
                <a:cubicBezTo>
                  <a:pt x="11301" y="1791"/>
                  <a:pt x="11303" y="1788"/>
                  <a:pt x="11305" y="1785"/>
                </a:cubicBezTo>
                <a:lnTo>
                  <a:pt x="11305" y="1785"/>
                </a:lnTo>
                <a:cubicBezTo>
                  <a:pt x="11312" y="1774"/>
                  <a:pt x="11318" y="1763"/>
                  <a:pt x="11326" y="1752"/>
                </a:cubicBezTo>
                <a:lnTo>
                  <a:pt x="11326" y="1752"/>
                </a:lnTo>
                <a:cubicBezTo>
                  <a:pt x="11326" y="1751"/>
                  <a:pt x="11326" y="1751"/>
                  <a:pt x="11326" y="1750"/>
                </a:cubicBezTo>
                <a:lnTo>
                  <a:pt x="11326" y="1750"/>
                </a:lnTo>
                <a:cubicBezTo>
                  <a:pt x="11327" y="1749"/>
                  <a:pt x="11328" y="1747"/>
                  <a:pt x="11328" y="1746"/>
                </a:cubicBezTo>
                <a:lnTo>
                  <a:pt x="11328" y="1746"/>
                </a:lnTo>
                <a:cubicBezTo>
                  <a:pt x="11335" y="1737"/>
                  <a:pt x="11340" y="1727"/>
                  <a:pt x="11345" y="1717"/>
                </a:cubicBezTo>
                <a:lnTo>
                  <a:pt x="11345" y="1717"/>
                </a:lnTo>
                <a:cubicBezTo>
                  <a:pt x="11347" y="1714"/>
                  <a:pt x="11348" y="1711"/>
                  <a:pt x="11350" y="1708"/>
                </a:cubicBezTo>
                <a:lnTo>
                  <a:pt x="11350" y="1708"/>
                </a:lnTo>
                <a:cubicBezTo>
                  <a:pt x="11356" y="1697"/>
                  <a:pt x="11361" y="1686"/>
                  <a:pt x="11367" y="1675"/>
                </a:cubicBezTo>
                <a:lnTo>
                  <a:pt x="11367" y="1675"/>
                </a:lnTo>
                <a:cubicBezTo>
                  <a:pt x="11367" y="1675"/>
                  <a:pt x="11367" y="1674"/>
                  <a:pt x="11368" y="1674"/>
                </a:cubicBezTo>
                <a:lnTo>
                  <a:pt x="11368" y="1674"/>
                </a:lnTo>
                <a:cubicBezTo>
                  <a:pt x="11373" y="1663"/>
                  <a:pt x="11378" y="1651"/>
                  <a:pt x="11384" y="1640"/>
                </a:cubicBezTo>
                <a:lnTo>
                  <a:pt x="11384" y="1640"/>
                </a:lnTo>
                <a:cubicBezTo>
                  <a:pt x="11385" y="1636"/>
                  <a:pt x="11386" y="1633"/>
                  <a:pt x="11388" y="1630"/>
                </a:cubicBezTo>
                <a:lnTo>
                  <a:pt x="11388" y="1630"/>
                </a:lnTo>
                <a:cubicBezTo>
                  <a:pt x="11392" y="1620"/>
                  <a:pt x="11396" y="1611"/>
                  <a:pt x="11400" y="1601"/>
                </a:cubicBezTo>
                <a:lnTo>
                  <a:pt x="11400" y="1601"/>
                </a:lnTo>
                <a:cubicBezTo>
                  <a:pt x="11400" y="1600"/>
                  <a:pt x="11401" y="1598"/>
                  <a:pt x="11402" y="1597"/>
                </a:cubicBezTo>
                <a:lnTo>
                  <a:pt x="11402" y="1597"/>
                </a:lnTo>
                <a:cubicBezTo>
                  <a:pt x="11402" y="1596"/>
                  <a:pt x="11402" y="1596"/>
                  <a:pt x="11402" y="1595"/>
                </a:cubicBezTo>
                <a:lnTo>
                  <a:pt x="11402" y="1595"/>
                </a:lnTo>
                <a:cubicBezTo>
                  <a:pt x="11407" y="1583"/>
                  <a:pt x="11411" y="1572"/>
                  <a:pt x="11416" y="1560"/>
                </a:cubicBezTo>
                <a:lnTo>
                  <a:pt x="11416" y="1560"/>
                </a:lnTo>
                <a:cubicBezTo>
                  <a:pt x="11416" y="1557"/>
                  <a:pt x="11417" y="1555"/>
                  <a:pt x="11418" y="1552"/>
                </a:cubicBezTo>
                <a:lnTo>
                  <a:pt x="11418" y="1552"/>
                </a:lnTo>
                <a:cubicBezTo>
                  <a:pt x="11421" y="1542"/>
                  <a:pt x="11424" y="1532"/>
                  <a:pt x="11427" y="1522"/>
                </a:cubicBezTo>
                <a:lnTo>
                  <a:pt x="11427" y="1522"/>
                </a:lnTo>
                <a:cubicBezTo>
                  <a:pt x="11428" y="1520"/>
                  <a:pt x="11429" y="1517"/>
                  <a:pt x="11430" y="1515"/>
                </a:cubicBezTo>
                <a:lnTo>
                  <a:pt x="11430" y="1515"/>
                </a:lnTo>
                <a:cubicBezTo>
                  <a:pt x="11433" y="1503"/>
                  <a:pt x="11437" y="1491"/>
                  <a:pt x="11439" y="1479"/>
                </a:cubicBezTo>
                <a:lnTo>
                  <a:pt x="11439" y="1479"/>
                </a:lnTo>
                <a:cubicBezTo>
                  <a:pt x="11440" y="1476"/>
                  <a:pt x="11441" y="1474"/>
                  <a:pt x="11441" y="1472"/>
                </a:cubicBezTo>
                <a:lnTo>
                  <a:pt x="11441" y="1472"/>
                </a:lnTo>
                <a:cubicBezTo>
                  <a:pt x="11444" y="1462"/>
                  <a:pt x="11446" y="1452"/>
                  <a:pt x="11448" y="1442"/>
                </a:cubicBezTo>
                <a:lnTo>
                  <a:pt x="11448" y="1442"/>
                </a:lnTo>
                <a:cubicBezTo>
                  <a:pt x="11448" y="1440"/>
                  <a:pt x="11448" y="1438"/>
                  <a:pt x="11449" y="1436"/>
                </a:cubicBezTo>
                <a:lnTo>
                  <a:pt x="11449" y="1436"/>
                </a:lnTo>
                <a:cubicBezTo>
                  <a:pt x="11449" y="1435"/>
                  <a:pt x="11449" y="1434"/>
                  <a:pt x="11449" y="1432"/>
                </a:cubicBezTo>
                <a:lnTo>
                  <a:pt x="11449" y="1432"/>
                </a:lnTo>
                <a:cubicBezTo>
                  <a:pt x="11452" y="1422"/>
                  <a:pt x="11454" y="1411"/>
                  <a:pt x="11455" y="1399"/>
                </a:cubicBezTo>
                <a:lnTo>
                  <a:pt x="11455" y="1399"/>
                </a:lnTo>
                <a:cubicBezTo>
                  <a:pt x="11457" y="1388"/>
                  <a:pt x="11459" y="1376"/>
                  <a:pt x="11460" y="1365"/>
                </a:cubicBezTo>
              </a:path>
            </a:pathLst>
          </a:custGeom>
          <a:solidFill>
            <a:srgbClr val="156666"/>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7" name="Freeform 3">
            <a:extLst>
              <a:ext uri="{FF2B5EF4-FFF2-40B4-BE49-F238E27FC236}">
                <a16:creationId xmlns:a16="http://schemas.microsoft.com/office/drawing/2014/main" id="{801B9A6B-BAA2-6946-A888-F4C1265EDF82}"/>
              </a:ext>
            </a:extLst>
          </p:cNvPr>
          <p:cNvSpPr>
            <a:spLocks noChangeArrowheads="1"/>
          </p:cNvSpPr>
          <p:nvPr/>
        </p:nvSpPr>
        <p:spPr bwMode="auto">
          <a:xfrm>
            <a:off x="6016785" y="4751734"/>
            <a:ext cx="3116432" cy="1166167"/>
          </a:xfrm>
          <a:custGeom>
            <a:avLst/>
            <a:gdLst>
              <a:gd name="T0" fmla="*/ 5087 w 9638"/>
              <a:gd name="T1" fmla="*/ 31 h 3606"/>
              <a:gd name="T2" fmla="*/ 5087 w 9638"/>
              <a:gd name="T3" fmla="*/ 31 h 3606"/>
              <a:gd name="T4" fmla="*/ 149 w 9638"/>
              <a:gd name="T5" fmla="*/ 1739 h 3606"/>
              <a:gd name="T6" fmla="*/ 149 w 9638"/>
              <a:gd name="T7" fmla="*/ 1739 h 3606"/>
              <a:gd name="T8" fmla="*/ 4550 w 9638"/>
              <a:gd name="T9" fmla="*/ 3574 h 3606"/>
              <a:gd name="T10" fmla="*/ 4550 w 9638"/>
              <a:gd name="T11" fmla="*/ 3574 h 3606"/>
              <a:gd name="T12" fmla="*/ 9489 w 9638"/>
              <a:gd name="T13" fmla="*/ 1851 h 3606"/>
              <a:gd name="T14" fmla="*/ 9489 w 9638"/>
              <a:gd name="T15" fmla="*/ 1851 h 3606"/>
              <a:gd name="T16" fmla="*/ 5087 w 9638"/>
              <a:gd name="T17" fmla="*/ 31 h 3606"/>
              <a:gd name="T18" fmla="*/ 4621 w 9638"/>
              <a:gd name="T19" fmla="*/ 3086 h 3606"/>
              <a:gd name="T20" fmla="*/ 4621 w 9638"/>
              <a:gd name="T21" fmla="*/ 3086 h 3606"/>
              <a:gd name="T22" fmla="*/ 1400 w 9638"/>
              <a:gd name="T23" fmla="*/ 1753 h 3606"/>
              <a:gd name="T24" fmla="*/ 1400 w 9638"/>
              <a:gd name="T25" fmla="*/ 1753 h 3606"/>
              <a:gd name="T26" fmla="*/ 5015 w 9638"/>
              <a:gd name="T27" fmla="*/ 504 h 3606"/>
              <a:gd name="T28" fmla="*/ 5015 w 9638"/>
              <a:gd name="T29" fmla="*/ 504 h 3606"/>
              <a:gd name="T30" fmla="*/ 8238 w 9638"/>
              <a:gd name="T31" fmla="*/ 1836 h 3606"/>
              <a:gd name="T32" fmla="*/ 8238 w 9638"/>
              <a:gd name="T33" fmla="*/ 1836 h 3606"/>
              <a:gd name="T34" fmla="*/ 4621 w 9638"/>
              <a:gd name="T35" fmla="*/ 3086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38" h="3606">
                <a:moveTo>
                  <a:pt x="5087" y="31"/>
                </a:moveTo>
                <a:lnTo>
                  <a:pt x="5087" y="31"/>
                </a:lnTo>
                <a:cubicBezTo>
                  <a:pt x="2509" y="0"/>
                  <a:pt x="297" y="765"/>
                  <a:pt x="149" y="1739"/>
                </a:cubicBezTo>
                <a:lnTo>
                  <a:pt x="149" y="1739"/>
                </a:lnTo>
                <a:cubicBezTo>
                  <a:pt x="0" y="2713"/>
                  <a:pt x="1971" y="3543"/>
                  <a:pt x="4550" y="3574"/>
                </a:cubicBezTo>
                <a:lnTo>
                  <a:pt x="4550" y="3574"/>
                </a:lnTo>
                <a:cubicBezTo>
                  <a:pt x="7129" y="3605"/>
                  <a:pt x="9341" y="2825"/>
                  <a:pt x="9489" y="1851"/>
                </a:cubicBezTo>
                <a:lnTo>
                  <a:pt x="9489" y="1851"/>
                </a:lnTo>
                <a:cubicBezTo>
                  <a:pt x="9637" y="877"/>
                  <a:pt x="7667" y="63"/>
                  <a:pt x="5087" y="31"/>
                </a:cubicBezTo>
                <a:close/>
                <a:moveTo>
                  <a:pt x="4621" y="3086"/>
                </a:moveTo>
                <a:lnTo>
                  <a:pt x="4621" y="3086"/>
                </a:lnTo>
                <a:cubicBezTo>
                  <a:pt x="2734" y="3063"/>
                  <a:pt x="1291" y="2467"/>
                  <a:pt x="1400" y="1753"/>
                </a:cubicBezTo>
                <a:lnTo>
                  <a:pt x="1400" y="1753"/>
                </a:lnTo>
                <a:cubicBezTo>
                  <a:pt x="1508" y="1041"/>
                  <a:pt x="3127" y="482"/>
                  <a:pt x="5015" y="504"/>
                </a:cubicBezTo>
                <a:lnTo>
                  <a:pt x="5015" y="504"/>
                </a:lnTo>
                <a:cubicBezTo>
                  <a:pt x="6904" y="527"/>
                  <a:pt x="8347" y="1123"/>
                  <a:pt x="8238" y="1836"/>
                </a:cubicBezTo>
                <a:lnTo>
                  <a:pt x="8238" y="1836"/>
                </a:lnTo>
                <a:cubicBezTo>
                  <a:pt x="8129" y="2550"/>
                  <a:pt x="6510" y="3109"/>
                  <a:pt x="4621" y="3086"/>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solidFill>
                <a:prstClr val="black"/>
              </a:solidFill>
              <a:latin typeface="Lato Light" panose="020F0502020204030203" pitchFamily="34" charset="0"/>
            </a:endParaRPr>
          </a:p>
        </p:txBody>
      </p:sp>
      <p:sp>
        <p:nvSpPr>
          <p:cNvPr id="8" name="Freeform 5">
            <a:extLst>
              <a:ext uri="{FF2B5EF4-FFF2-40B4-BE49-F238E27FC236}">
                <a16:creationId xmlns:a16="http://schemas.microsoft.com/office/drawing/2014/main" id="{5E822FD9-3A17-9544-993B-689E839129C9}"/>
              </a:ext>
            </a:extLst>
          </p:cNvPr>
          <p:cNvSpPr>
            <a:spLocks noChangeArrowheads="1"/>
          </p:cNvSpPr>
          <p:nvPr/>
        </p:nvSpPr>
        <p:spPr bwMode="auto">
          <a:xfrm>
            <a:off x="6837949" y="5058245"/>
            <a:ext cx="1474104" cy="548869"/>
          </a:xfrm>
          <a:custGeom>
            <a:avLst/>
            <a:gdLst>
              <a:gd name="T0" fmla="*/ 2407 w 4561"/>
              <a:gd name="T1" fmla="*/ 15 h 1699"/>
              <a:gd name="T2" fmla="*/ 2407 w 4561"/>
              <a:gd name="T3" fmla="*/ 15 h 1699"/>
              <a:gd name="T4" fmla="*/ 70 w 4561"/>
              <a:gd name="T5" fmla="*/ 822 h 1699"/>
              <a:gd name="T6" fmla="*/ 70 w 4561"/>
              <a:gd name="T7" fmla="*/ 822 h 1699"/>
              <a:gd name="T8" fmla="*/ 2152 w 4561"/>
              <a:gd name="T9" fmla="*/ 1683 h 1699"/>
              <a:gd name="T10" fmla="*/ 2152 w 4561"/>
              <a:gd name="T11" fmla="*/ 1683 h 1699"/>
              <a:gd name="T12" fmla="*/ 4490 w 4561"/>
              <a:gd name="T13" fmla="*/ 876 h 1699"/>
              <a:gd name="T14" fmla="*/ 4490 w 4561"/>
              <a:gd name="T15" fmla="*/ 876 h 1699"/>
              <a:gd name="T16" fmla="*/ 2407 w 4561"/>
              <a:gd name="T17" fmla="*/ 15 h 1699"/>
              <a:gd name="T18" fmla="*/ 2219 w 4561"/>
              <a:gd name="T19" fmla="*/ 1243 h 1699"/>
              <a:gd name="T20" fmla="*/ 2219 w 4561"/>
              <a:gd name="T21" fmla="*/ 1243 h 1699"/>
              <a:gd name="T22" fmla="*/ 1236 w 4561"/>
              <a:gd name="T23" fmla="*/ 836 h 1699"/>
              <a:gd name="T24" fmla="*/ 1236 w 4561"/>
              <a:gd name="T25" fmla="*/ 836 h 1699"/>
              <a:gd name="T26" fmla="*/ 2339 w 4561"/>
              <a:gd name="T27" fmla="*/ 455 h 1699"/>
              <a:gd name="T28" fmla="*/ 2339 w 4561"/>
              <a:gd name="T29" fmla="*/ 455 h 1699"/>
              <a:gd name="T30" fmla="*/ 3322 w 4561"/>
              <a:gd name="T31" fmla="*/ 862 h 1699"/>
              <a:gd name="T32" fmla="*/ 3322 w 4561"/>
              <a:gd name="T33" fmla="*/ 862 h 1699"/>
              <a:gd name="T34" fmla="*/ 2219 w 4561"/>
              <a:gd name="T35" fmla="*/ 1243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1" h="1699">
                <a:moveTo>
                  <a:pt x="2407" y="15"/>
                </a:moveTo>
                <a:lnTo>
                  <a:pt x="2407" y="15"/>
                </a:lnTo>
                <a:cubicBezTo>
                  <a:pt x="1186" y="0"/>
                  <a:pt x="140" y="361"/>
                  <a:pt x="70" y="822"/>
                </a:cubicBezTo>
                <a:lnTo>
                  <a:pt x="70" y="822"/>
                </a:lnTo>
                <a:cubicBezTo>
                  <a:pt x="0" y="1283"/>
                  <a:pt x="933" y="1669"/>
                  <a:pt x="2152" y="1683"/>
                </a:cubicBezTo>
                <a:lnTo>
                  <a:pt x="2152" y="1683"/>
                </a:lnTo>
                <a:cubicBezTo>
                  <a:pt x="3372" y="1698"/>
                  <a:pt x="4419" y="1337"/>
                  <a:pt x="4490" y="876"/>
                </a:cubicBezTo>
                <a:lnTo>
                  <a:pt x="4490" y="876"/>
                </a:lnTo>
                <a:cubicBezTo>
                  <a:pt x="4560" y="415"/>
                  <a:pt x="3628" y="29"/>
                  <a:pt x="2407" y="15"/>
                </a:cubicBezTo>
                <a:close/>
                <a:moveTo>
                  <a:pt x="2219" y="1243"/>
                </a:moveTo>
                <a:lnTo>
                  <a:pt x="2219" y="1243"/>
                </a:lnTo>
                <a:cubicBezTo>
                  <a:pt x="1644" y="1236"/>
                  <a:pt x="1204" y="1054"/>
                  <a:pt x="1236" y="836"/>
                </a:cubicBezTo>
                <a:lnTo>
                  <a:pt x="1236" y="836"/>
                </a:lnTo>
                <a:cubicBezTo>
                  <a:pt x="1270" y="619"/>
                  <a:pt x="1763" y="448"/>
                  <a:pt x="2339" y="455"/>
                </a:cubicBezTo>
                <a:lnTo>
                  <a:pt x="2339" y="455"/>
                </a:lnTo>
                <a:cubicBezTo>
                  <a:pt x="2915" y="462"/>
                  <a:pt x="3355" y="644"/>
                  <a:pt x="3322" y="862"/>
                </a:cubicBezTo>
                <a:lnTo>
                  <a:pt x="3322" y="862"/>
                </a:lnTo>
                <a:cubicBezTo>
                  <a:pt x="3289" y="1079"/>
                  <a:pt x="2795" y="1250"/>
                  <a:pt x="2219" y="1243"/>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solidFill>
                <a:prstClr val="black"/>
              </a:solidFill>
              <a:latin typeface="Lato Light" panose="020F0502020204030203" pitchFamily="34" charset="0"/>
            </a:endParaRPr>
          </a:p>
        </p:txBody>
      </p:sp>
      <p:sp>
        <p:nvSpPr>
          <p:cNvPr id="9" name="Freeform 8">
            <a:extLst>
              <a:ext uri="{FF2B5EF4-FFF2-40B4-BE49-F238E27FC236}">
                <a16:creationId xmlns:a16="http://schemas.microsoft.com/office/drawing/2014/main" id="{1F9C13B8-99AD-9345-9E49-61B033A9017B}"/>
              </a:ext>
            </a:extLst>
          </p:cNvPr>
          <p:cNvSpPr>
            <a:spLocks noChangeArrowheads="1"/>
          </p:cNvSpPr>
          <p:nvPr/>
        </p:nvSpPr>
        <p:spPr bwMode="auto">
          <a:xfrm>
            <a:off x="5724649" y="4635346"/>
            <a:ext cx="3408568" cy="1400039"/>
          </a:xfrm>
          <a:custGeom>
            <a:avLst/>
            <a:gdLst>
              <a:gd name="connsiteX0" fmla="*/ 3148751 w 6232704"/>
              <a:gd name="connsiteY0" fmla="*/ 958642 h 2358145"/>
              <a:gd name="connsiteX1" fmla="*/ 3684016 w 6232704"/>
              <a:gd name="connsiteY1" fmla="*/ 1180149 h 2358145"/>
              <a:gd name="connsiteX2" fmla="*/ 3083409 w 6232704"/>
              <a:gd name="connsiteY2" fmla="*/ 1387506 h 2358145"/>
              <a:gd name="connsiteX3" fmla="*/ 2548144 w 6232704"/>
              <a:gd name="connsiteY3" fmla="*/ 1165999 h 2358145"/>
              <a:gd name="connsiteX4" fmla="*/ 3148751 w 6232704"/>
              <a:gd name="connsiteY4" fmla="*/ 958642 h 2358145"/>
              <a:gd name="connsiteX5" fmla="*/ 3185494 w 6232704"/>
              <a:gd name="connsiteY5" fmla="*/ 721025 h 2358145"/>
              <a:gd name="connsiteX6" fmla="*/ 1913174 w 6232704"/>
              <a:gd name="connsiteY6" fmla="*/ 1160498 h 2358145"/>
              <a:gd name="connsiteX7" fmla="*/ 3046666 w 6232704"/>
              <a:gd name="connsiteY7" fmla="*/ 1629378 h 2358145"/>
              <a:gd name="connsiteX8" fmla="*/ 4319530 w 6232704"/>
              <a:gd name="connsiteY8" fmla="*/ 1189905 h 2358145"/>
              <a:gd name="connsiteX9" fmla="*/ 3185494 w 6232704"/>
              <a:gd name="connsiteY9" fmla="*/ 721025 h 2358145"/>
              <a:gd name="connsiteX10" fmla="*/ 3223059 w 6232704"/>
              <a:gd name="connsiteY10" fmla="*/ 472154 h 2358145"/>
              <a:gd name="connsiteX11" fmla="*/ 4977739 w 6232704"/>
              <a:gd name="connsiteY11" fmla="*/ 1197529 h 2358145"/>
              <a:gd name="connsiteX12" fmla="*/ 3008556 w 6232704"/>
              <a:gd name="connsiteY12" fmla="*/ 1878249 h 2358145"/>
              <a:gd name="connsiteX13" fmla="*/ 1254965 w 6232704"/>
              <a:gd name="connsiteY13" fmla="*/ 1152329 h 2358145"/>
              <a:gd name="connsiteX14" fmla="*/ 3223059 w 6232704"/>
              <a:gd name="connsiteY14" fmla="*/ 472154 h 2358145"/>
              <a:gd name="connsiteX15" fmla="*/ 3262295 w 6232704"/>
              <a:gd name="connsiteY15" fmla="*/ 214529 h 2358145"/>
              <a:gd name="connsiteX16" fmla="*/ 573240 w 6232704"/>
              <a:gd name="connsiteY16" fmla="*/ 1144240 h 2358145"/>
              <a:gd name="connsiteX17" fmla="*/ 2969864 w 6232704"/>
              <a:gd name="connsiteY17" fmla="*/ 2134372 h 2358145"/>
              <a:gd name="connsiteX18" fmla="*/ 5659463 w 6232704"/>
              <a:gd name="connsiteY18" fmla="*/ 1205205 h 2358145"/>
              <a:gd name="connsiteX19" fmla="*/ 3262295 w 6232704"/>
              <a:gd name="connsiteY19" fmla="*/ 214529 h 2358145"/>
              <a:gd name="connsiteX20" fmla="*/ 3294969 w 6232704"/>
              <a:gd name="connsiteY20" fmla="*/ 608 h 2358145"/>
              <a:gd name="connsiteX21" fmla="*/ 6227443 w 6232704"/>
              <a:gd name="connsiteY21" fmla="*/ 1212281 h 2358145"/>
              <a:gd name="connsiteX22" fmla="*/ 2937190 w 6232704"/>
              <a:gd name="connsiteY22" fmla="*/ 2357546 h 2358145"/>
              <a:gd name="connsiteX23" fmla="*/ 5261 w 6232704"/>
              <a:gd name="connsiteY23" fmla="*/ 1137164 h 2358145"/>
              <a:gd name="connsiteX24" fmla="*/ 3294969 w 6232704"/>
              <a:gd name="connsiteY24" fmla="*/ 608 h 235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2704" h="2358145">
                <a:moveTo>
                  <a:pt x="3148751" y="958642"/>
                </a:moveTo>
                <a:cubicBezTo>
                  <a:pt x="3462396" y="962451"/>
                  <a:pt x="3701985" y="1061504"/>
                  <a:pt x="3684016" y="1180149"/>
                </a:cubicBezTo>
                <a:cubicBezTo>
                  <a:pt x="3666047" y="1298250"/>
                  <a:pt x="3397053" y="1391316"/>
                  <a:pt x="3083409" y="1387506"/>
                </a:cubicBezTo>
                <a:cubicBezTo>
                  <a:pt x="2770309" y="1383696"/>
                  <a:pt x="2530719" y="1284644"/>
                  <a:pt x="2548144" y="1165999"/>
                </a:cubicBezTo>
                <a:cubicBezTo>
                  <a:pt x="2566657" y="1047898"/>
                  <a:pt x="2835107" y="954832"/>
                  <a:pt x="3148751" y="958642"/>
                </a:cubicBezTo>
                <a:close/>
                <a:moveTo>
                  <a:pt x="3185494" y="721025"/>
                </a:moveTo>
                <a:cubicBezTo>
                  <a:pt x="2520752" y="712856"/>
                  <a:pt x="1951284" y="909448"/>
                  <a:pt x="1913174" y="1160498"/>
                </a:cubicBezTo>
                <a:cubicBezTo>
                  <a:pt x="1875065" y="1411547"/>
                  <a:pt x="2383013" y="1621754"/>
                  <a:pt x="3046666" y="1629378"/>
                </a:cubicBezTo>
                <a:cubicBezTo>
                  <a:pt x="3710864" y="1637547"/>
                  <a:pt x="4280876" y="1440955"/>
                  <a:pt x="4319530" y="1189905"/>
                </a:cubicBezTo>
                <a:cubicBezTo>
                  <a:pt x="4357640" y="938855"/>
                  <a:pt x="3850237" y="728649"/>
                  <a:pt x="3185494" y="721025"/>
                </a:cubicBezTo>
                <a:close/>
                <a:moveTo>
                  <a:pt x="3223059" y="472154"/>
                </a:moveTo>
                <a:cubicBezTo>
                  <a:pt x="4251477" y="484679"/>
                  <a:pt x="5037081" y="809246"/>
                  <a:pt x="4977739" y="1197529"/>
                </a:cubicBezTo>
                <a:cubicBezTo>
                  <a:pt x="4918397" y="1586356"/>
                  <a:pt x="4036974" y="1890774"/>
                  <a:pt x="3008556" y="1878249"/>
                </a:cubicBezTo>
                <a:cubicBezTo>
                  <a:pt x="1981227" y="1865724"/>
                  <a:pt x="1195623" y="1541157"/>
                  <a:pt x="1254965" y="1152329"/>
                </a:cubicBezTo>
                <a:cubicBezTo>
                  <a:pt x="1313763" y="764591"/>
                  <a:pt x="2195186" y="460173"/>
                  <a:pt x="3223059" y="472154"/>
                </a:cubicBezTo>
                <a:close/>
                <a:moveTo>
                  <a:pt x="3262295" y="214529"/>
                </a:moveTo>
                <a:cubicBezTo>
                  <a:pt x="1858410" y="197655"/>
                  <a:pt x="653836" y="614065"/>
                  <a:pt x="573240" y="1144240"/>
                </a:cubicBezTo>
                <a:cubicBezTo>
                  <a:pt x="492100" y="1674415"/>
                  <a:pt x="1565435" y="2117498"/>
                  <a:pt x="2969864" y="2134372"/>
                </a:cubicBezTo>
                <a:cubicBezTo>
                  <a:pt x="4374293" y="2151791"/>
                  <a:pt x="5578869" y="1735380"/>
                  <a:pt x="5659463" y="1205205"/>
                </a:cubicBezTo>
                <a:cubicBezTo>
                  <a:pt x="5740059" y="675030"/>
                  <a:pt x="4667269" y="231948"/>
                  <a:pt x="3262295" y="214529"/>
                </a:cubicBezTo>
                <a:close/>
                <a:moveTo>
                  <a:pt x="3294969" y="608"/>
                </a:moveTo>
                <a:cubicBezTo>
                  <a:pt x="5013611" y="21293"/>
                  <a:pt x="6326553" y="563443"/>
                  <a:pt x="6227443" y="1212281"/>
                </a:cubicBezTo>
                <a:cubicBezTo>
                  <a:pt x="6128333" y="1860575"/>
                  <a:pt x="4655288" y="2378231"/>
                  <a:pt x="2937190" y="2357546"/>
                </a:cubicBezTo>
                <a:cubicBezTo>
                  <a:pt x="1219093" y="2336862"/>
                  <a:pt x="-93850" y="1786002"/>
                  <a:pt x="5261" y="1137164"/>
                </a:cubicBezTo>
                <a:cubicBezTo>
                  <a:pt x="104371" y="488870"/>
                  <a:pt x="1577415" y="-20076"/>
                  <a:pt x="3294969" y="608"/>
                </a:cubicBezTo>
                <a:close/>
              </a:path>
            </a:pathLst>
          </a:custGeom>
          <a:solidFill>
            <a:schemeClr val="accent5"/>
          </a:solidFill>
          <a:ln>
            <a:noFill/>
          </a:ln>
          <a:effec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10" name="Freeform 7">
            <a:extLst>
              <a:ext uri="{FF2B5EF4-FFF2-40B4-BE49-F238E27FC236}">
                <a16:creationId xmlns:a16="http://schemas.microsoft.com/office/drawing/2014/main" id="{72BADD44-E7C3-7E46-8870-BF870D08BAB7}"/>
              </a:ext>
            </a:extLst>
          </p:cNvPr>
          <p:cNvSpPr>
            <a:spLocks noChangeArrowheads="1"/>
          </p:cNvSpPr>
          <p:nvPr/>
        </p:nvSpPr>
        <p:spPr bwMode="auto">
          <a:xfrm>
            <a:off x="7683349" y="520002"/>
            <a:ext cx="358395" cy="1089183"/>
          </a:xfrm>
          <a:custGeom>
            <a:avLst/>
            <a:gdLst>
              <a:gd name="T0" fmla="*/ 1 w 1694"/>
              <a:gd name="T1" fmla="*/ 1899 h 5147"/>
              <a:gd name="T2" fmla="*/ 0 w 1694"/>
              <a:gd name="T3" fmla="*/ 5146 h 5147"/>
              <a:gd name="T4" fmla="*/ 1107 w 1694"/>
              <a:gd name="T5" fmla="*/ 4547 h 5147"/>
              <a:gd name="T6" fmla="*/ 1693 w 1694"/>
              <a:gd name="T7" fmla="*/ 0 h 5147"/>
              <a:gd name="T8" fmla="*/ 1 w 1694"/>
              <a:gd name="T9" fmla="*/ 1899 h 5147"/>
            </a:gdLst>
            <a:ahLst/>
            <a:cxnLst>
              <a:cxn ang="0">
                <a:pos x="T0" y="T1"/>
              </a:cxn>
              <a:cxn ang="0">
                <a:pos x="T2" y="T3"/>
              </a:cxn>
              <a:cxn ang="0">
                <a:pos x="T4" y="T5"/>
              </a:cxn>
              <a:cxn ang="0">
                <a:pos x="T6" y="T7"/>
              </a:cxn>
              <a:cxn ang="0">
                <a:pos x="T8" y="T9"/>
              </a:cxn>
            </a:cxnLst>
            <a:rect l="0" t="0" r="r" b="b"/>
            <a:pathLst>
              <a:path w="1694" h="5147">
                <a:moveTo>
                  <a:pt x="1" y="1899"/>
                </a:moveTo>
                <a:lnTo>
                  <a:pt x="0" y="5146"/>
                </a:lnTo>
                <a:lnTo>
                  <a:pt x="1107" y="4547"/>
                </a:lnTo>
                <a:lnTo>
                  <a:pt x="1693" y="0"/>
                </a:lnTo>
                <a:lnTo>
                  <a:pt x="1" y="1899"/>
                </a:lnTo>
              </a:path>
            </a:pathLst>
          </a:custGeom>
          <a:solidFill>
            <a:srgbClr val="3429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solidFill>
                <a:prstClr val="black"/>
              </a:solidFill>
              <a:latin typeface="Lato Light" panose="020F0502020204030203" pitchFamily="34" charset="0"/>
            </a:endParaRPr>
          </a:p>
        </p:txBody>
      </p:sp>
      <p:sp>
        <p:nvSpPr>
          <p:cNvPr id="11" name="Freeform 9">
            <a:extLst>
              <a:ext uri="{FF2B5EF4-FFF2-40B4-BE49-F238E27FC236}">
                <a16:creationId xmlns:a16="http://schemas.microsoft.com/office/drawing/2014/main" id="{AB217C5F-2DD1-6F4E-81A5-51027BD57C80}"/>
              </a:ext>
            </a:extLst>
          </p:cNvPr>
          <p:cNvSpPr>
            <a:spLocks noChangeArrowheads="1"/>
          </p:cNvSpPr>
          <p:nvPr/>
        </p:nvSpPr>
        <p:spPr bwMode="auto">
          <a:xfrm>
            <a:off x="7120522" y="522497"/>
            <a:ext cx="360863" cy="1089183"/>
          </a:xfrm>
          <a:custGeom>
            <a:avLst/>
            <a:gdLst>
              <a:gd name="T0" fmla="*/ 583 w 1691"/>
              <a:gd name="T1" fmla="*/ 4529 h 5097"/>
              <a:gd name="T2" fmla="*/ 1689 w 1691"/>
              <a:gd name="T3" fmla="*/ 5096 h 5097"/>
              <a:gd name="T4" fmla="*/ 1690 w 1691"/>
              <a:gd name="T5" fmla="*/ 1848 h 5097"/>
              <a:gd name="T6" fmla="*/ 0 w 1691"/>
              <a:gd name="T7" fmla="*/ 0 h 5097"/>
              <a:gd name="T8" fmla="*/ 583 w 1691"/>
              <a:gd name="T9" fmla="*/ 4529 h 5097"/>
            </a:gdLst>
            <a:ahLst/>
            <a:cxnLst>
              <a:cxn ang="0">
                <a:pos x="T0" y="T1"/>
              </a:cxn>
              <a:cxn ang="0">
                <a:pos x="T2" y="T3"/>
              </a:cxn>
              <a:cxn ang="0">
                <a:pos x="T4" y="T5"/>
              </a:cxn>
              <a:cxn ang="0">
                <a:pos x="T6" y="T7"/>
              </a:cxn>
              <a:cxn ang="0">
                <a:pos x="T8" y="T9"/>
              </a:cxn>
            </a:cxnLst>
            <a:rect l="0" t="0" r="r" b="b"/>
            <a:pathLst>
              <a:path w="1691" h="5097">
                <a:moveTo>
                  <a:pt x="583" y="4529"/>
                </a:moveTo>
                <a:lnTo>
                  <a:pt x="1689" y="5096"/>
                </a:lnTo>
                <a:lnTo>
                  <a:pt x="1690" y="1848"/>
                </a:lnTo>
                <a:lnTo>
                  <a:pt x="0" y="0"/>
                </a:lnTo>
                <a:lnTo>
                  <a:pt x="583" y="4529"/>
                </a:lnTo>
              </a:path>
            </a:pathLst>
          </a:custGeom>
          <a:solidFill>
            <a:srgbClr val="34294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solidFill>
                <a:prstClr val="black"/>
              </a:solidFill>
              <a:latin typeface="Lato Light" panose="020F0502020204030203" pitchFamily="34" charset="0"/>
            </a:endParaRPr>
          </a:p>
        </p:txBody>
      </p:sp>
      <p:sp>
        <p:nvSpPr>
          <p:cNvPr id="12" name="Freeform 10">
            <a:extLst>
              <a:ext uri="{FF2B5EF4-FFF2-40B4-BE49-F238E27FC236}">
                <a16:creationId xmlns:a16="http://schemas.microsoft.com/office/drawing/2014/main" id="{E016C785-4098-C943-827E-853F8C9F0747}"/>
              </a:ext>
            </a:extLst>
          </p:cNvPr>
          <p:cNvSpPr>
            <a:spLocks noChangeArrowheads="1"/>
          </p:cNvSpPr>
          <p:nvPr/>
        </p:nvSpPr>
        <p:spPr bwMode="auto">
          <a:xfrm>
            <a:off x="7550765" y="4667621"/>
            <a:ext cx="916682" cy="628703"/>
          </a:xfrm>
          <a:custGeom>
            <a:avLst/>
            <a:gdLst>
              <a:gd name="T0" fmla="*/ 537 w 2836"/>
              <a:gd name="T1" fmla="*/ 1895 h 1945"/>
              <a:gd name="T2" fmla="*/ 2835 w 2836"/>
              <a:gd name="T3" fmla="*/ 131 h 1945"/>
              <a:gd name="T4" fmla="*/ 2835 w 2836"/>
              <a:gd name="T5" fmla="*/ 131 h 1945"/>
              <a:gd name="T6" fmla="*/ 1995 w 2836"/>
              <a:gd name="T7" fmla="*/ 0 h 1945"/>
              <a:gd name="T8" fmla="*/ 70 w 2836"/>
              <a:gd name="T9" fmla="*/ 1491 h 1945"/>
              <a:gd name="T10" fmla="*/ 70 w 2836"/>
              <a:gd name="T11" fmla="*/ 1491 h 1945"/>
              <a:gd name="T12" fmla="*/ 156 w 2836"/>
              <a:gd name="T13" fmla="*/ 1826 h 1945"/>
              <a:gd name="T14" fmla="*/ 156 w 2836"/>
              <a:gd name="T15" fmla="*/ 1826 h 1945"/>
              <a:gd name="T16" fmla="*/ 537 w 2836"/>
              <a:gd name="T17" fmla="*/ 189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6" h="1945">
                <a:moveTo>
                  <a:pt x="537" y="1895"/>
                </a:moveTo>
                <a:lnTo>
                  <a:pt x="2835" y="131"/>
                </a:lnTo>
                <a:lnTo>
                  <a:pt x="2835" y="131"/>
                </a:lnTo>
                <a:cubicBezTo>
                  <a:pt x="2569" y="79"/>
                  <a:pt x="2288" y="35"/>
                  <a:pt x="1995" y="0"/>
                </a:cubicBezTo>
                <a:lnTo>
                  <a:pt x="70" y="1491"/>
                </a:lnTo>
                <a:lnTo>
                  <a:pt x="70" y="1491"/>
                </a:lnTo>
                <a:cubicBezTo>
                  <a:pt x="0" y="1544"/>
                  <a:pt x="56" y="1706"/>
                  <a:pt x="156" y="1826"/>
                </a:cubicBezTo>
                <a:lnTo>
                  <a:pt x="156" y="1826"/>
                </a:lnTo>
                <a:cubicBezTo>
                  <a:pt x="254" y="1944"/>
                  <a:pt x="478" y="1941"/>
                  <a:pt x="537" y="1895"/>
                </a:cubicBezTo>
              </a:path>
            </a:pathLst>
          </a:custGeom>
          <a:solidFill>
            <a:srgbClr val="70AD47">
              <a:alpha val="60000"/>
            </a:srgb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66" b="0" i="0" u="none" strike="noStrike" kern="0" cap="none" spc="0" normalizeH="0" baseline="0" noProof="0" dirty="0">
              <a:ln>
                <a:noFill/>
              </a:ln>
              <a:solidFill>
                <a:prstClr val="black"/>
              </a:solidFill>
              <a:effectLst/>
              <a:uLnTx/>
              <a:uFillTx/>
              <a:latin typeface="Lato Light" panose="020F0502020204030203" pitchFamily="34" charset="0"/>
            </a:endParaRPr>
          </a:p>
        </p:txBody>
      </p:sp>
      <p:sp>
        <p:nvSpPr>
          <p:cNvPr id="13" name="Freeform 11">
            <a:extLst>
              <a:ext uri="{FF2B5EF4-FFF2-40B4-BE49-F238E27FC236}">
                <a16:creationId xmlns:a16="http://schemas.microsoft.com/office/drawing/2014/main" id="{2EB4973C-EBE4-DE41-932B-56EC49357D49}"/>
              </a:ext>
            </a:extLst>
          </p:cNvPr>
          <p:cNvSpPr>
            <a:spLocks noChangeArrowheads="1"/>
          </p:cNvSpPr>
          <p:nvPr/>
        </p:nvSpPr>
        <p:spPr bwMode="auto">
          <a:xfrm>
            <a:off x="7475207" y="848354"/>
            <a:ext cx="210993" cy="4499293"/>
          </a:xfrm>
          <a:custGeom>
            <a:avLst/>
            <a:gdLst>
              <a:gd name="T0" fmla="*/ 652 w 653"/>
              <a:gd name="T1" fmla="*/ 13763 h 13915"/>
              <a:gd name="T2" fmla="*/ 652 w 653"/>
              <a:gd name="T3" fmla="*/ 13763 h 13915"/>
              <a:gd name="T4" fmla="*/ 335 w 653"/>
              <a:gd name="T5" fmla="*/ 13910 h 13915"/>
              <a:gd name="T6" fmla="*/ 335 w 653"/>
              <a:gd name="T7" fmla="*/ 13910 h 13915"/>
              <a:gd name="T8" fmla="*/ 2 w 653"/>
              <a:gd name="T9" fmla="*/ 13763 h 13915"/>
              <a:gd name="T10" fmla="*/ 2 w 653"/>
              <a:gd name="T11" fmla="*/ 286 h 13915"/>
              <a:gd name="T12" fmla="*/ 2 w 653"/>
              <a:gd name="T13" fmla="*/ 286 h 13915"/>
              <a:gd name="T14" fmla="*/ 326 w 653"/>
              <a:gd name="T15" fmla="*/ 0 h 13915"/>
              <a:gd name="T16" fmla="*/ 326 w 653"/>
              <a:gd name="T17" fmla="*/ 0 h 13915"/>
              <a:gd name="T18" fmla="*/ 652 w 653"/>
              <a:gd name="T19" fmla="*/ 286 h 13915"/>
              <a:gd name="T20" fmla="*/ 652 w 653"/>
              <a:gd name="T21" fmla="*/ 13763 h 13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13915">
                <a:moveTo>
                  <a:pt x="652" y="13763"/>
                </a:moveTo>
                <a:lnTo>
                  <a:pt x="652" y="13763"/>
                </a:lnTo>
                <a:cubicBezTo>
                  <a:pt x="652" y="13841"/>
                  <a:pt x="496" y="13906"/>
                  <a:pt x="335" y="13910"/>
                </a:cubicBezTo>
                <a:lnTo>
                  <a:pt x="335" y="13910"/>
                </a:lnTo>
                <a:cubicBezTo>
                  <a:pt x="170" y="13914"/>
                  <a:pt x="0" y="13855"/>
                  <a:pt x="2" y="13763"/>
                </a:cubicBezTo>
                <a:lnTo>
                  <a:pt x="2" y="286"/>
                </a:lnTo>
                <a:lnTo>
                  <a:pt x="2" y="286"/>
                </a:lnTo>
                <a:cubicBezTo>
                  <a:pt x="2" y="128"/>
                  <a:pt x="147" y="0"/>
                  <a:pt x="326" y="0"/>
                </a:cubicBezTo>
                <a:lnTo>
                  <a:pt x="326" y="0"/>
                </a:lnTo>
                <a:cubicBezTo>
                  <a:pt x="506" y="0"/>
                  <a:pt x="652" y="128"/>
                  <a:pt x="652" y="286"/>
                </a:cubicBezTo>
                <a:lnTo>
                  <a:pt x="652" y="13763"/>
                </a:lnTo>
              </a:path>
            </a:pathLst>
          </a:custGeom>
          <a:solidFill>
            <a:srgbClr val="156666"/>
          </a:solidFill>
          <a:ln>
            <a:noFill/>
          </a:ln>
          <a:effectLst/>
        </p:spPr>
        <p:txBody>
          <a:bodyPr wrap="none" anchor="ctr"/>
          <a:lstStyle/>
          <a:p>
            <a:endParaRPr lang="en-US" sz="3266" dirty="0">
              <a:solidFill>
                <a:prstClr val="black"/>
              </a:solidFill>
              <a:latin typeface="Lato Light" panose="020F0502020204030203" pitchFamily="34" charset="0"/>
            </a:endParaRPr>
          </a:p>
        </p:txBody>
      </p:sp>
      <p:sp>
        <p:nvSpPr>
          <p:cNvPr id="14" name="Chevron 13">
            <a:extLst>
              <a:ext uri="{FF2B5EF4-FFF2-40B4-BE49-F238E27FC236}">
                <a16:creationId xmlns:a16="http://schemas.microsoft.com/office/drawing/2014/main" id="{ED3B6879-4174-7947-98C9-7280578CBA42}"/>
              </a:ext>
            </a:extLst>
          </p:cNvPr>
          <p:cNvSpPr/>
          <p:nvPr/>
        </p:nvSpPr>
        <p:spPr>
          <a:xfrm flipH="1">
            <a:off x="575659" y="1687063"/>
            <a:ext cx="6454662" cy="772063"/>
          </a:xfrm>
          <a:prstGeom prst="chevron">
            <a:avLst>
              <a:gd name="adj" fmla="val 29491"/>
            </a:avLst>
          </a:prstGeom>
          <a:solidFill>
            <a:schemeClr val="accent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Chevron 14">
            <a:extLst>
              <a:ext uri="{FF2B5EF4-FFF2-40B4-BE49-F238E27FC236}">
                <a16:creationId xmlns:a16="http://schemas.microsoft.com/office/drawing/2014/main" id="{A9CBFFCB-47F5-834C-B066-419976EA74BA}"/>
              </a:ext>
            </a:extLst>
          </p:cNvPr>
          <p:cNvSpPr/>
          <p:nvPr/>
        </p:nvSpPr>
        <p:spPr>
          <a:xfrm flipH="1">
            <a:off x="575659" y="2500734"/>
            <a:ext cx="6454662" cy="772063"/>
          </a:xfrm>
          <a:prstGeom prst="chevron">
            <a:avLst>
              <a:gd name="adj" fmla="val 29491"/>
            </a:avLst>
          </a:prstGeom>
          <a:solidFill>
            <a:schemeClr val="accent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
        <p:nvSpPr>
          <p:cNvPr id="16" name="Chevron 15">
            <a:extLst>
              <a:ext uri="{FF2B5EF4-FFF2-40B4-BE49-F238E27FC236}">
                <a16:creationId xmlns:a16="http://schemas.microsoft.com/office/drawing/2014/main" id="{A5C52F0D-D1FB-F040-AD30-D30B13DFF66B}"/>
              </a:ext>
            </a:extLst>
          </p:cNvPr>
          <p:cNvSpPr/>
          <p:nvPr/>
        </p:nvSpPr>
        <p:spPr>
          <a:xfrm flipH="1">
            <a:off x="575659" y="3317772"/>
            <a:ext cx="6454662" cy="772063"/>
          </a:xfrm>
          <a:prstGeom prst="chevron">
            <a:avLst>
              <a:gd name="adj" fmla="val 29491"/>
            </a:avLst>
          </a:prstGeom>
          <a:solidFill>
            <a:schemeClr val="accent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 name="Chevron 16">
            <a:extLst>
              <a:ext uri="{FF2B5EF4-FFF2-40B4-BE49-F238E27FC236}">
                <a16:creationId xmlns:a16="http://schemas.microsoft.com/office/drawing/2014/main" id="{69A8E5F4-DCB5-D244-A4C0-E956188DB0EE}"/>
              </a:ext>
            </a:extLst>
          </p:cNvPr>
          <p:cNvSpPr/>
          <p:nvPr/>
        </p:nvSpPr>
        <p:spPr>
          <a:xfrm flipH="1">
            <a:off x="575659" y="4129619"/>
            <a:ext cx="6454662" cy="772063"/>
          </a:xfrm>
          <a:prstGeom prst="chevron">
            <a:avLst>
              <a:gd name="adj" fmla="val 29491"/>
            </a:avLst>
          </a:prstGeom>
          <a:solidFill>
            <a:schemeClr val="accent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8" name="Pentagon 17">
            <a:extLst>
              <a:ext uri="{FF2B5EF4-FFF2-40B4-BE49-F238E27FC236}">
                <a16:creationId xmlns:a16="http://schemas.microsoft.com/office/drawing/2014/main" id="{58E0CC0B-E1D8-BE4C-9667-BAB2F50CB2C5}"/>
              </a:ext>
            </a:extLst>
          </p:cNvPr>
          <p:cNvSpPr/>
          <p:nvPr/>
        </p:nvSpPr>
        <p:spPr>
          <a:xfrm flipH="1">
            <a:off x="6878851" y="2500908"/>
            <a:ext cx="833995" cy="770818"/>
          </a:xfrm>
          <a:prstGeom prst="homePlate">
            <a:avLst>
              <a:gd name="adj" fmla="val 29904"/>
            </a:avLst>
          </a:prstGeom>
          <a:solidFill>
            <a:schemeClr val="accent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9" name="Pentagon 18">
            <a:extLst>
              <a:ext uri="{FF2B5EF4-FFF2-40B4-BE49-F238E27FC236}">
                <a16:creationId xmlns:a16="http://schemas.microsoft.com/office/drawing/2014/main" id="{10F78056-CB2E-374F-BC18-ABE3E7A2E661}"/>
              </a:ext>
            </a:extLst>
          </p:cNvPr>
          <p:cNvSpPr/>
          <p:nvPr/>
        </p:nvSpPr>
        <p:spPr>
          <a:xfrm flipH="1">
            <a:off x="6878851" y="1687237"/>
            <a:ext cx="833995" cy="770818"/>
          </a:xfrm>
          <a:prstGeom prst="homePlate">
            <a:avLst>
              <a:gd name="adj" fmla="val 29904"/>
            </a:avLst>
          </a:prstGeom>
          <a:solidFill>
            <a:schemeClr val="accent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0" name="Pentagon 19">
            <a:extLst>
              <a:ext uri="{FF2B5EF4-FFF2-40B4-BE49-F238E27FC236}">
                <a16:creationId xmlns:a16="http://schemas.microsoft.com/office/drawing/2014/main" id="{6CB5CACF-FFB0-4C4B-AF36-160A4BD2240B}"/>
              </a:ext>
            </a:extLst>
          </p:cNvPr>
          <p:cNvSpPr/>
          <p:nvPr/>
        </p:nvSpPr>
        <p:spPr>
          <a:xfrm flipH="1">
            <a:off x="6878851" y="3319016"/>
            <a:ext cx="833995" cy="770818"/>
          </a:xfrm>
          <a:prstGeom prst="homePlate">
            <a:avLst>
              <a:gd name="adj" fmla="val 29904"/>
            </a:avLst>
          </a:prstGeom>
          <a:solidFill>
            <a:schemeClr val="accent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1" name="Pentagon 20">
            <a:extLst>
              <a:ext uri="{FF2B5EF4-FFF2-40B4-BE49-F238E27FC236}">
                <a16:creationId xmlns:a16="http://schemas.microsoft.com/office/drawing/2014/main" id="{E24EB496-8022-E943-83BA-937978B42E95}"/>
              </a:ext>
            </a:extLst>
          </p:cNvPr>
          <p:cNvSpPr/>
          <p:nvPr/>
        </p:nvSpPr>
        <p:spPr>
          <a:xfrm flipH="1">
            <a:off x="6878851" y="4128118"/>
            <a:ext cx="833995" cy="770818"/>
          </a:xfrm>
          <a:prstGeom prst="homePlate">
            <a:avLst>
              <a:gd name="adj" fmla="val 29904"/>
            </a:avLst>
          </a:prstGeom>
          <a:solidFill>
            <a:schemeClr val="accent1"/>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2" name="Subtitle 2">
            <a:extLst>
              <a:ext uri="{FF2B5EF4-FFF2-40B4-BE49-F238E27FC236}">
                <a16:creationId xmlns:a16="http://schemas.microsoft.com/office/drawing/2014/main" id="{24777B84-9651-FD43-9D77-C43BF217926F}"/>
              </a:ext>
            </a:extLst>
          </p:cNvPr>
          <p:cNvSpPr txBox="1">
            <a:spLocks/>
          </p:cNvSpPr>
          <p:nvPr/>
        </p:nvSpPr>
        <p:spPr>
          <a:xfrm>
            <a:off x="943304" y="2586328"/>
            <a:ext cx="5750656" cy="539891"/>
          </a:xfrm>
          <a:prstGeom prst="rect">
            <a:avLst/>
          </a:prstGeom>
          <a:solidFill>
            <a:schemeClr val="accent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Introduction of electronic procurement, access to data and statistics – oversight and monitoring tool</a:t>
            </a:r>
          </a:p>
        </p:txBody>
      </p:sp>
      <p:sp>
        <p:nvSpPr>
          <p:cNvPr id="23" name="Subtitle 2">
            <a:extLst>
              <a:ext uri="{FF2B5EF4-FFF2-40B4-BE49-F238E27FC236}">
                <a16:creationId xmlns:a16="http://schemas.microsoft.com/office/drawing/2014/main" id="{7C83E88C-F77A-8B4B-B25A-E94908A8F498}"/>
              </a:ext>
            </a:extLst>
          </p:cNvPr>
          <p:cNvSpPr txBox="1">
            <a:spLocks/>
          </p:cNvSpPr>
          <p:nvPr/>
        </p:nvSpPr>
        <p:spPr>
          <a:xfrm>
            <a:off x="971540" y="3452200"/>
            <a:ext cx="5684867" cy="539891"/>
          </a:xfrm>
          <a:prstGeom prst="rect">
            <a:avLst/>
          </a:prstGeom>
          <a:solidFill>
            <a:schemeClr val="accent1"/>
          </a:solid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20000"/>
              </a:lnSpc>
              <a:spcBef>
                <a:spcPct val="20000"/>
              </a:spcBef>
              <a:spcAft>
                <a:spcPts val="0"/>
              </a:spcAft>
              <a:buClrTx/>
              <a:buSzTx/>
              <a:buFont typeface="Arial"/>
              <a:buNone/>
              <a:tabLst/>
              <a:defRPr/>
            </a:pPr>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Establishment of independent domestic review bodies and regulatory institutions</a:t>
            </a:r>
            <a:endParaRPr kumimoji="0" lang="en-GB"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a:extLst>
              <a:ext uri="{FF2B5EF4-FFF2-40B4-BE49-F238E27FC236}">
                <a16:creationId xmlns:a16="http://schemas.microsoft.com/office/drawing/2014/main" id="{0646024B-9407-384A-8457-1C76EEFABD99}"/>
              </a:ext>
            </a:extLst>
          </p:cNvPr>
          <p:cNvSpPr/>
          <p:nvPr/>
        </p:nvSpPr>
        <p:spPr>
          <a:xfrm>
            <a:off x="870580" y="4172652"/>
            <a:ext cx="5823380" cy="738664"/>
          </a:xfrm>
          <a:prstGeom prst="rect">
            <a:avLst/>
          </a:prstGeom>
        </p:spPr>
        <p:txBody>
          <a:bodyPr wrap="square">
            <a:spAutoFit/>
          </a:bodyPr>
          <a:lstStyle/>
          <a:p>
            <a:pPr algn="ctr"/>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GPA Membership means international recognition and proof that procurement legislation is compliant with best practices</a:t>
            </a:r>
            <a:endParaRPr lang="en-DE"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Subtitle 2">
            <a:extLst>
              <a:ext uri="{FF2B5EF4-FFF2-40B4-BE49-F238E27FC236}">
                <a16:creationId xmlns:a16="http://schemas.microsoft.com/office/drawing/2014/main" id="{0B565241-2B72-6240-BDDB-1284905D800B}"/>
              </a:ext>
            </a:extLst>
          </p:cNvPr>
          <p:cNvSpPr txBox="1">
            <a:spLocks/>
          </p:cNvSpPr>
          <p:nvPr/>
        </p:nvSpPr>
        <p:spPr>
          <a:xfrm>
            <a:off x="709294" y="1788240"/>
            <a:ext cx="6013116" cy="539891"/>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rPr>
              <a:t>Update of procurement legislation to include new regulatory techniques and methods of procurement</a:t>
            </a:r>
          </a:p>
        </p:txBody>
      </p:sp>
      <p:sp>
        <p:nvSpPr>
          <p:cNvPr id="27" name="Rectangle 26">
            <a:extLst>
              <a:ext uri="{FF2B5EF4-FFF2-40B4-BE49-F238E27FC236}">
                <a16:creationId xmlns:a16="http://schemas.microsoft.com/office/drawing/2014/main" id="{12B6BB8A-F384-BE49-B1B0-AE7BDFAA4F98}"/>
              </a:ext>
            </a:extLst>
          </p:cNvPr>
          <p:cNvSpPr/>
          <p:nvPr/>
        </p:nvSpPr>
        <p:spPr>
          <a:xfrm>
            <a:off x="-62871" y="5183409"/>
            <a:ext cx="5592165" cy="646331"/>
          </a:xfrm>
          <a:prstGeom prst="rect">
            <a:avLst/>
          </a:prstGeom>
        </p:spPr>
        <p:txBody>
          <a:bodyPr wrap="square">
            <a:spAutoFit/>
          </a:bodyPr>
          <a:lstStyle/>
          <a:p>
            <a:pPr algn="r"/>
            <a:r>
              <a:rPr lang="en-GB" i="1" dirty="0">
                <a:solidFill>
                  <a:srgbClr val="002060"/>
                </a:solidFill>
                <a:latin typeface="Verdana" panose="020B0604030504040204" pitchFamily="34" charset="0"/>
                <a:ea typeface="Verdana" panose="020B0604030504040204" pitchFamily="34" charset="0"/>
                <a:cs typeface="Verdana" panose="020B0604030504040204" pitchFamily="34" charset="0"/>
              </a:rPr>
              <a:t>The Armenia experience</a:t>
            </a:r>
            <a:r>
              <a:rPr lang="en-GB" dirty="0">
                <a:solidFill>
                  <a:srgbClr val="002060"/>
                </a:solidFill>
                <a:latin typeface="Verdana" panose="020B0604030504040204" pitchFamily="34" charset="0"/>
                <a:ea typeface="Verdana" panose="020B0604030504040204" pitchFamily="34" charset="0"/>
                <a:cs typeface="Verdana" panose="020B0604030504040204" pitchFamily="34" charset="0"/>
              </a:rPr>
              <a:t>: small market, big reforms, GPA Party since 2011</a:t>
            </a:r>
          </a:p>
        </p:txBody>
      </p:sp>
    </p:spTree>
    <p:extLst>
      <p:ext uri="{BB962C8B-B14F-4D97-AF65-F5344CB8AC3E}">
        <p14:creationId xmlns:p14="http://schemas.microsoft.com/office/powerpoint/2010/main" val="79185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D81DE-FD7D-4149-A5C6-692A255984F9}"/>
              </a:ext>
            </a:extLst>
          </p:cNvPr>
          <p:cNvSpPr>
            <a:spLocks noGrp="1"/>
          </p:cNvSpPr>
          <p:nvPr>
            <p:ph type="title"/>
          </p:nvPr>
        </p:nvSpPr>
        <p:spPr/>
        <p:txBody>
          <a:bodyPr/>
          <a:lstStyle/>
          <a:p>
            <a:endParaRPr lang="en-US"/>
          </a:p>
        </p:txBody>
      </p:sp>
      <p:sp>
        <p:nvSpPr>
          <p:cNvPr id="7" name="bk object 16">
            <a:extLst>
              <a:ext uri="{FF2B5EF4-FFF2-40B4-BE49-F238E27FC236}">
                <a16:creationId xmlns:a16="http://schemas.microsoft.com/office/drawing/2014/main" id="{E5FC5B68-1F07-7740-AE89-6BCBDB250D4D}"/>
              </a:ext>
            </a:extLst>
          </p:cNvPr>
          <p:cNvSpPr/>
          <p:nvPr/>
        </p:nvSpPr>
        <p:spPr>
          <a:xfrm>
            <a:off x="0" y="0"/>
            <a:ext cx="9144000" cy="6858190"/>
          </a:xfrm>
          <a:custGeom>
            <a:avLst/>
            <a:gdLst/>
            <a:ahLst/>
            <a:cxnLst/>
            <a:rect l="l" t="t" r="r" b="b"/>
            <a:pathLst>
              <a:path w="9144000" h="745490">
                <a:moveTo>
                  <a:pt x="0" y="0"/>
                </a:moveTo>
                <a:lnTo>
                  <a:pt x="9144000" y="0"/>
                </a:lnTo>
                <a:lnTo>
                  <a:pt x="9144000" y="745298"/>
                </a:lnTo>
                <a:lnTo>
                  <a:pt x="0" y="745298"/>
                </a:lnTo>
                <a:lnTo>
                  <a:pt x="0" y="0"/>
                </a:lnTo>
                <a:close/>
              </a:path>
            </a:pathLst>
          </a:custGeom>
          <a:solidFill>
            <a:srgbClr val="00539B"/>
          </a:solidFill>
        </p:spPr>
        <p:txBody>
          <a:bodyPr wrap="square" lIns="0" tIns="0" rIns="0" bIns="0" rtlCol="0"/>
          <a:lstStyle/>
          <a:p>
            <a:endParaRPr dirty="0"/>
          </a:p>
        </p:txBody>
      </p:sp>
      <p:sp>
        <p:nvSpPr>
          <p:cNvPr id="9" name="bk object 17">
            <a:extLst>
              <a:ext uri="{FF2B5EF4-FFF2-40B4-BE49-F238E27FC236}">
                <a16:creationId xmlns:a16="http://schemas.microsoft.com/office/drawing/2014/main" id="{4C23DD7C-3705-4A42-B4CE-6B4268B6F602}"/>
              </a:ext>
            </a:extLst>
          </p:cNvPr>
          <p:cNvSpPr/>
          <p:nvPr userDrawn="1"/>
        </p:nvSpPr>
        <p:spPr>
          <a:xfrm>
            <a:off x="468924" y="5978632"/>
            <a:ext cx="552926" cy="546905"/>
          </a:xfrm>
          <a:custGeom>
            <a:avLst/>
            <a:gdLst/>
            <a:ahLst/>
            <a:cxnLst/>
            <a:rect l="l" t="t" r="r" b="b"/>
            <a:pathLst>
              <a:path w="349884" h="346075">
                <a:moveTo>
                  <a:pt x="71488" y="313965"/>
                </a:moveTo>
                <a:lnTo>
                  <a:pt x="109258" y="334631"/>
                </a:lnTo>
                <a:lnTo>
                  <a:pt x="151441" y="345506"/>
                </a:lnTo>
                <a:lnTo>
                  <a:pt x="196008" y="345349"/>
                </a:lnTo>
                <a:lnTo>
                  <a:pt x="239026" y="334780"/>
                </a:lnTo>
                <a:lnTo>
                  <a:pt x="252323" y="327567"/>
                </a:lnTo>
                <a:lnTo>
                  <a:pt x="121002" y="327567"/>
                </a:lnTo>
                <a:lnTo>
                  <a:pt x="94713" y="323393"/>
                </a:lnTo>
                <a:lnTo>
                  <a:pt x="71488" y="313965"/>
                </a:lnTo>
                <a:close/>
              </a:path>
              <a:path w="349884" h="346075">
                <a:moveTo>
                  <a:pt x="315384" y="81912"/>
                </a:moveTo>
                <a:lnTo>
                  <a:pt x="214364" y="81912"/>
                </a:lnTo>
                <a:lnTo>
                  <a:pt x="226592" y="105197"/>
                </a:lnTo>
                <a:lnTo>
                  <a:pt x="235313" y="130146"/>
                </a:lnTo>
                <a:lnTo>
                  <a:pt x="240212" y="156657"/>
                </a:lnTo>
                <a:lnTo>
                  <a:pt x="240719" y="175320"/>
                </a:lnTo>
                <a:lnTo>
                  <a:pt x="240845" y="185526"/>
                </a:lnTo>
                <a:lnTo>
                  <a:pt x="235546" y="222889"/>
                </a:lnTo>
                <a:lnTo>
                  <a:pt x="222912" y="259044"/>
                </a:lnTo>
                <a:lnTo>
                  <a:pt x="201952" y="290873"/>
                </a:lnTo>
                <a:lnTo>
                  <a:pt x="171549" y="316151"/>
                </a:lnTo>
                <a:lnTo>
                  <a:pt x="121002" y="327567"/>
                </a:lnTo>
                <a:lnTo>
                  <a:pt x="252323" y="327567"/>
                </a:lnTo>
                <a:lnTo>
                  <a:pt x="255784" y="325690"/>
                </a:lnTo>
                <a:lnTo>
                  <a:pt x="235469" y="325690"/>
                </a:lnTo>
                <a:lnTo>
                  <a:pt x="213730" y="324448"/>
                </a:lnTo>
                <a:lnTo>
                  <a:pt x="193479" y="318360"/>
                </a:lnTo>
                <a:lnTo>
                  <a:pt x="193474" y="318063"/>
                </a:lnTo>
                <a:lnTo>
                  <a:pt x="203154" y="310108"/>
                </a:lnTo>
                <a:lnTo>
                  <a:pt x="212015" y="301103"/>
                </a:lnTo>
                <a:lnTo>
                  <a:pt x="220016" y="291298"/>
                </a:lnTo>
                <a:lnTo>
                  <a:pt x="227036" y="281060"/>
                </a:lnTo>
                <a:lnTo>
                  <a:pt x="291081" y="281060"/>
                </a:lnTo>
                <a:lnTo>
                  <a:pt x="321980" y="256420"/>
                </a:lnTo>
                <a:lnTo>
                  <a:pt x="345050" y="208009"/>
                </a:lnTo>
                <a:lnTo>
                  <a:pt x="349826" y="175320"/>
                </a:lnTo>
                <a:lnTo>
                  <a:pt x="346532" y="142678"/>
                </a:lnTo>
                <a:lnTo>
                  <a:pt x="335819" y="111854"/>
                </a:lnTo>
                <a:lnTo>
                  <a:pt x="318340" y="84619"/>
                </a:lnTo>
                <a:lnTo>
                  <a:pt x="315384" y="81912"/>
                </a:lnTo>
                <a:close/>
              </a:path>
              <a:path w="349884" h="346075">
                <a:moveTo>
                  <a:pt x="276565" y="314418"/>
                </a:moveTo>
                <a:lnTo>
                  <a:pt x="256985" y="322282"/>
                </a:lnTo>
                <a:lnTo>
                  <a:pt x="235469" y="325690"/>
                </a:lnTo>
                <a:lnTo>
                  <a:pt x="255784" y="325690"/>
                </a:lnTo>
                <a:lnTo>
                  <a:pt x="276565" y="314418"/>
                </a:lnTo>
                <a:close/>
              </a:path>
              <a:path w="349884" h="346075">
                <a:moveTo>
                  <a:pt x="83258" y="56092"/>
                </a:moveTo>
                <a:lnTo>
                  <a:pt x="30686" y="84323"/>
                </a:lnTo>
                <a:lnTo>
                  <a:pt x="7475" y="126380"/>
                </a:lnTo>
                <a:lnTo>
                  <a:pt x="0" y="163773"/>
                </a:lnTo>
                <a:lnTo>
                  <a:pt x="2798" y="202036"/>
                </a:lnTo>
                <a:lnTo>
                  <a:pt x="15575" y="237955"/>
                </a:lnTo>
                <a:lnTo>
                  <a:pt x="56325" y="282361"/>
                </a:lnTo>
                <a:lnTo>
                  <a:pt x="99332" y="293783"/>
                </a:lnTo>
                <a:lnTo>
                  <a:pt x="121337" y="288474"/>
                </a:lnTo>
                <a:lnTo>
                  <a:pt x="147564" y="269304"/>
                </a:lnTo>
                <a:lnTo>
                  <a:pt x="151496" y="263570"/>
                </a:lnTo>
                <a:lnTo>
                  <a:pt x="134114" y="263570"/>
                </a:lnTo>
                <a:lnTo>
                  <a:pt x="122964" y="242939"/>
                </a:lnTo>
                <a:lnTo>
                  <a:pt x="114786" y="220955"/>
                </a:lnTo>
                <a:lnTo>
                  <a:pt x="109560" y="197686"/>
                </a:lnTo>
                <a:lnTo>
                  <a:pt x="107266" y="173202"/>
                </a:lnTo>
                <a:lnTo>
                  <a:pt x="111717" y="128752"/>
                </a:lnTo>
                <a:lnTo>
                  <a:pt x="125374" y="86640"/>
                </a:lnTo>
                <a:lnTo>
                  <a:pt x="140635" y="64344"/>
                </a:lnTo>
                <a:lnTo>
                  <a:pt x="121292" y="64344"/>
                </a:lnTo>
                <a:lnTo>
                  <a:pt x="109448" y="59386"/>
                </a:lnTo>
                <a:lnTo>
                  <a:pt x="96498" y="56540"/>
                </a:lnTo>
                <a:lnTo>
                  <a:pt x="83258" y="56092"/>
                </a:lnTo>
                <a:close/>
              </a:path>
              <a:path w="349884" h="346075">
                <a:moveTo>
                  <a:pt x="291081" y="281060"/>
                </a:moveTo>
                <a:lnTo>
                  <a:pt x="227036" y="281060"/>
                </a:lnTo>
                <a:lnTo>
                  <a:pt x="238963" y="286130"/>
                </a:lnTo>
                <a:lnTo>
                  <a:pt x="251994" y="288951"/>
                </a:lnTo>
                <a:lnTo>
                  <a:pt x="265400" y="289348"/>
                </a:lnTo>
                <a:lnTo>
                  <a:pt x="278451" y="287143"/>
                </a:lnTo>
                <a:lnTo>
                  <a:pt x="291081" y="281060"/>
                </a:lnTo>
                <a:close/>
              </a:path>
              <a:path w="349884" h="346075">
                <a:moveTo>
                  <a:pt x="253423" y="51448"/>
                </a:moveTo>
                <a:lnTo>
                  <a:pt x="200841" y="75743"/>
                </a:lnTo>
                <a:lnTo>
                  <a:pt x="170868" y="136104"/>
                </a:lnTo>
                <a:lnTo>
                  <a:pt x="166204" y="183977"/>
                </a:lnTo>
                <a:lnTo>
                  <a:pt x="164016" y="200362"/>
                </a:lnTo>
                <a:lnTo>
                  <a:pt x="151263" y="240009"/>
                </a:lnTo>
                <a:lnTo>
                  <a:pt x="134114" y="263570"/>
                </a:lnTo>
                <a:lnTo>
                  <a:pt x="151496" y="263570"/>
                </a:lnTo>
                <a:lnTo>
                  <a:pt x="166053" y="242342"/>
                </a:lnTo>
                <a:lnTo>
                  <a:pt x="177126" y="212709"/>
                </a:lnTo>
                <a:lnTo>
                  <a:pt x="181104" y="185526"/>
                </a:lnTo>
                <a:lnTo>
                  <a:pt x="181933" y="166951"/>
                </a:lnTo>
                <a:lnTo>
                  <a:pt x="183823" y="149265"/>
                </a:lnTo>
                <a:lnTo>
                  <a:pt x="196540" y="106671"/>
                </a:lnTo>
                <a:lnTo>
                  <a:pt x="214364" y="81912"/>
                </a:lnTo>
                <a:lnTo>
                  <a:pt x="315384" y="81912"/>
                </a:lnTo>
                <a:lnTo>
                  <a:pt x="299381" y="67260"/>
                </a:lnTo>
                <a:lnTo>
                  <a:pt x="277355" y="55642"/>
                </a:lnTo>
                <a:lnTo>
                  <a:pt x="253423" y="51448"/>
                </a:lnTo>
                <a:close/>
              </a:path>
              <a:path w="349884" h="346075">
                <a:moveTo>
                  <a:pt x="204872" y="20511"/>
                </a:moveTo>
                <a:lnTo>
                  <a:pt x="113854" y="20511"/>
                </a:lnTo>
                <a:lnTo>
                  <a:pt x="135376" y="21873"/>
                </a:lnTo>
                <a:lnTo>
                  <a:pt x="155022" y="27777"/>
                </a:lnTo>
                <a:lnTo>
                  <a:pt x="155027" y="28146"/>
                </a:lnTo>
                <a:lnTo>
                  <a:pt x="145344" y="35810"/>
                </a:lnTo>
                <a:lnTo>
                  <a:pt x="136368" y="44652"/>
                </a:lnTo>
                <a:lnTo>
                  <a:pt x="128288" y="54290"/>
                </a:lnTo>
                <a:lnTo>
                  <a:pt x="121292" y="64344"/>
                </a:lnTo>
                <a:lnTo>
                  <a:pt x="140635" y="64344"/>
                </a:lnTo>
                <a:lnTo>
                  <a:pt x="149879" y="50839"/>
                </a:lnTo>
                <a:lnTo>
                  <a:pt x="186872" y="25322"/>
                </a:lnTo>
                <a:lnTo>
                  <a:pt x="204872" y="20511"/>
                </a:lnTo>
                <a:close/>
              </a:path>
              <a:path w="349884" h="346075">
                <a:moveTo>
                  <a:pt x="255270" y="18970"/>
                </a:moveTo>
                <a:lnTo>
                  <a:pt x="232434" y="18970"/>
                </a:lnTo>
                <a:lnTo>
                  <a:pt x="255351" y="23228"/>
                </a:lnTo>
                <a:lnTo>
                  <a:pt x="276251" y="31316"/>
                </a:lnTo>
                <a:lnTo>
                  <a:pt x="264592" y="23863"/>
                </a:lnTo>
                <a:lnTo>
                  <a:pt x="255270" y="18970"/>
                </a:lnTo>
                <a:close/>
              </a:path>
              <a:path w="349884" h="346075">
                <a:moveTo>
                  <a:pt x="187600" y="0"/>
                </a:moveTo>
                <a:lnTo>
                  <a:pt x="146652" y="1849"/>
                </a:lnTo>
                <a:lnTo>
                  <a:pt x="107483" y="12370"/>
                </a:lnTo>
                <a:lnTo>
                  <a:pt x="73160" y="30874"/>
                </a:lnTo>
                <a:lnTo>
                  <a:pt x="92451" y="23556"/>
                </a:lnTo>
                <a:lnTo>
                  <a:pt x="113854" y="20511"/>
                </a:lnTo>
                <a:lnTo>
                  <a:pt x="204872" y="20511"/>
                </a:lnTo>
                <a:lnTo>
                  <a:pt x="209081" y="19386"/>
                </a:lnTo>
                <a:lnTo>
                  <a:pt x="232434" y="18970"/>
                </a:lnTo>
                <a:lnTo>
                  <a:pt x="255270" y="18970"/>
                </a:lnTo>
                <a:lnTo>
                  <a:pt x="252494" y="17513"/>
                </a:lnTo>
                <a:lnTo>
                  <a:pt x="240027" y="12112"/>
                </a:lnTo>
                <a:lnTo>
                  <a:pt x="227260" y="7508"/>
                </a:lnTo>
                <a:lnTo>
                  <a:pt x="187600" y="0"/>
                </a:lnTo>
                <a:close/>
              </a:path>
            </a:pathLst>
          </a:custGeom>
          <a:solidFill>
            <a:srgbClr val="FFFFFF"/>
          </a:solidFill>
        </p:spPr>
        <p:txBody>
          <a:bodyPr wrap="square" lIns="0" tIns="0" rIns="0" bIns="0" rtlCol="0"/>
          <a:lstStyle/>
          <a:p>
            <a:endParaRPr/>
          </a:p>
        </p:txBody>
      </p:sp>
      <p:sp>
        <p:nvSpPr>
          <p:cNvPr id="2" name="TextBox 1">
            <a:extLst>
              <a:ext uri="{FF2B5EF4-FFF2-40B4-BE49-F238E27FC236}">
                <a16:creationId xmlns:a16="http://schemas.microsoft.com/office/drawing/2014/main" id="{12323BED-BCA0-3A46-AF25-ACB8B558EF0D}"/>
              </a:ext>
            </a:extLst>
          </p:cNvPr>
          <p:cNvSpPr txBox="1"/>
          <p:nvPr/>
        </p:nvSpPr>
        <p:spPr>
          <a:xfrm>
            <a:off x="1118564" y="5934670"/>
            <a:ext cx="3260006" cy="461665"/>
          </a:xfrm>
          <a:prstGeom prst="rect">
            <a:avLst/>
          </a:prstGeom>
          <a:noFill/>
        </p:spPr>
        <p:txBody>
          <a:bodyPr wrap="square" rtlCol="0">
            <a:spAutoFit/>
          </a:bodyPr>
          <a:lstStyle/>
          <a:p>
            <a:r>
              <a:rPr lang="en-GB" sz="800" b="1" dirty="0">
                <a:solidFill>
                  <a:schemeClr val="bg1"/>
                </a:solidFill>
                <a:latin typeface="Verdana" panose="020B0604030504040204" pitchFamily="34" charset="0"/>
                <a:ea typeface="Verdana" panose="020B0604030504040204" pitchFamily="34" charset="0"/>
                <a:cs typeface="Verdana" panose="020B0604030504040204" pitchFamily="34" charset="0"/>
              </a:rPr>
              <a:t>European Bank for Reconstruction and Development</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Five Bank Street London E14 4BG, United Kingdom</a:t>
            </a:r>
          </a:p>
          <a:p>
            <a:r>
              <a:rPr lang="en-GB"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www.ebrd.com</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a:extLst>
              <a:ext uri="{FF2B5EF4-FFF2-40B4-BE49-F238E27FC236}">
                <a16:creationId xmlns:a16="http://schemas.microsoft.com/office/drawing/2014/main" id="{97C80A79-1066-4C4B-BC24-805EAA22869A}"/>
              </a:ext>
            </a:extLst>
          </p:cNvPr>
          <p:cNvPicPr>
            <a:picLocks noChangeAspect="1"/>
          </p:cNvPicPr>
          <p:nvPr/>
        </p:nvPicPr>
        <p:blipFill rotWithShape="1">
          <a:blip r:embed="rId3"/>
          <a:srcRect l="34030" t="46547" r="54505" b="46006"/>
          <a:stretch/>
        </p:blipFill>
        <p:spPr>
          <a:xfrm>
            <a:off x="7998089" y="6003375"/>
            <a:ext cx="622765" cy="522162"/>
          </a:xfrm>
          <a:prstGeom prst="rect">
            <a:avLst/>
          </a:prstGeom>
        </p:spPr>
      </p:pic>
      <p:sp>
        <p:nvSpPr>
          <p:cNvPr id="14" name="TextBox 13">
            <a:extLst>
              <a:ext uri="{FF2B5EF4-FFF2-40B4-BE49-F238E27FC236}">
                <a16:creationId xmlns:a16="http://schemas.microsoft.com/office/drawing/2014/main" id="{EA3FBB5C-BB44-1C4B-9C3B-8E6B7EAE53D2}"/>
              </a:ext>
            </a:extLst>
          </p:cNvPr>
          <p:cNvSpPr txBox="1"/>
          <p:nvPr/>
        </p:nvSpPr>
        <p:spPr>
          <a:xfrm>
            <a:off x="4660669" y="5934670"/>
            <a:ext cx="3280496" cy="584775"/>
          </a:xfrm>
          <a:prstGeom prst="rect">
            <a:avLst/>
          </a:prstGeom>
          <a:noFill/>
        </p:spPr>
        <p:txBody>
          <a:bodyPr wrap="square" rtlCol="0">
            <a:spAutoFit/>
          </a:bodyPr>
          <a:lstStyle/>
          <a:p>
            <a:pPr algn="r"/>
            <a:r>
              <a:rPr lang="en-GB" sz="800" b="1" dirty="0">
                <a:solidFill>
                  <a:schemeClr val="bg1"/>
                </a:solidFill>
                <a:latin typeface="Verdana" panose="020B0604030504040204" pitchFamily="34" charset="0"/>
                <a:ea typeface="Verdana" panose="020B0604030504040204" pitchFamily="34" charset="0"/>
                <a:cs typeface="Verdana" panose="020B0604030504040204" pitchFamily="34" charset="0"/>
              </a:rPr>
              <a:t>World Trade Organization Centre William </a:t>
            </a:r>
            <a:r>
              <a:rPr lang="en-GB"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Rappard</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Rue de Lausanne 154 Case </a:t>
            </a:r>
            <a:r>
              <a:rPr lang="en-GB" sz="800" dirty="0" err="1">
                <a:solidFill>
                  <a:schemeClr val="bg1"/>
                </a:solidFill>
                <a:latin typeface="Verdana" panose="020B0604030504040204" pitchFamily="34" charset="0"/>
                <a:ea typeface="Verdana" panose="020B0604030504040204" pitchFamily="34" charset="0"/>
                <a:cs typeface="Verdana" panose="020B0604030504040204" pitchFamily="34" charset="0"/>
              </a:rPr>
              <a:t>postale</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rPr>
              <a:t>1211 Genève 21, Switzerland</a:t>
            </a:r>
          </a:p>
          <a:p>
            <a:pPr algn="r"/>
            <a:r>
              <a:rPr lang="en-GB" sz="800" dirty="0" err="1">
                <a:solidFill>
                  <a:schemeClr val="bg1"/>
                </a:solidFill>
                <a:latin typeface="Verdana" panose="020B0604030504040204" pitchFamily="34" charset="0"/>
                <a:ea typeface="Verdana" panose="020B0604030504040204" pitchFamily="34" charset="0"/>
                <a:cs typeface="Verdana" panose="020B0604030504040204" pitchFamily="34" charset="0"/>
              </a:rPr>
              <a:t>www.wto.org</a:t>
            </a:r>
            <a:endParaRPr lang="en-GB" sz="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94B5FFF8-DFF9-6547-A97B-F53AEF6755A5}"/>
              </a:ext>
            </a:extLst>
          </p:cNvPr>
          <p:cNvSpPr txBox="1"/>
          <p:nvPr/>
        </p:nvSpPr>
        <p:spPr>
          <a:xfrm>
            <a:off x="392724" y="1983373"/>
            <a:ext cx="6022521" cy="3385542"/>
          </a:xfrm>
          <a:prstGeom prst="rect">
            <a:avLst/>
          </a:prstGeom>
          <a:noFill/>
        </p:spPr>
        <p:txBody>
          <a:bodyPr wrap="square" rtlCol="0">
            <a:spAutoFit/>
          </a:bodyPr>
          <a:lstStyle/>
          <a:p>
            <a:r>
              <a:rPr lang="en-US" alt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EBRD GPA Technical Cooperation Facility</a:t>
            </a:r>
          </a:p>
          <a:p>
            <a:endParaRPr lang="en-US" alt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GB" sz="1600" b="1" dirty="0">
                <a:solidFill>
                  <a:schemeClr val="bg1"/>
                </a:solidFill>
                <a:latin typeface="Verdana" panose="020B0604030504040204" pitchFamily="34" charset="0"/>
                <a:ea typeface="Verdana" panose="020B0604030504040204" pitchFamily="34" charset="0"/>
                <a:cs typeface="Verdana" panose="020B0604030504040204" pitchFamily="34" charset="0"/>
              </a:rPr>
              <a:t>Supporting countries to achieve transparent, open procurement markets delivering value for money for governments, business and citizens and benefitting from international trade opportunities</a:t>
            </a:r>
          </a:p>
          <a:p>
            <a:endParaRPr lang="en-US" alt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EBRD Legal Transition Programme</a:t>
            </a: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Five Bank Street </a:t>
            </a: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London E14 4BG</a:t>
            </a: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United Kingdom</a:t>
            </a:r>
          </a:p>
          <a:p>
            <a:pPr>
              <a:spcBef>
                <a:spcPct val="0"/>
              </a:spcBef>
            </a:pPr>
            <a:r>
              <a:rPr lang="de-DE"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Tel: +44 20 7338 7190</a:t>
            </a:r>
          </a:p>
          <a:p>
            <a:pPr>
              <a:spcBef>
                <a:spcPct val="0"/>
              </a:spcBef>
            </a:pPr>
            <a:endPar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spcBef>
                <a:spcPct val="0"/>
              </a:spcBef>
            </a:pPr>
            <a:r>
              <a:rPr lang="en-GB" altLang="en-US" sz="1400" dirty="0">
                <a:solidFill>
                  <a:schemeClr val="bg1"/>
                </a:solidFill>
                <a:latin typeface="Verdana" panose="020B0604030504040204" pitchFamily="34" charset="0"/>
                <a:ea typeface="Verdana" panose="020B0604030504040204" pitchFamily="34" charset="0"/>
                <a:cs typeface="Verdana" panose="020B0604030504040204" pitchFamily="34" charset="0"/>
              </a:rPr>
              <a:t>More information: </a:t>
            </a:r>
            <a:r>
              <a:rPr lang="pl-PL"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extLst>
                    <a:ext uri="{A12FA001-AC4F-418D-AE19-62706E023703}">
                      <ahyp:hlinkClr xmlns:ahyp="http://schemas.microsoft.com/office/drawing/2018/hyperlinkcolor" val="tx"/>
                    </a:ext>
                  </a:extLst>
                </a:hlinkClick>
              </a:rPr>
              <a:t>http://ebrd-gpa-facility.com</a:t>
            </a:r>
            <a:endParaRPr lang="en-GB" alt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24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C34B-2569-4D5C-8CE6-D1E3B4AF1101}"/>
              </a:ext>
            </a:extLst>
          </p:cNvPr>
          <p:cNvSpPr>
            <a:spLocks noGrp="1"/>
          </p:cNvSpPr>
          <p:nvPr>
            <p:ph type="title"/>
          </p:nvPr>
        </p:nvSpPr>
        <p:spPr>
          <a:xfrm>
            <a:off x="323528" y="116632"/>
            <a:ext cx="7930743" cy="826233"/>
          </a:xfrm>
        </p:spPr>
        <p:txBody>
          <a:bodyPr>
            <a:normAutofit fontScale="90000"/>
          </a:bodyPr>
          <a:lstStyle/>
          <a:p>
            <a:r>
              <a:rPr lang="en-US" altLang="es-ES" sz="3200" dirty="0">
                <a:solidFill>
                  <a:srgbClr val="1D4A8E"/>
                </a:solidFill>
                <a:latin typeface="Verdana" panose="020B0604030504040204" pitchFamily="34" charset="0"/>
                <a:ea typeface="Verdana" panose="020B0604030504040204" pitchFamily="34" charset="0"/>
                <a:cs typeface="Verdana" panose="020B0604030504040204" pitchFamily="34" charset="0"/>
              </a:rPr>
              <a:t>Increasing membership and geo-location shift of Parties and Observers</a:t>
            </a:r>
            <a:endParaRPr lang="en-GB" sz="3200" dirty="0">
              <a:solidFill>
                <a:srgbClr val="1D4A8E"/>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Diagram 4">
            <a:extLst>
              <a:ext uri="{FF2B5EF4-FFF2-40B4-BE49-F238E27FC236}">
                <a16:creationId xmlns:a16="http://schemas.microsoft.com/office/drawing/2014/main" id="{B67421B8-4659-4677-B57C-6C7291FCD6C9}"/>
              </a:ext>
            </a:extLst>
          </p:cNvPr>
          <p:cNvGraphicFramePr/>
          <p:nvPr>
            <p:extLst>
              <p:ext uri="{D42A27DB-BD31-4B8C-83A1-F6EECF244321}">
                <p14:modId xmlns:p14="http://schemas.microsoft.com/office/powerpoint/2010/main" val="202912989"/>
              </p:ext>
            </p:extLst>
          </p:nvPr>
        </p:nvGraphicFramePr>
        <p:xfrm>
          <a:off x="496534" y="1124744"/>
          <a:ext cx="7243442" cy="4824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2F064CD-3547-4D84-93C9-C716121F038A}"/>
              </a:ext>
            </a:extLst>
          </p:cNvPr>
          <p:cNvSpPr txBox="1"/>
          <p:nvPr/>
        </p:nvSpPr>
        <p:spPr>
          <a:xfrm>
            <a:off x="6227808" y="2913765"/>
            <a:ext cx="2300548" cy="1246495"/>
          </a:xfrm>
          <a:prstGeom prst="rect">
            <a:avLst/>
          </a:prstGeom>
          <a:noFill/>
        </p:spPr>
        <p:txBody>
          <a:bodyPr wrap="square" rtlCol="0">
            <a:spAutoFit/>
          </a:bodyPr>
          <a:lstStyle/>
          <a:p>
            <a:r>
              <a:rPr lang="en-GB" altLang="en-US" sz="1500" dirty="0">
                <a:solidFill>
                  <a:srgbClr val="1F497D"/>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Albania, Costa Rica, China, Kazakhstan, Kyrgyz Republic, Russian Federation, and Tajikistan</a:t>
            </a:r>
          </a:p>
        </p:txBody>
      </p:sp>
      <p:sp>
        <p:nvSpPr>
          <p:cNvPr id="8" name="Rectangle 7">
            <a:extLst>
              <a:ext uri="{FF2B5EF4-FFF2-40B4-BE49-F238E27FC236}">
                <a16:creationId xmlns:a16="http://schemas.microsoft.com/office/drawing/2014/main" id="{25E5CA94-3F3B-4146-9BBC-8D444F781BFF}"/>
              </a:ext>
            </a:extLst>
          </p:cNvPr>
          <p:cNvSpPr/>
          <p:nvPr/>
        </p:nvSpPr>
        <p:spPr>
          <a:xfrm>
            <a:off x="35120" y="4581130"/>
            <a:ext cx="2141984" cy="1015663"/>
          </a:xfrm>
          <a:prstGeom prst="rect">
            <a:avLst/>
          </a:prstGeom>
        </p:spPr>
        <p:txBody>
          <a:bodyPr wrap="square">
            <a:spAutoFit/>
          </a:bodyPr>
          <a:lstStyle/>
          <a:p>
            <a:pPr algn="ctr"/>
            <a:r>
              <a:rPr lang="en-US" altLang="en-US" sz="1500" dirty="0">
                <a:solidFill>
                  <a:srgbClr val="1F497D"/>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Afghanistan, Mongolia, Saudi Arabia and Seychelles</a:t>
            </a:r>
            <a:endParaRPr lang="en-GB" sz="15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5B2D5328-8379-7E7D-DC40-160184B849AF}"/>
              </a:ext>
            </a:extLst>
          </p:cNvPr>
          <p:cNvSpPr txBox="1"/>
          <p:nvPr/>
        </p:nvSpPr>
        <p:spPr>
          <a:xfrm>
            <a:off x="5430394" y="4391932"/>
            <a:ext cx="3678486" cy="1557349"/>
          </a:xfrm>
          <a:prstGeom prst="rect">
            <a:avLst/>
          </a:prstGeom>
          <a:noFill/>
        </p:spPr>
        <p:txBody>
          <a:bodyPr wrap="square" rtlCol="0">
            <a:spAutoFit/>
          </a:bodyPr>
          <a:lstStyle/>
          <a:p>
            <a:pPr marL="0" lvl="0" indent="0" defTabSz="666750">
              <a:lnSpc>
                <a:spcPct val="90000"/>
              </a:lnSpc>
              <a:spcBef>
                <a:spcPct val="0"/>
              </a:spcBef>
              <a:spcAft>
                <a:spcPct val="35000"/>
              </a:spcAft>
              <a:buNone/>
            </a:pPr>
            <a:r>
              <a:rPr lang="en-US" sz="1400" kern="1200" dirty="0">
                <a:solidFill>
                  <a:srgbClr val="1F497D"/>
                </a:solidFill>
                <a:latin typeface="Verdana" panose="020B0604030504040204" pitchFamily="34" charset="0"/>
                <a:ea typeface="Verdana" panose="020B0604030504040204" pitchFamily="34" charset="0"/>
                <a:cs typeface="Verdana" panose="020B0604030504040204" pitchFamily="34" charset="0"/>
              </a:rPr>
              <a:t>Dominican Republic in </a:t>
            </a:r>
            <a:r>
              <a:rPr lang="en-US" sz="1400" b="1" kern="1200" dirty="0">
                <a:solidFill>
                  <a:srgbClr val="1F497D"/>
                </a:solidFill>
                <a:latin typeface="Verdana" panose="020B0604030504040204" pitchFamily="34" charset="0"/>
                <a:ea typeface="Verdana" panose="020B0604030504040204" pitchFamily="34" charset="0"/>
                <a:cs typeface="Verdana" panose="020B0604030504040204" pitchFamily="34" charset="0"/>
              </a:rPr>
              <a:t>2023</a:t>
            </a:r>
            <a:endParaRPr lang="en-US" sz="14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marL="0" lvl="0" indent="0" defTabSz="666750">
              <a:lnSpc>
                <a:spcPct val="90000"/>
              </a:lnSpc>
              <a:spcBef>
                <a:spcPct val="0"/>
              </a:spcBef>
              <a:spcAft>
                <a:spcPct val="35000"/>
              </a:spcAft>
              <a:buNone/>
            </a:pPr>
            <a:r>
              <a:rPr lang="en-GB" sz="1400" kern="1200" dirty="0">
                <a:solidFill>
                  <a:srgbClr val="1F497D"/>
                </a:solidFill>
                <a:latin typeface="Verdana" panose="020B0604030504040204" pitchFamily="34" charset="0"/>
                <a:ea typeface="Verdana" panose="020B0604030504040204" pitchFamily="34" charset="0"/>
                <a:cs typeface="Verdana" panose="020B0604030504040204" pitchFamily="34" charset="0"/>
              </a:rPr>
              <a:t>Côte d’Ivoire in </a:t>
            </a:r>
            <a:r>
              <a:rPr lang="en-GB" sz="1400" b="1" kern="1200" dirty="0">
                <a:solidFill>
                  <a:srgbClr val="1F497D"/>
                </a:solidFill>
                <a:latin typeface="Verdana" panose="020B0604030504040204" pitchFamily="34" charset="0"/>
                <a:ea typeface="Verdana" panose="020B0604030504040204" pitchFamily="34" charset="0"/>
                <a:cs typeface="Verdana" panose="020B0604030504040204" pitchFamily="34" charset="0"/>
              </a:rPr>
              <a:t>2020</a:t>
            </a:r>
            <a:r>
              <a:rPr lang="en-GB" sz="1400" kern="1200" dirty="0">
                <a:solidFill>
                  <a:srgbClr val="1F497D"/>
                </a:solidFill>
                <a:latin typeface="Verdana" panose="020B0604030504040204" pitchFamily="34" charset="0"/>
                <a:ea typeface="Verdana" panose="020B0604030504040204" pitchFamily="34" charset="0"/>
                <a:cs typeface="Verdana" panose="020B0604030504040204" pitchFamily="34" charset="0"/>
              </a:rPr>
              <a:t> </a:t>
            </a:r>
          </a:p>
          <a:p>
            <a:pPr marL="0" lvl="0" indent="0" defTabSz="666750">
              <a:lnSpc>
                <a:spcPct val="90000"/>
              </a:lnSpc>
              <a:spcBef>
                <a:spcPct val="0"/>
              </a:spcBef>
              <a:spcAft>
                <a:spcPct val="35000"/>
              </a:spcAft>
              <a:buNone/>
            </a:pPr>
            <a:r>
              <a:rPr lang="en-GB" sz="1400" kern="1200" dirty="0">
                <a:solidFill>
                  <a:srgbClr val="1F497D"/>
                </a:solidFill>
                <a:latin typeface="Verdana" panose="020B0604030504040204" pitchFamily="34" charset="0"/>
                <a:ea typeface="Verdana" panose="020B0604030504040204" pitchFamily="34" charset="0"/>
                <a:cs typeface="Verdana" panose="020B0604030504040204" pitchFamily="34" charset="0"/>
              </a:rPr>
              <a:t>Ecuador, Paraguay and the Philippines in </a:t>
            </a:r>
            <a:r>
              <a:rPr lang="en-GB" sz="1400" b="1" kern="1200" dirty="0">
                <a:solidFill>
                  <a:srgbClr val="1F497D"/>
                </a:solidFill>
                <a:latin typeface="Verdana" panose="020B0604030504040204" pitchFamily="34" charset="0"/>
                <a:ea typeface="Verdana" panose="020B0604030504040204" pitchFamily="34" charset="0"/>
                <a:cs typeface="Verdana" panose="020B0604030504040204" pitchFamily="34" charset="0"/>
              </a:rPr>
              <a:t>2019</a:t>
            </a:r>
            <a:endParaRPr lang="en-GB" sz="14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marL="0" lvl="0" indent="0" defTabSz="666750">
              <a:lnSpc>
                <a:spcPct val="90000"/>
              </a:lnSpc>
              <a:spcBef>
                <a:spcPct val="0"/>
              </a:spcBef>
              <a:spcAft>
                <a:spcPct val="35000"/>
              </a:spcAft>
              <a:buNone/>
            </a:pPr>
            <a:r>
              <a:rPr lang="en-US" sz="1400" kern="1200" dirty="0">
                <a:solidFill>
                  <a:srgbClr val="1F497D"/>
                </a:solidFill>
                <a:latin typeface="Verdana" panose="020B0604030504040204" pitchFamily="34" charset="0"/>
                <a:ea typeface="Verdana" panose="020B0604030504040204" pitchFamily="34" charset="0"/>
                <a:cs typeface="Verdana" panose="020B0604030504040204" pitchFamily="34" charset="0"/>
              </a:rPr>
              <a:t>Belarus in </a:t>
            </a:r>
            <a:r>
              <a:rPr lang="en-US" sz="1400" b="1" kern="1200" dirty="0">
                <a:solidFill>
                  <a:srgbClr val="1F497D"/>
                </a:solidFill>
                <a:latin typeface="Verdana" panose="020B0604030504040204" pitchFamily="34" charset="0"/>
                <a:ea typeface="Verdana" panose="020B0604030504040204" pitchFamily="34" charset="0"/>
                <a:cs typeface="Verdana" panose="020B0604030504040204" pitchFamily="34" charset="0"/>
              </a:rPr>
              <a:t>2018</a:t>
            </a:r>
          </a:p>
          <a:p>
            <a:pPr marL="0" lvl="0" indent="0" defTabSz="666750">
              <a:lnSpc>
                <a:spcPct val="90000"/>
              </a:lnSpc>
              <a:spcBef>
                <a:spcPct val="0"/>
              </a:spcBef>
              <a:spcAft>
                <a:spcPct val="35000"/>
              </a:spcAft>
              <a:buNone/>
            </a:pPr>
            <a:r>
              <a:rPr lang="en-US" sz="1400" dirty="0">
                <a:solidFill>
                  <a:srgbClr val="1F497D"/>
                </a:solidFill>
                <a:latin typeface="Verdana" panose="020B0604030504040204" pitchFamily="34" charset="0"/>
                <a:ea typeface="Verdana" panose="020B0604030504040204" pitchFamily="34" charset="0"/>
                <a:cs typeface="Verdana" panose="020B0604030504040204" pitchFamily="34" charset="0"/>
              </a:rPr>
              <a:t>+ 5 international organizations</a:t>
            </a:r>
          </a:p>
        </p:txBody>
      </p:sp>
    </p:spTree>
    <p:extLst>
      <p:ext uri="{BB962C8B-B14F-4D97-AF65-F5344CB8AC3E}">
        <p14:creationId xmlns:p14="http://schemas.microsoft.com/office/powerpoint/2010/main" val="314134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9F49C2-2098-A747-856E-A7F15B98F21B}"/>
              </a:ext>
            </a:extLst>
          </p:cNvPr>
          <p:cNvGrpSpPr/>
          <p:nvPr/>
        </p:nvGrpSpPr>
        <p:grpSpPr>
          <a:xfrm>
            <a:off x="179512" y="994171"/>
            <a:ext cx="8363608" cy="4869658"/>
            <a:chOff x="2027055" y="2813405"/>
            <a:chExt cx="20346537" cy="10068878"/>
          </a:xfrm>
          <a:solidFill>
            <a:schemeClr val="bg1">
              <a:lumMod val="95000"/>
            </a:schemeClr>
          </a:solidFill>
        </p:grpSpPr>
        <p:sp>
          <p:nvSpPr>
            <p:cNvPr id="3" name="Shape 2797">
              <a:extLst>
                <a:ext uri="{FF2B5EF4-FFF2-40B4-BE49-F238E27FC236}">
                  <a16:creationId xmlns:a16="http://schemas.microsoft.com/office/drawing/2014/main" id="{514E878B-8837-F442-897E-63537B71E01A}"/>
                </a:ext>
              </a:extLst>
            </p:cNvPr>
            <p:cNvSpPr/>
            <p:nvPr/>
          </p:nvSpPr>
          <p:spPr>
            <a:xfrm>
              <a:off x="10162602" y="2928528"/>
              <a:ext cx="3509087" cy="315183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4" name="Shape 2798">
              <a:extLst>
                <a:ext uri="{FF2B5EF4-FFF2-40B4-BE49-F238E27FC236}">
                  <a16:creationId xmlns:a16="http://schemas.microsoft.com/office/drawing/2014/main" id="{B80CE261-03CE-C241-87C2-4D6FC0639C01}"/>
                </a:ext>
              </a:extLst>
            </p:cNvPr>
            <p:cNvSpPr/>
            <p:nvPr/>
          </p:nvSpPr>
          <p:spPr>
            <a:xfrm>
              <a:off x="5781924" y="7740650"/>
              <a:ext cx="3155324" cy="5141633"/>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5" name="Shape 2799">
              <a:extLst>
                <a:ext uri="{FF2B5EF4-FFF2-40B4-BE49-F238E27FC236}">
                  <a16:creationId xmlns:a16="http://schemas.microsoft.com/office/drawing/2014/main" id="{85FFE2D0-AC5A-E641-B0A9-8B2AAF871A49}"/>
                </a:ext>
              </a:extLst>
            </p:cNvPr>
            <p:cNvSpPr/>
            <p:nvPr/>
          </p:nvSpPr>
          <p:spPr>
            <a:xfrm>
              <a:off x="2027055" y="2813405"/>
              <a:ext cx="8966833" cy="533273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6" name="Shape 2800">
              <a:extLst>
                <a:ext uri="{FF2B5EF4-FFF2-40B4-BE49-F238E27FC236}">
                  <a16:creationId xmlns:a16="http://schemas.microsoft.com/office/drawing/2014/main" id="{1A863DE1-8B52-6440-AE92-AFEA7F893B53}"/>
                </a:ext>
              </a:extLst>
            </p:cNvPr>
            <p:cNvSpPr/>
            <p:nvPr/>
          </p:nvSpPr>
          <p:spPr>
            <a:xfrm>
              <a:off x="10056202" y="5875667"/>
              <a:ext cx="4625615" cy="545708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7" name="Shape 2801">
              <a:extLst>
                <a:ext uri="{FF2B5EF4-FFF2-40B4-BE49-F238E27FC236}">
                  <a16:creationId xmlns:a16="http://schemas.microsoft.com/office/drawing/2014/main" id="{BB0F39FE-792A-8545-9D7A-EE49D25084E3}"/>
                </a:ext>
              </a:extLst>
            </p:cNvPr>
            <p:cNvSpPr/>
            <p:nvPr/>
          </p:nvSpPr>
          <p:spPr>
            <a:xfrm>
              <a:off x="12781742" y="2928528"/>
              <a:ext cx="8235952" cy="650253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grpFill/>
            <a:ln w="12700" cap="flat">
              <a:noFill/>
              <a:miter lim="400000"/>
            </a:ln>
            <a:effectLst/>
          </p:spPr>
          <p:txBody>
            <a:bodyPr wrap="square" lIns="0" tIns="0" rIns="0" bIns="0" numCol="1" anchor="ctr">
              <a:noAutofit/>
            </a:bodyPr>
            <a:lstStyle/>
            <a:p>
              <a:endParaRPr sz="1899" dirty="0">
                <a:latin typeface="Lato Light" panose="020F0502020204030203" pitchFamily="34" charset="0"/>
              </a:endParaRPr>
            </a:p>
          </p:txBody>
        </p:sp>
        <p:sp>
          <p:nvSpPr>
            <p:cNvPr id="8" name="Freeform 7">
              <a:extLst>
                <a:ext uri="{FF2B5EF4-FFF2-40B4-BE49-F238E27FC236}">
                  <a16:creationId xmlns:a16="http://schemas.microsoft.com/office/drawing/2014/main" id="{9E424E20-9E6E-BD48-ADC2-C994614AB1EE}"/>
                </a:ext>
              </a:extLst>
            </p:cNvPr>
            <p:cNvSpPr/>
            <p:nvPr/>
          </p:nvSpPr>
          <p:spPr>
            <a:xfrm>
              <a:off x="18599379" y="8868850"/>
              <a:ext cx="3774213" cy="3312961"/>
            </a:xfrm>
            <a:custGeom>
              <a:avLst/>
              <a:gdLst>
                <a:gd name="connsiteX0" fmla="*/ 1847097 w 3774213"/>
                <a:gd name="connsiteY0" fmla="*/ 2904922 h 3312961"/>
                <a:gd name="connsiteX1" fmla="*/ 1620779 w 3774213"/>
                <a:gd name="connsiteY1" fmla="*/ 3107081 h 3312961"/>
                <a:gd name="connsiteX2" fmla="*/ 1615255 w 3774213"/>
                <a:gd name="connsiteY2" fmla="*/ 2956376 h 3312961"/>
                <a:gd name="connsiteX3" fmla="*/ 1789793 w 3774213"/>
                <a:gd name="connsiteY3" fmla="*/ 2921440 h 3312961"/>
                <a:gd name="connsiteX4" fmla="*/ 1789793 w 3774213"/>
                <a:gd name="connsiteY4" fmla="*/ 2921440 h 3312961"/>
                <a:gd name="connsiteX5" fmla="*/ 1847097 w 3774213"/>
                <a:gd name="connsiteY5" fmla="*/ 2904922 h 3312961"/>
                <a:gd name="connsiteX6" fmla="*/ 3258361 w 3774213"/>
                <a:gd name="connsiteY6" fmla="*/ 2825429 h 3312961"/>
                <a:gd name="connsiteX7" fmla="*/ 3258361 w 3774213"/>
                <a:gd name="connsiteY7" fmla="*/ 2825429 h 3312961"/>
                <a:gd name="connsiteX8" fmla="*/ 3544517 w 3774213"/>
                <a:gd name="connsiteY8" fmla="*/ 2321740 h 3312961"/>
                <a:gd name="connsiteX9" fmla="*/ 3553743 w 3774213"/>
                <a:gd name="connsiteY9" fmla="*/ 2333804 h 3312961"/>
                <a:gd name="connsiteX10" fmla="*/ 3566235 w 3774213"/>
                <a:gd name="connsiteY10" fmla="*/ 2364055 h 3312961"/>
                <a:gd name="connsiteX11" fmla="*/ 3608387 w 3774213"/>
                <a:gd name="connsiteY11" fmla="*/ 2409513 h 3312961"/>
                <a:gd name="connsiteX12" fmla="*/ 3583277 w 3774213"/>
                <a:gd name="connsiteY12" fmla="*/ 2482453 h 3312961"/>
                <a:gd name="connsiteX13" fmla="*/ 3581761 w 3774213"/>
                <a:gd name="connsiteY13" fmla="*/ 2515341 h 3312961"/>
                <a:gd name="connsiteX14" fmla="*/ 3607945 w 3774213"/>
                <a:gd name="connsiteY14" fmla="*/ 2519042 h 3312961"/>
                <a:gd name="connsiteX15" fmla="*/ 3607945 w 3774213"/>
                <a:gd name="connsiteY15" fmla="*/ 2519042 h 3312961"/>
                <a:gd name="connsiteX16" fmla="*/ 3621405 w 3774213"/>
                <a:gd name="connsiteY16" fmla="*/ 2486980 h 3312961"/>
                <a:gd name="connsiteX17" fmla="*/ 3631917 w 3774213"/>
                <a:gd name="connsiteY17" fmla="*/ 2518563 h 3312961"/>
                <a:gd name="connsiteX18" fmla="*/ 3617403 w 3774213"/>
                <a:gd name="connsiteY18" fmla="*/ 2562929 h 3312961"/>
                <a:gd name="connsiteX19" fmla="*/ 3640681 w 3774213"/>
                <a:gd name="connsiteY19" fmla="*/ 2596589 h 3312961"/>
                <a:gd name="connsiteX20" fmla="*/ 3712135 w 3774213"/>
                <a:gd name="connsiteY20" fmla="*/ 2592062 h 3312961"/>
                <a:gd name="connsiteX21" fmla="*/ 3774213 w 3774213"/>
                <a:gd name="connsiteY21" fmla="*/ 2586550 h 3312961"/>
                <a:gd name="connsiteX22" fmla="*/ 3737117 w 3774213"/>
                <a:gd name="connsiteY22" fmla="*/ 2627613 h 3312961"/>
                <a:gd name="connsiteX23" fmla="*/ 3694187 w 3774213"/>
                <a:gd name="connsiteY23" fmla="*/ 2668118 h 3312961"/>
                <a:gd name="connsiteX24" fmla="*/ 3593305 w 3774213"/>
                <a:gd name="connsiteY24" fmla="*/ 2713042 h 3312961"/>
                <a:gd name="connsiteX25" fmla="*/ 3577169 w 3774213"/>
                <a:gd name="connsiteY25" fmla="*/ 2726091 h 3312961"/>
                <a:gd name="connsiteX26" fmla="*/ 3573439 w 3774213"/>
                <a:gd name="connsiteY26" fmla="*/ 2747475 h 3312961"/>
                <a:gd name="connsiteX27" fmla="*/ 3534827 w 3774213"/>
                <a:gd name="connsiteY27" fmla="*/ 2777088 h 3312961"/>
                <a:gd name="connsiteX28" fmla="*/ 3495393 w 3774213"/>
                <a:gd name="connsiteY28" fmla="*/ 2812772 h 3312961"/>
                <a:gd name="connsiteX29" fmla="*/ 3442497 w 3774213"/>
                <a:gd name="connsiteY29" fmla="*/ 2843770 h 3312961"/>
                <a:gd name="connsiteX30" fmla="*/ 3362533 w 3774213"/>
                <a:gd name="connsiteY30" fmla="*/ 2890692 h 3312961"/>
                <a:gd name="connsiteX31" fmla="*/ 3322993 w 3774213"/>
                <a:gd name="connsiteY31" fmla="*/ 2875885 h 3312961"/>
                <a:gd name="connsiteX32" fmla="*/ 3327533 w 3774213"/>
                <a:gd name="connsiteY32" fmla="*/ 2866843 h 3312961"/>
                <a:gd name="connsiteX33" fmla="*/ 3304353 w 3774213"/>
                <a:gd name="connsiteY33" fmla="*/ 2887171 h 3312961"/>
                <a:gd name="connsiteX34" fmla="*/ 3289805 w 3774213"/>
                <a:gd name="connsiteY34" fmla="*/ 2913617 h 3312961"/>
                <a:gd name="connsiteX35" fmla="*/ 3278739 w 3774213"/>
                <a:gd name="connsiteY35" fmla="*/ 2927595 h 3312961"/>
                <a:gd name="connsiteX36" fmla="*/ 3216077 w 3774213"/>
                <a:gd name="connsiteY36" fmla="*/ 2971393 h 3312961"/>
                <a:gd name="connsiteX37" fmla="*/ 3089189 w 3774213"/>
                <a:gd name="connsiteY37" fmla="*/ 3060059 h 3312961"/>
                <a:gd name="connsiteX38" fmla="*/ 3101147 w 3774213"/>
                <a:gd name="connsiteY38" fmla="*/ 3074401 h 3312961"/>
                <a:gd name="connsiteX39" fmla="*/ 3087809 w 3774213"/>
                <a:gd name="connsiteY39" fmla="*/ 3087740 h 3312961"/>
                <a:gd name="connsiteX40" fmla="*/ 3057633 w 3774213"/>
                <a:gd name="connsiteY40" fmla="*/ 3092680 h 3312961"/>
                <a:gd name="connsiteX41" fmla="*/ 3013747 w 3774213"/>
                <a:gd name="connsiteY41" fmla="*/ 3103835 h 3312961"/>
                <a:gd name="connsiteX42" fmla="*/ 2941995 w 3774213"/>
                <a:gd name="connsiteY42" fmla="*/ 3131539 h 3312961"/>
                <a:gd name="connsiteX43" fmla="*/ 2879407 w 3774213"/>
                <a:gd name="connsiteY43" fmla="*/ 3192683 h 3312961"/>
                <a:gd name="connsiteX44" fmla="*/ 2715263 w 3774213"/>
                <a:gd name="connsiteY44" fmla="*/ 3298377 h 3312961"/>
                <a:gd name="connsiteX45" fmla="*/ 2629875 w 3774213"/>
                <a:gd name="connsiteY45" fmla="*/ 3308644 h 3312961"/>
                <a:gd name="connsiteX46" fmla="*/ 2596197 w 3774213"/>
                <a:gd name="connsiteY46" fmla="*/ 3290706 h 3312961"/>
                <a:gd name="connsiteX47" fmla="*/ 2596197 w 3774213"/>
                <a:gd name="connsiteY47" fmla="*/ 3274702 h 3312961"/>
                <a:gd name="connsiteX48" fmla="*/ 2522917 w 3774213"/>
                <a:gd name="connsiteY48" fmla="*/ 3277389 h 3312961"/>
                <a:gd name="connsiteX49" fmla="*/ 2540911 w 3774213"/>
                <a:gd name="connsiteY49" fmla="*/ 3254807 h 3312961"/>
                <a:gd name="connsiteX50" fmla="*/ 2578165 w 3774213"/>
                <a:gd name="connsiteY50" fmla="*/ 3225304 h 3312961"/>
                <a:gd name="connsiteX51" fmla="*/ 2630695 w 3774213"/>
                <a:gd name="connsiteY51" fmla="*/ 3192137 h 3312961"/>
                <a:gd name="connsiteX52" fmla="*/ 2695295 w 3774213"/>
                <a:gd name="connsiteY52" fmla="*/ 3153278 h 3312961"/>
                <a:gd name="connsiteX53" fmla="*/ 2746781 w 3774213"/>
                <a:gd name="connsiteY53" fmla="*/ 3121431 h 3312961"/>
                <a:gd name="connsiteX54" fmla="*/ 2805867 w 3774213"/>
                <a:gd name="connsiteY54" fmla="*/ 3099327 h 3312961"/>
                <a:gd name="connsiteX55" fmla="*/ 2943187 w 3774213"/>
                <a:gd name="connsiteY55" fmla="*/ 3040345 h 3312961"/>
                <a:gd name="connsiteX56" fmla="*/ 2990799 w 3774213"/>
                <a:gd name="connsiteY56" fmla="*/ 3016147 h 3312961"/>
                <a:gd name="connsiteX57" fmla="*/ 3031071 w 3774213"/>
                <a:gd name="connsiteY57" fmla="*/ 2997913 h 3312961"/>
                <a:gd name="connsiteX58" fmla="*/ 3050629 w 3774213"/>
                <a:gd name="connsiteY58" fmla="*/ 2982137 h 3312961"/>
                <a:gd name="connsiteX59" fmla="*/ 3084717 w 3774213"/>
                <a:gd name="connsiteY59" fmla="*/ 2943234 h 3312961"/>
                <a:gd name="connsiteX60" fmla="*/ 3131211 w 3774213"/>
                <a:gd name="connsiteY60" fmla="*/ 2919081 h 3312961"/>
                <a:gd name="connsiteX61" fmla="*/ 3171261 w 3774213"/>
                <a:gd name="connsiteY61" fmla="*/ 2891195 h 3312961"/>
                <a:gd name="connsiteX62" fmla="*/ 3198493 w 3774213"/>
                <a:gd name="connsiteY62" fmla="*/ 2855045 h 3312961"/>
                <a:gd name="connsiteX63" fmla="*/ 3258361 w 3774213"/>
                <a:gd name="connsiteY63" fmla="*/ 2825429 h 3312961"/>
                <a:gd name="connsiteX64" fmla="*/ 3243645 w 3774213"/>
                <a:gd name="connsiteY64" fmla="*/ 2886801 h 3312961"/>
                <a:gd name="connsiteX65" fmla="*/ 3291033 w 3774213"/>
                <a:gd name="connsiteY65" fmla="*/ 2866245 h 3312961"/>
                <a:gd name="connsiteX66" fmla="*/ 3310373 w 3774213"/>
                <a:gd name="connsiteY66" fmla="*/ 2858457 h 3312961"/>
                <a:gd name="connsiteX67" fmla="*/ 3327579 w 3774213"/>
                <a:gd name="connsiteY67" fmla="*/ 2866751 h 3312961"/>
                <a:gd name="connsiteX68" fmla="*/ 3328755 w 3774213"/>
                <a:gd name="connsiteY68" fmla="*/ 2864408 h 3312961"/>
                <a:gd name="connsiteX69" fmla="*/ 3377615 w 3774213"/>
                <a:gd name="connsiteY69" fmla="*/ 2831866 h 3312961"/>
                <a:gd name="connsiteX70" fmla="*/ 3422589 w 3774213"/>
                <a:gd name="connsiteY70" fmla="*/ 2780923 h 3312961"/>
                <a:gd name="connsiteX71" fmla="*/ 3374835 w 3774213"/>
                <a:gd name="connsiteY71" fmla="*/ 2713362 h 3312961"/>
                <a:gd name="connsiteX72" fmla="*/ 3434449 w 3774213"/>
                <a:gd name="connsiteY72" fmla="*/ 2683936 h 3312961"/>
                <a:gd name="connsiteX73" fmla="*/ 3493559 w 3774213"/>
                <a:gd name="connsiteY73" fmla="*/ 2629610 h 3312961"/>
                <a:gd name="connsiteX74" fmla="*/ 3536091 w 3774213"/>
                <a:gd name="connsiteY74" fmla="*/ 2451083 h 3312961"/>
                <a:gd name="connsiteX75" fmla="*/ 3536765 w 3774213"/>
                <a:gd name="connsiteY75" fmla="*/ 2372737 h 3312961"/>
                <a:gd name="connsiteX76" fmla="*/ 3536659 w 3774213"/>
                <a:gd name="connsiteY76" fmla="*/ 2327812 h 3312961"/>
                <a:gd name="connsiteX77" fmla="*/ 3544517 w 3774213"/>
                <a:gd name="connsiteY77" fmla="*/ 2321740 h 3312961"/>
                <a:gd name="connsiteX78" fmla="*/ 51097 w 3774213"/>
                <a:gd name="connsiteY78" fmla="*/ 1767664 h 3312961"/>
                <a:gd name="connsiteX79" fmla="*/ 51161 w 3774213"/>
                <a:gd name="connsiteY79" fmla="*/ 1767783 h 3312961"/>
                <a:gd name="connsiteX80" fmla="*/ 51215 w 3774213"/>
                <a:gd name="connsiteY80" fmla="*/ 1768012 h 3312961"/>
                <a:gd name="connsiteX81" fmla="*/ 46207 w 3774213"/>
                <a:gd name="connsiteY81" fmla="*/ 1758477 h 3312961"/>
                <a:gd name="connsiteX82" fmla="*/ 49965 w 3774213"/>
                <a:gd name="connsiteY82" fmla="*/ 1764319 h 3312961"/>
                <a:gd name="connsiteX83" fmla="*/ 51097 w 3774213"/>
                <a:gd name="connsiteY83" fmla="*/ 1767664 h 3312961"/>
                <a:gd name="connsiteX84" fmla="*/ 2635381 w 3774213"/>
                <a:gd name="connsiteY84" fmla="*/ 1692529 h 3312961"/>
                <a:gd name="connsiteX85" fmla="*/ 2637905 w 3774213"/>
                <a:gd name="connsiteY85" fmla="*/ 1697668 h 3312961"/>
                <a:gd name="connsiteX86" fmla="*/ 2635381 w 3774213"/>
                <a:gd name="connsiteY86" fmla="*/ 1692529 h 3312961"/>
                <a:gd name="connsiteX87" fmla="*/ 155271 w 3774213"/>
                <a:gd name="connsiteY87" fmla="*/ 1487762 h 3312961"/>
                <a:gd name="connsiteX88" fmla="*/ 164959 w 3774213"/>
                <a:gd name="connsiteY88" fmla="*/ 1487762 h 3312961"/>
                <a:gd name="connsiteX89" fmla="*/ 155439 w 3774213"/>
                <a:gd name="connsiteY89" fmla="*/ 1490808 h 3312961"/>
                <a:gd name="connsiteX90" fmla="*/ 154789 w 3774213"/>
                <a:gd name="connsiteY90" fmla="*/ 1479085 h 3312961"/>
                <a:gd name="connsiteX91" fmla="*/ 155271 w 3774213"/>
                <a:gd name="connsiteY91" fmla="*/ 1487762 h 3312961"/>
                <a:gd name="connsiteX92" fmla="*/ 154465 w 3774213"/>
                <a:gd name="connsiteY92" fmla="*/ 1487762 h 3312961"/>
                <a:gd name="connsiteX93" fmla="*/ 154789 w 3774213"/>
                <a:gd name="connsiteY93" fmla="*/ 1479085 h 3312961"/>
                <a:gd name="connsiteX94" fmla="*/ 2175983 w 3774213"/>
                <a:gd name="connsiteY94" fmla="*/ 654522 h 3312961"/>
                <a:gd name="connsiteX95" fmla="*/ 2198935 w 3774213"/>
                <a:gd name="connsiteY95" fmla="*/ 733503 h 3312961"/>
                <a:gd name="connsiteX96" fmla="*/ 2220891 w 3774213"/>
                <a:gd name="connsiteY96" fmla="*/ 888740 h 3312961"/>
                <a:gd name="connsiteX97" fmla="*/ 2279025 w 3774213"/>
                <a:gd name="connsiteY97" fmla="*/ 902919 h 3312961"/>
                <a:gd name="connsiteX98" fmla="*/ 2345305 w 3774213"/>
                <a:gd name="connsiteY98" fmla="*/ 1274640 h 3312961"/>
                <a:gd name="connsiteX99" fmla="*/ 2473447 w 3774213"/>
                <a:gd name="connsiteY99" fmla="*/ 1376377 h 3312961"/>
                <a:gd name="connsiteX100" fmla="*/ 2516253 w 3774213"/>
                <a:gd name="connsiteY100" fmla="*/ 1523282 h 3312961"/>
                <a:gd name="connsiteX101" fmla="*/ 2522329 w 3774213"/>
                <a:gd name="connsiteY101" fmla="*/ 1497410 h 3312961"/>
                <a:gd name="connsiteX102" fmla="*/ 2565135 w 3774213"/>
                <a:gd name="connsiteY102" fmla="*/ 1605286 h 3312961"/>
                <a:gd name="connsiteX103" fmla="*/ 2637905 w 3774213"/>
                <a:gd name="connsiteY103" fmla="*/ 1697668 h 3312961"/>
                <a:gd name="connsiteX104" fmla="*/ 2632657 w 3774213"/>
                <a:gd name="connsiteY104" fmla="*/ 1878194 h 3312961"/>
                <a:gd name="connsiteX105" fmla="*/ 2635281 w 3774213"/>
                <a:gd name="connsiteY105" fmla="*/ 1982562 h 3312961"/>
                <a:gd name="connsiteX106" fmla="*/ 2527989 w 3774213"/>
                <a:gd name="connsiteY106" fmla="*/ 2155340 h 3312961"/>
                <a:gd name="connsiteX107" fmla="*/ 2408409 w 3774213"/>
                <a:gd name="connsiteY107" fmla="*/ 2302830 h 3312961"/>
                <a:gd name="connsiteX108" fmla="*/ 2101449 w 3774213"/>
                <a:gd name="connsiteY108" fmla="*/ 2647802 h 3312961"/>
                <a:gd name="connsiteX109" fmla="*/ 1929673 w 3774213"/>
                <a:gd name="connsiteY109" fmla="*/ 2709195 h 3312961"/>
                <a:gd name="connsiteX110" fmla="*/ 1803463 w 3774213"/>
                <a:gd name="connsiteY110" fmla="*/ 2780820 h 3312961"/>
                <a:gd name="connsiteX111" fmla="*/ 1768251 w 3774213"/>
                <a:gd name="connsiteY111" fmla="*/ 2702763 h 3312961"/>
                <a:gd name="connsiteX112" fmla="*/ 1640939 w 3774213"/>
                <a:gd name="connsiteY112" fmla="*/ 2759625 h 3312961"/>
                <a:gd name="connsiteX113" fmla="*/ 1490565 w 3774213"/>
                <a:gd name="connsiteY113" fmla="*/ 2697939 h 3312961"/>
                <a:gd name="connsiteX114" fmla="*/ 1496227 w 3774213"/>
                <a:gd name="connsiteY114" fmla="*/ 2546064 h 3312961"/>
                <a:gd name="connsiteX115" fmla="*/ 1429947 w 3774213"/>
                <a:gd name="connsiteY115" fmla="*/ 2516683 h 3312961"/>
                <a:gd name="connsiteX116" fmla="*/ 1464329 w 3774213"/>
                <a:gd name="connsiteY116" fmla="*/ 2415384 h 3312961"/>
                <a:gd name="connsiteX117" fmla="*/ 1352343 w 3774213"/>
                <a:gd name="connsiteY117" fmla="*/ 2492857 h 3312961"/>
                <a:gd name="connsiteX118" fmla="*/ 1443065 w 3774213"/>
                <a:gd name="connsiteY118" fmla="*/ 2394335 h 3312961"/>
                <a:gd name="connsiteX119" fmla="*/ 1490151 w 3774213"/>
                <a:gd name="connsiteY119" fmla="*/ 2301222 h 3312961"/>
                <a:gd name="connsiteX120" fmla="*/ 1283439 w 3774213"/>
                <a:gd name="connsiteY120" fmla="*/ 2469615 h 3312961"/>
                <a:gd name="connsiteX121" fmla="*/ 1272531 w 3774213"/>
                <a:gd name="connsiteY121" fmla="*/ 2337181 h 3312961"/>
                <a:gd name="connsiteX122" fmla="*/ 1248503 w 3774213"/>
                <a:gd name="connsiteY122" fmla="*/ 2266579 h 3312961"/>
                <a:gd name="connsiteX123" fmla="*/ 990701 w 3774213"/>
                <a:gd name="connsiteY123" fmla="*/ 2214833 h 3312961"/>
                <a:gd name="connsiteX124" fmla="*/ 643281 w 3774213"/>
                <a:gd name="connsiteY124" fmla="*/ 2308385 h 3312961"/>
                <a:gd name="connsiteX125" fmla="*/ 517625 w 3774213"/>
                <a:gd name="connsiteY125" fmla="*/ 2388196 h 3312961"/>
                <a:gd name="connsiteX126" fmla="*/ 356619 w 3774213"/>
                <a:gd name="connsiteY126" fmla="*/ 2384249 h 3312961"/>
                <a:gd name="connsiteX127" fmla="*/ 105997 w 3774213"/>
                <a:gd name="connsiteY127" fmla="*/ 2477508 h 3312961"/>
                <a:gd name="connsiteX128" fmla="*/ 1053 w 3774213"/>
                <a:gd name="connsiteY128" fmla="*/ 2379279 h 3312961"/>
                <a:gd name="connsiteX129" fmla="*/ 63329 w 3774213"/>
                <a:gd name="connsiteY129" fmla="*/ 2331626 h 3312961"/>
                <a:gd name="connsiteX130" fmla="*/ 88461 w 3774213"/>
                <a:gd name="connsiteY130" fmla="*/ 2139992 h 3312961"/>
                <a:gd name="connsiteX131" fmla="*/ 88461 w 3774213"/>
                <a:gd name="connsiteY131" fmla="*/ 1983001 h 3312961"/>
                <a:gd name="connsiteX132" fmla="*/ 56577 w 3774213"/>
                <a:gd name="connsiteY132" fmla="*/ 1790578 h 3312961"/>
                <a:gd name="connsiteX133" fmla="*/ 51215 w 3774213"/>
                <a:gd name="connsiteY133" fmla="*/ 1768012 h 3312961"/>
                <a:gd name="connsiteX134" fmla="*/ 54009 w 3774213"/>
                <a:gd name="connsiteY134" fmla="*/ 1776274 h 3312961"/>
                <a:gd name="connsiteX135" fmla="*/ 64297 w 3774213"/>
                <a:gd name="connsiteY135" fmla="*/ 1796921 h 3312961"/>
                <a:gd name="connsiteX136" fmla="*/ 70925 w 3774213"/>
                <a:gd name="connsiteY136" fmla="*/ 1763739 h 3312961"/>
                <a:gd name="connsiteX137" fmla="*/ 113315 w 3774213"/>
                <a:gd name="connsiteY137" fmla="*/ 1812415 h 3312961"/>
                <a:gd name="connsiteX138" fmla="*/ 118287 w 3774213"/>
                <a:gd name="connsiteY138" fmla="*/ 1609672 h 3312961"/>
                <a:gd name="connsiteX139" fmla="*/ 151531 w 3774213"/>
                <a:gd name="connsiteY139" fmla="*/ 1492059 h 3312961"/>
                <a:gd name="connsiteX140" fmla="*/ 155439 w 3774213"/>
                <a:gd name="connsiteY140" fmla="*/ 1490808 h 3312961"/>
                <a:gd name="connsiteX141" fmla="*/ 155501 w 3774213"/>
                <a:gd name="connsiteY141" fmla="*/ 1491910 h 3312961"/>
                <a:gd name="connsiteX142" fmla="*/ 167721 w 3774213"/>
                <a:gd name="connsiteY142" fmla="*/ 1517874 h 3312961"/>
                <a:gd name="connsiteX143" fmla="*/ 324585 w 3774213"/>
                <a:gd name="connsiteY143" fmla="*/ 1397865 h 3312961"/>
                <a:gd name="connsiteX144" fmla="*/ 443613 w 3774213"/>
                <a:gd name="connsiteY144" fmla="*/ 1371700 h 3312961"/>
                <a:gd name="connsiteX145" fmla="*/ 527567 w 3774213"/>
                <a:gd name="connsiteY145" fmla="*/ 1335010 h 3312961"/>
                <a:gd name="connsiteX146" fmla="*/ 711771 w 3774213"/>
                <a:gd name="connsiteY146" fmla="*/ 1230642 h 3312961"/>
                <a:gd name="connsiteX147" fmla="*/ 816715 w 3774213"/>
                <a:gd name="connsiteY147" fmla="*/ 1069265 h 3312961"/>
                <a:gd name="connsiteX148" fmla="*/ 847233 w 3774213"/>
                <a:gd name="connsiteY148" fmla="*/ 1143814 h 3312961"/>
                <a:gd name="connsiteX149" fmla="*/ 857313 w 3774213"/>
                <a:gd name="connsiteY149" fmla="*/ 1101423 h 3312961"/>
                <a:gd name="connsiteX150" fmla="*/ 887967 w 3774213"/>
                <a:gd name="connsiteY150" fmla="*/ 1053771 h 3312961"/>
                <a:gd name="connsiteX151" fmla="*/ 945547 w 3774213"/>
                <a:gd name="connsiteY151" fmla="*/ 980391 h 3312961"/>
                <a:gd name="connsiteX152" fmla="*/ 1182913 w 3774213"/>
                <a:gd name="connsiteY152" fmla="*/ 954372 h 3312961"/>
                <a:gd name="connsiteX153" fmla="*/ 1286201 w 3774213"/>
                <a:gd name="connsiteY153" fmla="*/ 935223 h 3312961"/>
                <a:gd name="connsiteX154" fmla="*/ 1387417 w 3774213"/>
                <a:gd name="connsiteY154" fmla="*/ 761422 h 3312961"/>
                <a:gd name="connsiteX155" fmla="*/ 1461291 w 3774213"/>
                <a:gd name="connsiteY155" fmla="*/ 686435 h 3312961"/>
                <a:gd name="connsiteX156" fmla="*/ 1510173 w 3774213"/>
                <a:gd name="connsiteY156" fmla="*/ 677956 h 3312961"/>
                <a:gd name="connsiteX157" fmla="*/ 1581977 w 3774213"/>
                <a:gd name="connsiteY157" fmla="*/ 724440 h 3312961"/>
                <a:gd name="connsiteX158" fmla="*/ 1673389 w 3774213"/>
                <a:gd name="connsiteY158" fmla="*/ 755283 h 3312961"/>
                <a:gd name="connsiteX159" fmla="*/ 1780403 w 3774213"/>
                <a:gd name="connsiteY159" fmla="*/ 751628 h 3312961"/>
                <a:gd name="connsiteX160" fmla="*/ 1709429 w 3774213"/>
                <a:gd name="connsiteY160" fmla="*/ 861990 h 3312961"/>
                <a:gd name="connsiteX161" fmla="*/ 1706391 w 3774213"/>
                <a:gd name="connsiteY161" fmla="*/ 1000417 h 3312961"/>
                <a:gd name="connsiteX162" fmla="*/ 1832599 w 3774213"/>
                <a:gd name="connsiteY162" fmla="*/ 1086806 h 3312961"/>
                <a:gd name="connsiteX163" fmla="*/ 1985043 w 3774213"/>
                <a:gd name="connsiteY163" fmla="*/ 1152731 h 3312961"/>
                <a:gd name="connsiteX164" fmla="*/ 2076041 w 3774213"/>
                <a:gd name="connsiteY164" fmla="*/ 878946 h 3312961"/>
                <a:gd name="connsiteX165" fmla="*/ 2115119 w 3774213"/>
                <a:gd name="connsiteY165" fmla="*/ 737011 h 3312961"/>
                <a:gd name="connsiteX166" fmla="*/ 2175983 w 3774213"/>
                <a:gd name="connsiteY166" fmla="*/ 654522 h 3312961"/>
                <a:gd name="connsiteX167" fmla="*/ 2676983 w 3774213"/>
                <a:gd name="connsiteY167" fmla="*/ 280947 h 3312961"/>
                <a:gd name="connsiteX168" fmla="*/ 2676983 w 3774213"/>
                <a:gd name="connsiteY168" fmla="*/ 280947 h 3312961"/>
                <a:gd name="connsiteX169" fmla="*/ 2745057 w 3774213"/>
                <a:gd name="connsiteY169" fmla="*/ 27919 h 3312961"/>
                <a:gd name="connsiteX170" fmla="*/ 2897227 w 3774213"/>
                <a:gd name="connsiteY170" fmla="*/ 205813 h 3312961"/>
                <a:gd name="connsiteX171" fmla="*/ 2884523 w 3774213"/>
                <a:gd name="connsiteY171" fmla="*/ 168539 h 3312961"/>
                <a:gd name="connsiteX172" fmla="*/ 2676983 w 3774213"/>
                <a:gd name="connsiteY172" fmla="*/ 280947 h 3312961"/>
                <a:gd name="connsiteX173" fmla="*/ 2605179 w 3774213"/>
                <a:gd name="connsiteY173" fmla="*/ 241041 h 3312961"/>
                <a:gd name="connsiteX174" fmla="*/ 2813547 w 3774213"/>
                <a:gd name="connsiteY174" fmla="*/ 198505 h 3312961"/>
                <a:gd name="connsiteX175" fmla="*/ 2879827 w 3774213"/>
                <a:gd name="connsiteY175" fmla="*/ 154506 h 3312961"/>
                <a:gd name="connsiteX176" fmla="*/ 2745057 w 3774213"/>
                <a:gd name="connsiteY176" fmla="*/ 27919 h 3312961"/>
                <a:gd name="connsiteX177" fmla="*/ 2107663 w 3774213"/>
                <a:gd name="connsiteY177" fmla="*/ 0 h 3312961"/>
                <a:gd name="connsiteX178" fmla="*/ 2373059 w 3774213"/>
                <a:gd name="connsiteY178" fmla="*/ 113285 h 3312961"/>
                <a:gd name="connsiteX179" fmla="*/ 2451353 w 3774213"/>
                <a:gd name="connsiteY179" fmla="*/ 216484 h 3312961"/>
                <a:gd name="connsiteX180" fmla="*/ 2580323 w 3774213"/>
                <a:gd name="connsiteY180" fmla="*/ 337078 h 3312961"/>
                <a:gd name="connsiteX181" fmla="*/ 2520119 w 3774213"/>
                <a:gd name="connsiteY181" fmla="*/ 340001 h 3312961"/>
                <a:gd name="connsiteX182" fmla="*/ 2613601 w 3774213"/>
                <a:gd name="connsiteY182" fmla="*/ 483545 h 3312961"/>
                <a:gd name="connsiteX183" fmla="*/ 2650609 w 3774213"/>
                <a:gd name="connsiteY183" fmla="*/ 524620 h 3312961"/>
                <a:gd name="connsiteX184" fmla="*/ 2705981 w 3774213"/>
                <a:gd name="connsiteY184" fmla="*/ 640244 h 3312961"/>
                <a:gd name="connsiteX185" fmla="*/ 2468889 w 3774213"/>
                <a:gd name="connsiteY185" fmla="*/ 522135 h 3312961"/>
                <a:gd name="connsiteX186" fmla="*/ 2253755 w 3774213"/>
                <a:gd name="connsiteY186" fmla="*/ 455041 h 3312961"/>
                <a:gd name="connsiteX187" fmla="*/ 2078389 w 3774213"/>
                <a:gd name="connsiteY187" fmla="*/ 510879 h 3312961"/>
                <a:gd name="connsiteX188" fmla="*/ 2072451 w 3774213"/>
                <a:gd name="connsiteY188" fmla="*/ 324799 h 3312961"/>
                <a:gd name="connsiteX189" fmla="*/ 2107663 w 3774213"/>
                <a:gd name="connsiteY189" fmla="*/ 0 h 3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213" h="3312961">
                  <a:moveTo>
                    <a:pt x="1847097" y="2904922"/>
                  </a:moveTo>
                  <a:cubicBezTo>
                    <a:pt x="1817685" y="2901560"/>
                    <a:pt x="1724617" y="3157365"/>
                    <a:pt x="1620779" y="3107081"/>
                  </a:cubicBezTo>
                  <a:cubicBezTo>
                    <a:pt x="1574105" y="3084570"/>
                    <a:pt x="1609317" y="2991165"/>
                    <a:pt x="1615255" y="2956376"/>
                  </a:cubicBezTo>
                  <a:cubicBezTo>
                    <a:pt x="1631411" y="2863847"/>
                    <a:pt x="1726413" y="2929041"/>
                    <a:pt x="1789793" y="2921440"/>
                  </a:cubicBezTo>
                  <a:cubicBezTo>
                    <a:pt x="1771981" y="2923632"/>
                    <a:pt x="1809953" y="2919101"/>
                    <a:pt x="1789793" y="2921440"/>
                  </a:cubicBezTo>
                  <a:cubicBezTo>
                    <a:pt x="1808297" y="2913839"/>
                    <a:pt x="1827351" y="2908284"/>
                    <a:pt x="1847097" y="2904922"/>
                  </a:cubicBezTo>
                  <a:close/>
                  <a:moveTo>
                    <a:pt x="3258361" y="2825429"/>
                  </a:moveTo>
                  <a:cubicBezTo>
                    <a:pt x="3258361" y="2825429"/>
                    <a:pt x="3243683" y="2832463"/>
                    <a:pt x="3258361" y="2825429"/>
                  </a:cubicBezTo>
                  <a:close/>
                  <a:moveTo>
                    <a:pt x="3544517" y="2321740"/>
                  </a:moveTo>
                  <a:cubicBezTo>
                    <a:pt x="3556313" y="2320382"/>
                    <a:pt x="3553891" y="2324430"/>
                    <a:pt x="3553743" y="2333804"/>
                  </a:cubicBezTo>
                  <a:cubicBezTo>
                    <a:pt x="3553511" y="2346373"/>
                    <a:pt x="3554691" y="2356919"/>
                    <a:pt x="3566235" y="2364055"/>
                  </a:cubicBezTo>
                  <a:cubicBezTo>
                    <a:pt x="3586543" y="2376598"/>
                    <a:pt x="3608703" y="2380513"/>
                    <a:pt x="3608387" y="2409513"/>
                  </a:cubicBezTo>
                  <a:cubicBezTo>
                    <a:pt x="3608071" y="2436463"/>
                    <a:pt x="3593873" y="2458752"/>
                    <a:pt x="3583277" y="2482453"/>
                  </a:cubicBezTo>
                  <a:cubicBezTo>
                    <a:pt x="3578537" y="2493078"/>
                    <a:pt x="3575061" y="2504715"/>
                    <a:pt x="3581761" y="2515341"/>
                  </a:cubicBezTo>
                  <a:cubicBezTo>
                    <a:pt x="3587911" y="2525061"/>
                    <a:pt x="3599729" y="2528363"/>
                    <a:pt x="3607945" y="2519042"/>
                  </a:cubicBezTo>
                  <a:cubicBezTo>
                    <a:pt x="3594337" y="2534461"/>
                    <a:pt x="3613591" y="2512731"/>
                    <a:pt x="3607945" y="2519042"/>
                  </a:cubicBezTo>
                  <a:cubicBezTo>
                    <a:pt x="3614727" y="2511426"/>
                    <a:pt x="3622395" y="2497525"/>
                    <a:pt x="3621405" y="2486980"/>
                  </a:cubicBezTo>
                  <a:cubicBezTo>
                    <a:pt x="3636447" y="2482506"/>
                    <a:pt x="3633203" y="2510175"/>
                    <a:pt x="3631917" y="2518563"/>
                  </a:cubicBezTo>
                  <a:cubicBezTo>
                    <a:pt x="3629515" y="2534488"/>
                    <a:pt x="3621237" y="2547643"/>
                    <a:pt x="3617403" y="2562929"/>
                  </a:cubicBezTo>
                  <a:cubicBezTo>
                    <a:pt x="3613359" y="2579280"/>
                    <a:pt x="3627851" y="2590012"/>
                    <a:pt x="3640681" y="2596589"/>
                  </a:cubicBezTo>
                  <a:cubicBezTo>
                    <a:pt x="3666949" y="2610064"/>
                    <a:pt x="3687635" y="2606522"/>
                    <a:pt x="3712135" y="2592062"/>
                  </a:cubicBezTo>
                  <a:cubicBezTo>
                    <a:pt x="3732147" y="2580265"/>
                    <a:pt x="3753971" y="2567722"/>
                    <a:pt x="3774213" y="2586550"/>
                  </a:cubicBezTo>
                  <a:cubicBezTo>
                    <a:pt x="3758709" y="2596776"/>
                    <a:pt x="3748429" y="2613340"/>
                    <a:pt x="3737117" y="2627613"/>
                  </a:cubicBezTo>
                  <a:cubicBezTo>
                    <a:pt x="3724921" y="2643059"/>
                    <a:pt x="3710069" y="2656587"/>
                    <a:pt x="3694187" y="2668118"/>
                  </a:cubicBezTo>
                  <a:cubicBezTo>
                    <a:pt x="3663389" y="2690487"/>
                    <a:pt x="3627367" y="2697544"/>
                    <a:pt x="3593305" y="2713042"/>
                  </a:cubicBezTo>
                  <a:cubicBezTo>
                    <a:pt x="3587217" y="2715785"/>
                    <a:pt x="3579043" y="2718715"/>
                    <a:pt x="3577169" y="2726091"/>
                  </a:cubicBezTo>
                  <a:cubicBezTo>
                    <a:pt x="3575293" y="2733441"/>
                    <a:pt x="3578959" y="2741004"/>
                    <a:pt x="3573439" y="2747475"/>
                  </a:cubicBezTo>
                  <a:cubicBezTo>
                    <a:pt x="3563623" y="2758953"/>
                    <a:pt x="3546181" y="2766383"/>
                    <a:pt x="3534827" y="2777088"/>
                  </a:cubicBezTo>
                  <a:cubicBezTo>
                    <a:pt x="3521913" y="2789258"/>
                    <a:pt x="3509737" y="2802280"/>
                    <a:pt x="3495393" y="2812772"/>
                  </a:cubicBezTo>
                  <a:cubicBezTo>
                    <a:pt x="3478961" y="2824729"/>
                    <a:pt x="3459771" y="2833011"/>
                    <a:pt x="3442497" y="2843770"/>
                  </a:cubicBezTo>
                  <a:cubicBezTo>
                    <a:pt x="3416607" y="2859934"/>
                    <a:pt x="3390549" y="2878282"/>
                    <a:pt x="3362533" y="2890692"/>
                  </a:cubicBezTo>
                  <a:cubicBezTo>
                    <a:pt x="3351515" y="2895592"/>
                    <a:pt x="3327079" y="2889840"/>
                    <a:pt x="3322993" y="2875885"/>
                  </a:cubicBezTo>
                  <a:lnTo>
                    <a:pt x="3327533" y="2866843"/>
                  </a:lnTo>
                  <a:lnTo>
                    <a:pt x="3304353" y="2887171"/>
                  </a:lnTo>
                  <a:cubicBezTo>
                    <a:pt x="3298075" y="2893927"/>
                    <a:pt x="3293251" y="2901689"/>
                    <a:pt x="3289805" y="2913617"/>
                  </a:cubicBezTo>
                  <a:cubicBezTo>
                    <a:pt x="3287495" y="2921608"/>
                    <a:pt x="3284925" y="2923269"/>
                    <a:pt x="3278739" y="2927595"/>
                  </a:cubicBezTo>
                  <a:cubicBezTo>
                    <a:pt x="3257803" y="2942186"/>
                    <a:pt x="3236977" y="2956778"/>
                    <a:pt x="3216077" y="2971393"/>
                  </a:cubicBezTo>
                  <a:cubicBezTo>
                    <a:pt x="3173757" y="3000918"/>
                    <a:pt x="3131473" y="3030489"/>
                    <a:pt x="3089189" y="3060059"/>
                  </a:cubicBezTo>
                  <a:cubicBezTo>
                    <a:pt x="3089487" y="3059854"/>
                    <a:pt x="3099991" y="3073035"/>
                    <a:pt x="3101147" y="3074401"/>
                  </a:cubicBezTo>
                  <a:cubicBezTo>
                    <a:pt x="3105767" y="3079932"/>
                    <a:pt x="3090901" y="3086352"/>
                    <a:pt x="3087809" y="3087740"/>
                  </a:cubicBezTo>
                  <a:cubicBezTo>
                    <a:pt x="3078197" y="3092020"/>
                    <a:pt x="3068027" y="3091861"/>
                    <a:pt x="3057633" y="3092680"/>
                  </a:cubicBezTo>
                  <a:cubicBezTo>
                    <a:pt x="3042285" y="3094001"/>
                    <a:pt x="3028239" y="3098940"/>
                    <a:pt x="3013747" y="3103835"/>
                  </a:cubicBezTo>
                  <a:cubicBezTo>
                    <a:pt x="2990613" y="3111688"/>
                    <a:pt x="2961181" y="3115444"/>
                    <a:pt x="2941995" y="3131539"/>
                  </a:cubicBezTo>
                  <a:cubicBezTo>
                    <a:pt x="2919791" y="3150205"/>
                    <a:pt x="2901835" y="3173926"/>
                    <a:pt x="2879407" y="3192683"/>
                  </a:cubicBezTo>
                  <a:cubicBezTo>
                    <a:pt x="2828777" y="3234979"/>
                    <a:pt x="2772487" y="3266325"/>
                    <a:pt x="2715263" y="3298377"/>
                  </a:cubicBezTo>
                  <a:cubicBezTo>
                    <a:pt x="2689483" y="3312787"/>
                    <a:pt x="2658785" y="3317135"/>
                    <a:pt x="2629875" y="3308644"/>
                  </a:cubicBezTo>
                  <a:cubicBezTo>
                    <a:pt x="2617543" y="3305024"/>
                    <a:pt x="2606591" y="3298150"/>
                    <a:pt x="2596197" y="3290706"/>
                  </a:cubicBezTo>
                  <a:cubicBezTo>
                    <a:pt x="2594445" y="3287200"/>
                    <a:pt x="2596197" y="3278754"/>
                    <a:pt x="2596197" y="3274702"/>
                  </a:cubicBezTo>
                  <a:cubicBezTo>
                    <a:pt x="2570155" y="3279278"/>
                    <a:pt x="2549479" y="3279073"/>
                    <a:pt x="2522917" y="3277389"/>
                  </a:cubicBezTo>
                  <a:cubicBezTo>
                    <a:pt x="2523849" y="3277434"/>
                    <a:pt x="2535845" y="3256924"/>
                    <a:pt x="2540911" y="3254807"/>
                  </a:cubicBezTo>
                  <a:cubicBezTo>
                    <a:pt x="2558197" y="3247590"/>
                    <a:pt x="2565611" y="3238416"/>
                    <a:pt x="2578165" y="3225304"/>
                  </a:cubicBezTo>
                  <a:cubicBezTo>
                    <a:pt x="2592359" y="3210485"/>
                    <a:pt x="2613371" y="3202608"/>
                    <a:pt x="2630695" y="3192137"/>
                  </a:cubicBezTo>
                  <a:cubicBezTo>
                    <a:pt x="2652191" y="3179093"/>
                    <a:pt x="2673687" y="3166163"/>
                    <a:pt x="2695295" y="3153278"/>
                  </a:cubicBezTo>
                  <a:cubicBezTo>
                    <a:pt x="2712693" y="3142944"/>
                    <a:pt x="2730053" y="3132813"/>
                    <a:pt x="2746781" y="3121431"/>
                  </a:cubicBezTo>
                  <a:cubicBezTo>
                    <a:pt x="2764551" y="3109389"/>
                    <a:pt x="2786047" y="3106430"/>
                    <a:pt x="2805867" y="3099327"/>
                  </a:cubicBezTo>
                  <a:cubicBezTo>
                    <a:pt x="2852509" y="3082664"/>
                    <a:pt x="2897737" y="3060014"/>
                    <a:pt x="2943187" y="3040345"/>
                  </a:cubicBezTo>
                  <a:cubicBezTo>
                    <a:pt x="2959579" y="3033266"/>
                    <a:pt x="2975337" y="3025093"/>
                    <a:pt x="2990799" y="3016147"/>
                  </a:cubicBezTo>
                  <a:cubicBezTo>
                    <a:pt x="3003317" y="3008908"/>
                    <a:pt x="3019521" y="3005926"/>
                    <a:pt x="3031071" y="2997913"/>
                  </a:cubicBezTo>
                  <a:cubicBezTo>
                    <a:pt x="3037739" y="2993269"/>
                    <a:pt x="3044483" y="2986599"/>
                    <a:pt x="3050629" y="2982137"/>
                  </a:cubicBezTo>
                  <a:cubicBezTo>
                    <a:pt x="3064675" y="2972030"/>
                    <a:pt x="3072163" y="2954775"/>
                    <a:pt x="3084717" y="2943234"/>
                  </a:cubicBezTo>
                  <a:cubicBezTo>
                    <a:pt x="3097421" y="2931464"/>
                    <a:pt x="3114931" y="2924430"/>
                    <a:pt x="3131211" y="2919081"/>
                  </a:cubicBezTo>
                  <a:cubicBezTo>
                    <a:pt x="3147379" y="2913754"/>
                    <a:pt x="3158183" y="2902167"/>
                    <a:pt x="3171261" y="2891195"/>
                  </a:cubicBezTo>
                  <a:cubicBezTo>
                    <a:pt x="3183293" y="2881042"/>
                    <a:pt x="3184523" y="2864401"/>
                    <a:pt x="3198493" y="2855045"/>
                  </a:cubicBezTo>
                  <a:cubicBezTo>
                    <a:pt x="3216673" y="2842866"/>
                    <a:pt x="3238617" y="2834899"/>
                    <a:pt x="3258361" y="2825429"/>
                  </a:cubicBezTo>
                  <a:cubicBezTo>
                    <a:pt x="3253481" y="2845894"/>
                    <a:pt x="3248563" y="2866336"/>
                    <a:pt x="3243645" y="2886801"/>
                  </a:cubicBezTo>
                  <a:cubicBezTo>
                    <a:pt x="3259479" y="2879949"/>
                    <a:pt x="3275237" y="2873074"/>
                    <a:pt x="3291033" y="2866245"/>
                  </a:cubicBezTo>
                  <a:cubicBezTo>
                    <a:pt x="3300607" y="2862068"/>
                    <a:pt x="3305665" y="2858921"/>
                    <a:pt x="3310373" y="2858457"/>
                  </a:cubicBezTo>
                  <a:lnTo>
                    <a:pt x="3327579" y="2866751"/>
                  </a:lnTo>
                  <a:lnTo>
                    <a:pt x="3328755" y="2864408"/>
                  </a:lnTo>
                  <a:cubicBezTo>
                    <a:pt x="3341629" y="2851718"/>
                    <a:pt x="3371359" y="2836759"/>
                    <a:pt x="3377615" y="2831866"/>
                  </a:cubicBezTo>
                  <a:cubicBezTo>
                    <a:pt x="3393919" y="2819137"/>
                    <a:pt x="3422021" y="2804916"/>
                    <a:pt x="3422589" y="2780923"/>
                  </a:cubicBezTo>
                  <a:cubicBezTo>
                    <a:pt x="3423349" y="2752615"/>
                    <a:pt x="3369357" y="2740152"/>
                    <a:pt x="3374835" y="2713362"/>
                  </a:cubicBezTo>
                  <a:cubicBezTo>
                    <a:pt x="3379195" y="2692484"/>
                    <a:pt x="3419557" y="2691872"/>
                    <a:pt x="3434449" y="2683936"/>
                  </a:cubicBezTo>
                  <a:cubicBezTo>
                    <a:pt x="3459833" y="2670381"/>
                    <a:pt x="3473843" y="2649636"/>
                    <a:pt x="3493559" y="2629610"/>
                  </a:cubicBezTo>
                  <a:cubicBezTo>
                    <a:pt x="3543063" y="2579226"/>
                    <a:pt x="3545381" y="2517418"/>
                    <a:pt x="3536091" y="2451083"/>
                  </a:cubicBezTo>
                  <a:cubicBezTo>
                    <a:pt x="3532783" y="2427621"/>
                    <a:pt x="3519659" y="2391644"/>
                    <a:pt x="3536765" y="2372737"/>
                  </a:cubicBezTo>
                  <a:cubicBezTo>
                    <a:pt x="3545633" y="2362884"/>
                    <a:pt x="3538197" y="2339556"/>
                    <a:pt x="3536659" y="2327812"/>
                  </a:cubicBezTo>
                  <a:cubicBezTo>
                    <a:pt x="3535795" y="2321101"/>
                    <a:pt x="3534827" y="2322912"/>
                    <a:pt x="3544517" y="2321740"/>
                  </a:cubicBezTo>
                  <a:close/>
                  <a:moveTo>
                    <a:pt x="51097" y="1767664"/>
                  </a:moveTo>
                  <a:lnTo>
                    <a:pt x="51161" y="1767783"/>
                  </a:lnTo>
                  <a:lnTo>
                    <a:pt x="51215" y="1768012"/>
                  </a:lnTo>
                  <a:close/>
                  <a:moveTo>
                    <a:pt x="46207" y="1758477"/>
                  </a:moveTo>
                  <a:cubicBezTo>
                    <a:pt x="47451" y="1758806"/>
                    <a:pt x="48685" y="1761053"/>
                    <a:pt x="49965" y="1764319"/>
                  </a:cubicBezTo>
                  <a:lnTo>
                    <a:pt x="51097" y="1767664"/>
                  </a:lnTo>
                  <a:close/>
                  <a:moveTo>
                    <a:pt x="2635381" y="1692529"/>
                  </a:moveTo>
                  <a:cubicBezTo>
                    <a:pt x="2635755" y="1693256"/>
                    <a:pt x="2642773" y="1707426"/>
                    <a:pt x="2637905" y="1697668"/>
                  </a:cubicBezTo>
                  <a:cubicBezTo>
                    <a:pt x="2635867" y="1693539"/>
                    <a:pt x="2635255" y="1692287"/>
                    <a:pt x="2635381" y="1692529"/>
                  </a:cubicBezTo>
                  <a:close/>
                  <a:moveTo>
                    <a:pt x="155271" y="1487762"/>
                  </a:moveTo>
                  <a:lnTo>
                    <a:pt x="164959" y="1487762"/>
                  </a:lnTo>
                  <a:lnTo>
                    <a:pt x="155439" y="1490808"/>
                  </a:lnTo>
                  <a:close/>
                  <a:moveTo>
                    <a:pt x="154789" y="1479085"/>
                  </a:moveTo>
                  <a:lnTo>
                    <a:pt x="155271" y="1487762"/>
                  </a:lnTo>
                  <a:lnTo>
                    <a:pt x="154465" y="1487762"/>
                  </a:lnTo>
                  <a:cubicBezTo>
                    <a:pt x="154775" y="1479503"/>
                    <a:pt x="154749" y="1477503"/>
                    <a:pt x="154789" y="1479085"/>
                  </a:cubicBezTo>
                  <a:close/>
                  <a:moveTo>
                    <a:pt x="2175983" y="654522"/>
                  </a:moveTo>
                  <a:cubicBezTo>
                    <a:pt x="2183711" y="659111"/>
                    <a:pt x="2190391" y="682031"/>
                    <a:pt x="2198935" y="733503"/>
                  </a:cubicBezTo>
                  <a:cubicBezTo>
                    <a:pt x="2207359" y="785102"/>
                    <a:pt x="2212469" y="837286"/>
                    <a:pt x="2220891" y="888740"/>
                  </a:cubicBezTo>
                  <a:cubicBezTo>
                    <a:pt x="2230557" y="947794"/>
                    <a:pt x="2247127" y="900288"/>
                    <a:pt x="2279025" y="902919"/>
                  </a:cubicBezTo>
                  <a:cubicBezTo>
                    <a:pt x="2356765" y="908912"/>
                    <a:pt x="2306641" y="1224502"/>
                    <a:pt x="2345305" y="1274640"/>
                  </a:cubicBezTo>
                  <a:cubicBezTo>
                    <a:pt x="2365603" y="1301098"/>
                    <a:pt x="2490293" y="1326386"/>
                    <a:pt x="2473447" y="1376377"/>
                  </a:cubicBezTo>
                  <a:cubicBezTo>
                    <a:pt x="2465437" y="1399619"/>
                    <a:pt x="2519705" y="1519628"/>
                    <a:pt x="2516253" y="1523282"/>
                  </a:cubicBezTo>
                  <a:cubicBezTo>
                    <a:pt x="2518323" y="1514658"/>
                    <a:pt x="2520257" y="1506034"/>
                    <a:pt x="2522329" y="1497410"/>
                  </a:cubicBezTo>
                  <a:cubicBezTo>
                    <a:pt x="2583361" y="1495071"/>
                    <a:pt x="2557263" y="1573859"/>
                    <a:pt x="2565135" y="1605286"/>
                  </a:cubicBezTo>
                  <a:cubicBezTo>
                    <a:pt x="2575767" y="1647531"/>
                    <a:pt x="2620229" y="1661856"/>
                    <a:pt x="2637905" y="1697668"/>
                  </a:cubicBezTo>
                  <a:cubicBezTo>
                    <a:pt x="2663727" y="1749853"/>
                    <a:pt x="2667869" y="1828641"/>
                    <a:pt x="2632657" y="1878194"/>
                  </a:cubicBezTo>
                  <a:cubicBezTo>
                    <a:pt x="2620781" y="1895004"/>
                    <a:pt x="2637629" y="1959613"/>
                    <a:pt x="2635281" y="1982562"/>
                  </a:cubicBezTo>
                  <a:cubicBezTo>
                    <a:pt x="2628239" y="2048925"/>
                    <a:pt x="2537655" y="2088977"/>
                    <a:pt x="2527989" y="2155340"/>
                  </a:cubicBezTo>
                  <a:cubicBezTo>
                    <a:pt x="2520533" y="2206794"/>
                    <a:pt x="2451215" y="2276957"/>
                    <a:pt x="2408409" y="2302830"/>
                  </a:cubicBezTo>
                  <a:cubicBezTo>
                    <a:pt x="2279163" y="2381326"/>
                    <a:pt x="2195897" y="2534224"/>
                    <a:pt x="2101449" y="2647802"/>
                  </a:cubicBezTo>
                  <a:cubicBezTo>
                    <a:pt x="2058505" y="2699401"/>
                    <a:pt x="1989049" y="2683760"/>
                    <a:pt x="1929673" y="2709195"/>
                  </a:cubicBezTo>
                  <a:cubicBezTo>
                    <a:pt x="1907579" y="2718696"/>
                    <a:pt x="1821415" y="2782574"/>
                    <a:pt x="1803463" y="2780820"/>
                  </a:cubicBezTo>
                  <a:cubicBezTo>
                    <a:pt x="1764799" y="2777458"/>
                    <a:pt x="1771841" y="2717088"/>
                    <a:pt x="1768251" y="2702763"/>
                  </a:cubicBezTo>
                  <a:cubicBezTo>
                    <a:pt x="1765629" y="2692238"/>
                    <a:pt x="1656127" y="2762256"/>
                    <a:pt x="1640939" y="2759625"/>
                  </a:cubicBezTo>
                  <a:cubicBezTo>
                    <a:pt x="1601585" y="2752755"/>
                    <a:pt x="1524257" y="2721327"/>
                    <a:pt x="1490565" y="2697939"/>
                  </a:cubicBezTo>
                  <a:cubicBezTo>
                    <a:pt x="1440303" y="2662858"/>
                    <a:pt x="1508517" y="2592402"/>
                    <a:pt x="1496227" y="2546064"/>
                  </a:cubicBezTo>
                  <a:cubicBezTo>
                    <a:pt x="1488355" y="2515514"/>
                    <a:pt x="1431189" y="2525454"/>
                    <a:pt x="1429947" y="2516683"/>
                  </a:cubicBezTo>
                  <a:cubicBezTo>
                    <a:pt x="1428289" y="2505135"/>
                    <a:pt x="1510035" y="2435702"/>
                    <a:pt x="1464329" y="2415384"/>
                  </a:cubicBezTo>
                  <a:cubicBezTo>
                    <a:pt x="1470681" y="2418162"/>
                    <a:pt x="1384103" y="2495049"/>
                    <a:pt x="1352343" y="2492857"/>
                  </a:cubicBezTo>
                  <a:cubicBezTo>
                    <a:pt x="1376645" y="2457482"/>
                    <a:pt x="1414757" y="2434972"/>
                    <a:pt x="1443065" y="2394335"/>
                  </a:cubicBezTo>
                  <a:cubicBezTo>
                    <a:pt x="1465019" y="2363054"/>
                    <a:pt x="1473719" y="2329288"/>
                    <a:pt x="1490151" y="2301222"/>
                  </a:cubicBezTo>
                  <a:cubicBezTo>
                    <a:pt x="1447345" y="2374894"/>
                    <a:pt x="1345577" y="2413484"/>
                    <a:pt x="1283439" y="2469615"/>
                  </a:cubicBezTo>
                  <a:cubicBezTo>
                    <a:pt x="1281505" y="2441696"/>
                    <a:pt x="1294347" y="2363054"/>
                    <a:pt x="1272531" y="2337181"/>
                  </a:cubicBezTo>
                  <a:cubicBezTo>
                    <a:pt x="1257065" y="2318617"/>
                    <a:pt x="1263693" y="2273303"/>
                    <a:pt x="1248503" y="2266579"/>
                  </a:cubicBezTo>
                  <a:cubicBezTo>
                    <a:pt x="1163169" y="2228720"/>
                    <a:pt x="1082941" y="2209863"/>
                    <a:pt x="990701" y="2214833"/>
                  </a:cubicBezTo>
                  <a:cubicBezTo>
                    <a:pt x="874159" y="2220826"/>
                    <a:pt x="757339" y="2288213"/>
                    <a:pt x="643281" y="2308385"/>
                  </a:cubicBezTo>
                  <a:cubicBezTo>
                    <a:pt x="586115" y="2318617"/>
                    <a:pt x="580315" y="2385857"/>
                    <a:pt x="517625" y="2388196"/>
                  </a:cubicBezTo>
                  <a:cubicBezTo>
                    <a:pt x="464187" y="2390388"/>
                    <a:pt x="410197" y="2381910"/>
                    <a:pt x="356619" y="2384249"/>
                  </a:cubicBezTo>
                  <a:cubicBezTo>
                    <a:pt x="270041" y="2387904"/>
                    <a:pt x="198375" y="2467568"/>
                    <a:pt x="105997" y="2477508"/>
                  </a:cubicBezTo>
                  <a:cubicBezTo>
                    <a:pt x="70647" y="2481309"/>
                    <a:pt x="-10131" y="2416700"/>
                    <a:pt x="1053" y="2379279"/>
                  </a:cubicBezTo>
                  <a:cubicBezTo>
                    <a:pt x="7819" y="2357061"/>
                    <a:pt x="46207" y="2365100"/>
                    <a:pt x="63329" y="2331626"/>
                  </a:cubicBezTo>
                  <a:cubicBezTo>
                    <a:pt x="99783" y="2261024"/>
                    <a:pt x="103235" y="2214248"/>
                    <a:pt x="88461" y="2139992"/>
                  </a:cubicBezTo>
                  <a:cubicBezTo>
                    <a:pt x="77553" y="2085907"/>
                    <a:pt x="107241" y="2038839"/>
                    <a:pt x="88461" y="1983001"/>
                  </a:cubicBezTo>
                  <a:cubicBezTo>
                    <a:pt x="80591" y="1959869"/>
                    <a:pt x="67749" y="1846949"/>
                    <a:pt x="56577" y="1790578"/>
                  </a:cubicBezTo>
                  <a:lnTo>
                    <a:pt x="51215" y="1768012"/>
                  </a:lnTo>
                  <a:lnTo>
                    <a:pt x="54009" y="1776274"/>
                  </a:lnTo>
                  <a:cubicBezTo>
                    <a:pt x="56875" y="1785081"/>
                    <a:pt x="60155" y="1794363"/>
                    <a:pt x="64297" y="1796921"/>
                  </a:cubicBezTo>
                  <a:cubicBezTo>
                    <a:pt x="75895" y="1804083"/>
                    <a:pt x="71063" y="1763154"/>
                    <a:pt x="70925" y="1763739"/>
                  </a:cubicBezTo>
                  <a:cubicBezTo>
                    <a:pt x="74099" y="1748245"/>
                    <a:pt x="96607" y="1832441"/>
                    <a:pt x="113315" y="1812415"/>
                  </a:cubicBezTo>
                  <a:cubicBezTo>
                    <a:pt x="159573" y="1756723"/>
                    <a:pt x="49935" y="1680566"/>
                    <a:pt x="118287" y="1609672"/>
                  </a:cubicBezTo>
                  <a:cubicBezTo>
                    <a:pt x="137619" y="1589591"/>
                    <a:pt x="125975" y="1511314"/>
                    <a:pt x="151531" y="1492059"/>
                  </a:cubicBezTo>
                  <a:lnTo>
                    <a:pt x="155439" y="1490808"/>
                  </a:lnTo>
                  <a:lnTo>
                    <a:pt x="155501" y="1491910"/>
                  </a:lnTo>
                  <a:cubicBezTo>
                    <a:pt x="156639" y="1504061"/>
                    <a:pt x="159643" y="1519848"/>
                    <a:pt x="167721" y="1517874"/>
                  </a:cubicBezTo>
                  <a:cubicBezTo>
                    <a:pt x="209285" y="1507350"/>
                    <a:pt x="286473" y="1425346"/>
                    <a:pt x="324585" y="1397865"/>
                  </a:cubicBezTo>
                  <a:cubicBezTo>
                    <a:pt x="360901" y="1371846"/>
                    <a:pt x="401083" y="1392603"/>
                    <a:pt x="443613" y="1371700"/>
                  </a:cubicBezTo>
                  <a:cubicBezTo>
                    <a:pt x="457973" y="1364683"/>
                    <a:pt x="511689" y="1333841"/>
                    <a:pt x="527567" y="1335010"/>
                  </a:cubicBezTo>
                  <a:cubicBezTo>
                    <a:pt x="645215" y="1343342"/>
                    <a:pt x="648391" y="1289842"/>
                    <a:pt x="711771" y="1230642"/>
                  </a:cubicBezTo>
                  <a:cubicBezTo>
                    <a:pt x="719229" y="1223625"/>
                    <a:pt x="811053" y="1058010"/>
                    <a:pt x="816715" y="1069265"/>
                  </a:cubicBezTo>
                  <a:cubicBezTo>
                    <a:pt x="826519" y="1094407"/>
                    <a:pt x="836047" y="1119257"/>
                    <a:pt x="847233" y="1143814"/>
                  </a:cubicBezTo>
                  <a:cubicBezTo>
                    <a:pt x="850685" y="1129781"/>
                    <a:pt x="853999" y="1115602"/>
                    <a:pt x="857313" y="1101423"/>
                  </a:cubicBezTo>
                  <a:cubicBezTo>
                    <a:pt x="875815" y="1139283"/>
                    <a:pt x="819891" y="1034476"/>
                    <a:pt x="887967" y="1053771"/>
                  </a:cubicBezTo>
                  <a:cubicBezTo>
                    <a:pt x="933535" y="1066634"/>
                    <a:pt x="907299" y="1000856"/>
                    <a:pt x="945547" y="980391"/>
                  </a:cubicBezTo>
                  <a:cubicBezTo>
                    <a:pt x="994429" y="954226"/>
                    <a:pt x="1178081" y="765076"/>
                    <a:pt x="1182913" y="954372"/>
                  </a:cubicBezTo>
                  <a:cubicBezTo>
                    <a:pt x="1182913" y="934785"/>
                    <a:pt x="1294071" y="958611"/>
                    <a:pt x="1286201" y="935223"/>
                  </a:cubicBezTo>
                  <a:cubicBezTo>
                    <a:pt x="1267559" y="879238"/>
                    <a:pt x="1334531" y="796504"/>
                    <a:pt x="1387417" y="761422"/>
                  </a:cubicBezTo>
                  <a:cubicBezTo>
                    <a:pt x="1442373" y="725171"/>
                    <a:pt x="1558641" y="765222"/>
                    <a:pt x="1461291" y="686435"/>
                  </a:cubicBezTo>
                  <a:cubicBezTo>
                    <a:pt x="1447897" y="675618"/>
                    <a:pt x="1492499" y="660123"/>
                    <a:pt x="1510173" y="677956"/>
                  </a:cubicBezTo>
                  <a:cubicBezTo>
                    <a:pt x="1530747" y="698275"/>
                    <a:pt x="1554637" y="713769"/>
                    <a:pt x="1581977" y="724440"/>
                  </a:cubicBezTo>
                  <a:cubicBezTo>
                    <a:pt x="1589019" y="727802"/>
                    <a:pt x="1667175" y="756598"/>
                    <a:pt x="1673389" y="755283"/>
                  </a:cubicBezTo>
                  <a:cubicBezTo>
                    <a:pt x="1713709" y="746074"/>
                    <a:pt x="1745191" y="705437"/>
                    <a:pt x="1780403" y="751628"/>
                  </a:cubicBezTo>
                  <a:cubicBezTo>
                    <a:pt x="1800839" y="778671"/>
                    <a:pt x="1709429" y="826908"/>
                    <a:pt x="1709429" y="861990"/>
                  </a:cubicBezTo>
                  <a:cubicBezTo>
                    <a:pt x="1709429" y="933469"/>
                    <a:pt x="1644529" y="929815"/>
                    <a:pt x="1706391" y="1000417"/>
                  </a:cubicBezTo>
                  <a:cubicBezTo>
                    <a:pt x="1725445" y="1022197"/>
                    <a:pt x="1806087" y="1073650"/>
                    <a:pt x="1832599" y="1086806"/>
                  </a:cubicBezTo>
                  <a:cubicBezTo>
                    <a:pt x="1886037" y="1113410"/>
                    <a:pt x="1911997" y="1188105"/>
                    <a:pt x="1985043" y="1152731"/>
                  </a:cubicBezTo>
                  <a:cubicBezTo>
                    <a:pt x="2063061" y="1115018"/>
                    <a:pt x="2069137" y="950425"/>
                    <a:pt x="2076041" y="878946"/>
                  </a:cubicBezTo>
                  <a:cubicBezTo>
                    <a:pt x="2079355" y="844157"/>
                    <a:pt x="2096615" y="764053"/>
                    <a:pt x="2115119" y="737011"/>
                  </a:cubicBezTo>
                  <a:cubicBezTo>
                    <a:pt x="2147311" y="690144"/>
                    <a:pt x="2163103" y="646874"/>
                    <a:pt x="2175983" y="654522"/>
                  </a:cubicBezTo>
                  <a:close/>
                  <a:moveTo>
                    <a:pt x="2676983" y="280947"/>
                  </a:moveTo>
                  <a:cubicBezTo>
                    <a:pt x="2665797" y="276562"/>
                    <a:pt x="2711917" y="294541"/>
                    <a:pt x="2676983" y="280947"/>
                  </a:cubicBezTo>
                  <a:close/>
                  <a:moveTo>
                    <a:pt x="2745057" y="27919"/>
                  </a:moveTo>
                  <a:cubicBezTo>
                    <a:pt x="2788139" y="47507"/>
                    <a:pt x="2972481" y="139158"/>
                    <a:pt x="2897227" y="205813"/>
                  </a:cubicBezTo>
                  <a:cubicBezTo>
                    <a:pt x="2887699" y="196020"/>
                    <a:pt x="2883417" y="183595"/>
                    <a:pt x="2884523" y="168539"/>
                  </a:cubicBezTo>
                  <a:cubicBezTo>
                    <a:pt x="2886869" y="246158"/>
                    <a:pt x="2736083" y="303896"/>
                    <a:pt x="2676983" y="280947"/>
                  </a:cubicBezTo>
                  <a:cubicBezTo>
                    <a:pt x="2665797" y="276562"/>
                    <a:pt x="2600621" y="253905"/>
                    <a:pt x="2605179" y="241041"/>
                  </a:cubicBezTo>
                  <a:cubicBezTo>
                    <a:pt x="2692309" y="233148"/>
                    <a:pt x="2737877" y="231540"/>
                    <a:pt x="2813547" y="198505"/>
                  </a:cubicBezTo>
                  <a:cubicBezTo>
                    <a:pt x="2826527" y="192804"/>
                    <a:pt x="2832465" y="85950"/>
                    <a:pt x="2879827" y="154506"/>
                  </a:cubicBezTo>
                  <a:cubicBezTo>
                    <a:pt x="2854697" y="87851"/>
                    <a:pt x="2770465" y="88289"/>
                    <a:pt x="2745057" y="27919"/>
                  </a:cubicBezTo>
                  <a:close/>
                  <a:moveTo>
                    <a:pt x="2107663" y="0"/>
                  </a:moveTo>
                  <a:cubicBezTo>
                    <a:pt x="2148811" y="4970"/>
                    <a:pt x="2364637" y="75134"/>
                    <a:pt x="2373059" y="113285"/>
                  </a:cubicBezTo>
                  <a:cubicBezTo>
                    <a:pt x="2407995" y="103638"/>
                    <a:pt x="2469305" y="184472"/>
                    <a:pt x="2451353" y="216484"/>
                  </a:cubicBezTo>
                  <a:cubicBezTo>
                    <a:pt x="2508105" y="210783"/>
                    <a:pt x="2595375" y="276708"/>
                    <a:pt x="2580323" y="337078"/>
                  </a:cubicBezTo>
                  <a:cubicBezTo>
                    <a:pt x="2560301" y="340001"/>
                    <a:pt x="2539727" y="336639"/>
                    <a:pt x="2520119" y="340001"/>
                  </a:cubicBezTo>
                  <a:cubicBezTo>
                    <a:pt x="2527713" y="361343"/>
                    <a:pt x="2605317" y="481498"/>
                    <a:pt x="2613601" y="483545"/>
                  </a:cubicBezTo>
                  <a:cubicBezTo>
                    <a:pt x="2639009" y="480621"/>
                    <a:pt x="2663865" y="493192"/>
                    <a:pt x="2650609" y="524620"/>
                  </a:cubicBezTo>
                  <a:cubicBezTo>
                    <a:pt x="2688995" y="525204"/>
                    <a:pt x="2787173" y="640244"/>
                    <a:pt x="2705981" y="640244"/>
                  </a:cubicBezTo>
                  <a:cubicBezTo>
                    <a:pt x="2632381" y="640244"/>
                    <a:pt x="2503963" y="576804"/>
                    <a:pt x="2468889" y="522135"/>
                  </a:cubicBezTo>
                  <a:cubicBezTo>
                    <a:pt x="2403023" y="439692"/>
                    <a:pt x="2362013" y="379468"/>
                    <a:pt x="2253755" y="455041"/>
                  </a:cubicBezTo>
                  <a:cubicBezTo>
                    <a:pt x="2298909" y="545522"/>
                    <a:pt x="2126993" y="541137"/>
                    <a:pt x="2078389" y="510879"/>
                  </a:cubicBezTo>
                  <a:cubicBezTo>
                    <a:pt x="2089849" y="463519"/>
                    <a:pt x="2112495" y="359296"/>
                    <a:pt x="2072451" y="324799"/>
                  </a:cubicBezTo>
                  <a:cubicBezTo>
                    <a:pt x="2126855" y="245719"/>
                    <a:pt x="2101725" y="94429"/>
                    <a:pt x="2107663" y="0"/>
                  </a:cubicBezTo>
                  <a:close/>
                </a:path>
              </a:pathLst>
            </a:custGeom>
            <a:grpFill/>
            <a:ln w="12700" cap="flat">
              <a:noFill/>
              <a:miter lim="400000"/>
            </a:ln>
            <a:effectLst/>
          </p:spPr>
          <p:txBody>
            <a:bodyPr wrap="square" lIns="26796" tIns="26796" rIns="26796" bIns="26796" numCol="1" anchor="ctr">
              <a:noAutofit/>
            </a:bodyPr>
            <a:lstStyle/>
            <a:p>
              <a:pPr defTabSz="308167">
                <a:spcBef>
                  <a:spcPts val="527"/>
                </a:spcBef>
                <a:defRPr sz="2000">
                  <a:solidFill>
                    <a:srgbClr val="FFFFFF"/>
                  </a:solidFill>
                  <a:latin typeface="Avenir Light"/>
                  <a:ea typeface="Avenir Light"/>
                  <a:cs typeface="Avenir Light"/>
                  <a:sym typeface="Avenir Light"/>
                </a:defRPr>
              </a:pPr>
              <a:endParaRPr sz="1055" dirty="0">
                <a:latin typeface="Lato Light" panose="020F0502020204030203" pitchFamily="34" charset="0"/>
                <a:ea typeface="Lato Light" panose="020F0502020204030203" pitchFamily="34" charset="0"/>
                <a:cs typeface="Lato Light" panose="020F0502020204030203" pitchFamily="34" charset="0"/>
              </a:endParaRPr>
            </a:p>
          </p:txBody>
        </p:sp>
      </p:grpSp>
      <p:cxnSp>
        <p:nvCxnSpPr>
          <p:cNvPr id="23" name="Straight Connector 22">
            <a:extLst>
              <a:ext uri="{FF2B5EF4-FFF2-40B4-BE49-F238E27FC236}">
                <a16:creationId xmlns:a16="http://schemas.microsoft.com/office/drawing/2014/main" id="{3DF00998-112E-3B4E-86DF-1393531C507B}"/>
              </a:ext>
            </a:extLst>
          </p:cNvPr>
          <p:cNvCxnSpPr>
            <a:cxnSpLocks/>
          </p:cNvCxnSpPr>
          <p:nvPr/>
        </p:nvCxnSpPr>
        <p:spPr>
          <a:xfrm flipV="1">
            <a:off x="1166386" y="2102552"/>
            <a:ext cx="6381" cy="596034"/>
          </a:xfrm>
          <a:prstGeom prst="line">
            <a:avLst/>
          </a:prstGeom>
          <a:ln w="381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F4FDF5F-117C-8D4C-8333-1F9BAEC86AF9}"/>
              </a:ext>
            </a:extLst>
          </p:cNvPr>
          <p:cNvCxnSpPr>
            <a:cxnSpLocks/>
          </p:cNvCxnSpPr>
          <p:nvPr/>
        </p:nvCxnSpPr>
        <p:spPr>
          <a:xfrm flipV="1">
            <a:off x="4078853" y="1430481"/>
            <a:ext cx="0" cy="685979"/>
          </a:xfrm>
          <a:prstGeom prst="line">
            <a:avLst/>
          </a:prstGeom>
          <a:ln w="381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76518F8-0644-8D4B-A878-10217CD441F7}"/>
              </a:ext>
            </a:extLst>
          </p:cNvPr>
          <p:cNvCxnSpPr>
            <a:cxnSpLocks/>
          </p:cNvCxnSpPr>
          <p:nvPr/>
        </p:nvCxnSpPr>
        <p:spPr>
          <a:xfrm flipV="1">
            <a:off x="5930030" y="1677692"/>
            <a:ext cx="0" cy="685979"/>
          </a:xfrm>
          <a:prstGeom prst="line">
            <a:avLst/>
          </a:prstGeom>
          <a:ln w="381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96D31F1-08E7-184B-B4EB-C852B433C10D}"/>
              </a:ext>
            </a:extLst>
          </p:cNvPr>
          <p:cNvCxnSpPr>
            <a:cxnSpLocks/>
          </p:cNvCxnSpPr>
          <p:nvPr/>
        </p:nvCxnSpPr>
        <p:spPr>
          <a:xfrm flipV="1">
            <a:off x="2371491" y="3794804"/>
            <a:ext cx="0" cy="685979"/>
          </a:xfrm>
          <a:prstGeom prst="line">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7EE639A-F244-DB48-B206-CADE7783A907}"/>
              </a:ext>
            </a:extLst>
          </p:cNvPr>
          <p:cNvCxnSpPr>
            <a:cxnSpLocks/>
          </p:cNvCxnSpPr>
          <p:nvPr/>
        </p:nvCxnSpPr>
        <p:spPr>
          <a:xfrm flipV="1">
            <a:off x="5212172" y="3591524"/>
            <a:ext cx="0" cy="685979"/>
          </a:xfrm>
          <a:prstGeom prst="line">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7FFF9D-B794-B544-8C58-063F6E9FA9CA}"/>
              </a:ext>
            </a:extLst>
          </p:cNvPr>
          <p:cNvCxnSpPr>
            <a:cxnSpLocks/>
          </p:cNvCxnSpPr>
          <p:nvPr/>
        </p:nvCxnSpPr>
        <p:spPr>
          <a:xfrm flipV="1">
            <a:off x="7985767" y="4004467"/>
            <a:ext cx="0" cy="685979"/>
          </a:xfrm>
          <a:prstGeom prst="line">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C21BFFD-6DAA-C749-B75B-BD8D97E4D61A}"/>
              </a:ext>
            </a:extLst>
          </p:cNvPr>
          <p:cNvSpPr txBox="1"/>
          <p:nvPr/>
        </p:nvSpPr>
        <p:spPr>
          <a:xfrm>
            <a:off x="1269820" y="2116460"/>
            <a:ext cx="1393330" cy="276999"/>
          </a:xfrm>
          <a:prstGeom prst="rect">
            <a:avLst/>
          </a:prstGeom>
          <a:noFill/>
        </p:spPr>
        <p:txBody>
          <a:bodyPr wrap="none" rtlCol="0">
            <a:spAutoFit/>
          </a:bodyPr>
          <a:lstStyle/>
          <a:p>
            <a:r>
              <a:rPr lang="en-US" sz="1200" b="1" dirty="0">
                <a:solidFill>
                  <a:schemeClr val="tx2"/>
                </a:solidFill>
                <a:latin typeface="Poppins" pitchFamily="2" charset="77"/>
                <a:cs typeface="Poppins" pitchFamily="2" charset="77"/>
              </a:rPr>
              <a:t>Canada and the US</a:t>
            </a:r>
          </a:p>
        </p:txBody>
      </p:sp>
      <p:sp>
        <p:nvSpPr>
          <p:cNvPr id="31" name="TextBox 30">
            <a:extLst>
              <a:ext uri="{FF2B5EF4-FFF2-40B4-BE49-F238E27FC236}">
                <a16:creationId xmlns:a16="http://schemas.microsoft.com/office/drawing/2014/main" id="{5689B30C-189E-3A4B-8424-BD03E4C5311F}"/>
              </a:ext>
            </a:extLst>
          </p:cNvPr>
          <p:cNvSpPr txBox="1"/>
          <p:nvPr/>
        </p:nvSpPr>
        <p:spPr>
          <a:xfrm>
            <a:off x="1325515" y="2327758"/>
            <a:ext cx="1617198" cy="414537"/>
          </a:xfrm>
          <a:prstGeom prst="rect">
            <a:avLst/>
          </a:prstGeom>
          <a:noFill/>
        </p:spPr>
        <p:txBody>
          <a:bodyPr wrap="square" lIns="34299" rtlCol="0" anchor="t" anchorCtr="0">
            <a:spAutoFit/>
          </a:bodyPr>
          <a:lstStyle/>
          <a:p>
            <a:pPr>
              <a:lnSpc>
                <a:spcPts val="1313"/>
              </a:lnSpc>
            </a:pPr>
            <a:r>
              <a:rPr lang="en-US" sz="900" dirty="0">
                <a:latin typeface="Lato Light" panose="020F0502020204030203" pitchFamily="34" charset="0"/>
                <a:ea typeface="Lato Light" panose="020F0502020204030203" pitchFamily="34" charset="0"/>
                <a:cs typeface="Lato Light" panose="020F0502020204030203" pitchFamily="34" charset="0"/>
              </a:rPr>
              <a:t>Parties from the American continent </a:t>
            </a:r>
          </a:p>
        </p:txBody>
      </p:sp>
      <p:sp>
        <p:nvSpPr>
          <p:cNvPr id="32" name="TextBox 31">
            <a:extLst>
              <a:ext uri="{FF2B5EF4-FFF2-40B4-BE49-F238E27FC236}">
                <a16:creationId xmlns:a16="http://schemas.microsoft.com/office/drawing/2014/main" id="{307D4F51-E351-9A46-AF14-E94820824B41}"/>
              </a:ext>
            </a:extLst>
          </p:cNvPr>
          <p:cNvSpPr txBox="1"/>
          <p:nvPr/>
        </p:nvSpPr>
        <p:spPr>
          <a:xfrm>
            <a:off x="7169910" y="2048150"/>
            <a:ext cx="1297150" cy="415498"/>
          </a:xfrm>
          <a:prstGeom prst="rect">
            <a:avLst/>
          </a:prstGeom>
          <a:noFill/>
        </p:spPr>
        <p:txBody>
          <a:bodyPr wrap="none" rtlCol="0">
            <a:spAutoFit/>
          </a:bodyPr>
          <a:lstStyle/>
          <a:p>
            <a:r>
              <a:rPr lang="en-US" sz="1200" b="1" dirty="0">
                <a:solidFill>
                  <a:schemeClr val="tx2"/>
                </a:solidFill>
                <a:latin typeface="Poppins" pitchFamily="2" charset="77"/>
                <a:cs typeface="Poppins" pitchFamily="2" charset="77"/>
              </a:rPr>
              <a:t>East Asia</a:t>
            </a:r>
          </a:p>
          <a:p>
            <a:r>
              <a:rPr lang="en-US" sz="900" dirty="0">
                <a:latin typeface="Lato Light" panose="020F0502020204030203" pitchFamily="34" charset="0"/>
              </a:rPr>
              <a:t>China looking to accede</a:t>
            </a:r>
          </a:p>
        </p:txBody>
      </p:sp>
      <p:sp>
        <p:nvSpPr>
          <p:cNvPr id="33" name="TextBox 32">
            <a:extLst>
              <a:ext uri="{FF2B5EF4-FFF2-40B4-BE49-F238E27FC236}">
                <a16:creationId xmlns:a16="http://schemas.microsoft.com/office/drawing/2014/main" id="{125BE5D3-8ACE-6C45-8FE8-AC17709FEFFD}"/>
              </a:ext>
            </a:extLst>
          </p:cNvPr>
          <p:cNvSpPr txBox="1"/>
          <p:nvPr/>
        </p:nvSpPr>
        <p:spPr>
          <a:xfrm>
            <a:off x="4193565" y="1555366"/>
            <a:ext cx="1617198" cy="742063"/>
          </a:xfrm>
          <a:prstGeom prst="rect">
            <a:avLst/>
          </a:prstGeom>
          <a:noFill/>
        </p:spPr>
        <p:txBody>
          <a:bodyPr wrap="square" lIns="34299" rtlCol="0" anchor="t" anchorCtr="0">
            <a:spAutoFit/>
          </a:bodyPr>
          <a:lstStyle/>
          <a:p>
            <a:pPr>
              <a:lnSpc>
                <a:spcPts val="1313"/>
              </a:lnSpc>
            </a:pPr>
            <a:r>
              <a:rPr lang="en-US" sz="900" dirty="0">
                <a:latin typeface="Lato Light" panose="020F0502020204030203" pitchFamily="34" charset="0"/>
                <a:ea typeface="Lato Light" panose="020F0502020204030203" pitchFamily="34" charset="0"/>
                <a:cs typeface="Lato Light" panose="020F0502020204030203" pitchFamily="34" charset="0"/>
              </a:rPr>
              <a:t>Parties to the Agreement + new Parties: Ukraine, Armenia, Moldova, North Macedonia</a:t>
            </a:r>
          </a:p>
        </p:txBody>
      </p:sp>
      <p:sp>
        <p:nvSpPr>
          <p:cNvPr id="34" name="TextBox 33">
            <a:extLst>
              <a:ext uri="{FF2B5EF4-FFF2-40B4-BE49-F238E27FC236}">
                <a16:creationId xmlns:a16="http://schemas.microsoft.com/office/drawing/2014/main" id="{3C8B1437-065F-F94E-9491-271B3442E06E}"/>
              </a:ext>
            </a:extLst>
          </p:cNvPr>
          <p:cNvSpPr txBox="1"/>
          <p:nvPr/>
        </p:nvSpPr>
        <p:spPr>
          <a:xfrm>
            <a:off x="6022614" y="1485657"/>
            <a:ext cx="1440779" cy="276999"/>
          </a:xfrm>
          <a:prstGeom prst="rect">
            <a:avLst/>
          </a:prstGeom>
          <a:noFill/>
        </p:spPr>
        <p:txBody>
          <a:bodyPr wrap="none" rtlCol="0">
            <a:spAutoFit/>
          </a:bodyPr>
          <a:lstStyle/>
          <a:p>
            <a:r>
              <a:rPr lang="en-US" sz="1200" b="1" dirty="0">
                <a:solidFill>
                  <a:schemeClr val="tx2"/>
                </a:solidFill>
                <a:latin typeface="Poppins" pitchFamily="2" charset="77"/>
                <a:cs typeface="Poppins" pitchFamily="2" charset="77"/>
              </a:rPr>
              <a:t>CIS Region &amp; Russia</a:t>
            </a:r>
          </a:p>
        </p:txBody>
      </p:sp>
      <p:sp>
        <p:nvSpPr>
          <p:cNvPr id="35" name="TextBox 34">
            <a:extLst>
              <a:ext uri="{FF2B5EF4-FFF2-40B4-BE49-F238E27FC236}">
                <a16:creationId xmlns:a16="http://schemas.microsoft.com/office/drawing/2014/main" id="{FF1BDF18-FE4E-714C-897D-AAAA217731FA}"/>
              </a:ext>
            </a:extLst>
          </p:cNvPr>
          <p:cNvSpPr txBox="1"/>
          <p:nvPr/>
        </p:nvSpPr>
        <p:spPr>
          <a:xfrm>
            <a:off x="6081017" y="1669214"/>
            <a:ext cx="1617198" cy="747962"/>
          </a:xfrm>
          <a:prstGeom prst="rect">
            <a:avLst/>
          </a:prstGeom>
          <a:noFill/>
        </p:spPr>
        <p:txBody>
          <a:bodyPr wrap="square" lIns="34299" rtlCol="0" anchor="t" anchorCtr="0">
            <a:spAutoFit/>
          </a:bodyPr>
          <a:lstStyle/>
          <a:p>
            <a:pPr>
              <a:lnSpc>
                <a:spcPts val="1313"/>
              </a:lnSpc>
            </a:pPr>
            <a:r>
              <a:rPr lang="en-US" sz="900" dirty="0">
                <a:latin typeface="Lato Light" panose="020F0502020204030203" pitchFamily="34" charset="0"/>
                <a:ea typeface="Lato Light" panose="020F0502020204030203" pitchFamily="34" charset="0"/>
                <a:cs typeface="Lato Light" panose="020F0502020204030203" pitchFamily="34" charset="0"/>
              </a:rPr>
              <a:t>Active accession negotiations:</a:t>
            </a:r>
          </a:p>
          <a:p>
            <a:pPr>
              <a:lnSpc>
                <a:spcPts val="1313"/>
              </a:lnSpc>
            </a:pPr>
            <a:r>
              <a:rPr lang="en-US" sz="900" dirty="0">
                <a:latin typeface="Lato Light" panose="020F0502020204030203" pitchFamily="34" charset="0"/>
                <a:ea typeface="Lato Light" panose="020F0502020204030203" pitchFamily="34" charset="0"/>
                <a:cs typeface="Lato Light" panose="020F0502020204030203" pitchFamily="34" charset="0"/>
              </a:rPr>
              <a:t>Russia</a:t>
            </a:r>
          </a:p>
          <a:p>
            <a:pPr>
              <a:lnSpc>
                <a:spcPts val="1313"/>
              </a:lnSpc>
            </a:pPr>
            <a:r>
              <a:rPr lang="en-US" sz="900" dirty="0">
                <a:latin typeface="Lato Light" panose="020F0502020204030203" pitchFamily="34" charset="0"/>
                <a:ea typeface="Lato Light" panose="020F0502020204030203" pitchFamily="34" charset="0"/>
                <a:cs typeface="Lato Light" panose="020F0502020204030203" pitchFamily="34" charset="0"/>
              </a:rPr>
              <a:t>Tajikistan</a:t>
            </a:r>
          </a:p>
          <a:p>
            <a:pPr>
              <a:lnSpc>
                <a:spcPts val="1313"/>
              </a:lnSpc>
            </a:pPr>
            <a:r>
              <a:rPr lang="en-US" sz="900" dirty="0">
                <a:latin typeface="Lato Light" panose="020F0502020204030203" pitchFamily="34" charset="0"/>
                <a:ea typeface="Lato Light" panose="020F0502020204030203" pitchFamily="34" charset="0"/>
                <a:cs typeface="Lato Light" panose="020F0502020204030203" pitchFamily="34" charset="0"/>
              </a:rPr>
              <a:t>Kyrgyz Republic</a:t>
            </a:r>
          </a:p>
        </p:txBody>
      </p:sp>
      <p:sp>
        <p:nvSpPr>
          <p:cNvPr id="36" name="TextBox 35">
            <a:extLst>
              <a:ext uri="{FF2B5EF4-FFF2-40B4-BE49-F238E27FC236}">
                <a16:creationId xmlns:a16="http://schemas.microsoft.com/office/drawing/2014/main" id="{C140EDBC-76F8-B140-819C-46FB9778CAAC}"/>
              </a:ext>
            </a:extLst>
          </p:cNvPr>
          <p:cNvSpPr txBox="1"/>
          <p:nvPr/>
        </p:nvSpPr>
        <p:spPr>
          <a:xfrm>
            <a:off x="7188219" y="4251309"/>
            <a:ext cx="751809" cy="276999"/>
          </a:xfrm>
          <a:prstGeom prst="rect">
            <a:avLst/>
          </a:prstGeom>
          <a:noFill/>
        </p:spPr>
        <p:txBody>
          <a:bodyPr wrap="none" rtlCol="0">
            <a:spAutoFit/>
          </a:bodyPr>
          <a:lstStyle/>
          <a:p>
            <a:pPr algn="r"/>
            <a:r>
              <a:rPr lang="en-US" sz="1200" b="1" dirty="0">
                <a:solidFill>
                  <a:schemeClr val="tx2"/>
                </a:solidFill>
                <a:latin typeface="Poppins" pitchFamily="2" charset="77"/>
                <a:cs typeface="Poppins" pitchFamily="2" charset="77"/>
              </a:rPr>
              <a:t>Australia</a:t>
            </a:r>
          </a:p>
        </p:txBody>
      </p:sp>
      <p:sp>
        <p:nvSpPr>
          <p:cNvPr id="37" name="TextBox 36">
            <a:extLst>
              <a:ext uri="{FF2B5EF4-FFF2-40B4-BE49-F238E27FC236}">
                <a16:creationId xmlns:a16="http://schemas.microsoft.com/office/drawing/2014/main" id="{05D7A478-5F27-7949-AF9F-0B5BCBB155FF}"/>
              </a:ext>
            </a:extLst>
          </p:cNvPr>
          <p:cNvSpPr txBox="1"/>
          <p:nvPr/>
        </p:nvSpPr>
        <p:spPr>
          <a:xfrm>
            <a:off x="6369361" y="4497582"/>
            <a:ext cx="1617198" cy="247825"/>
          </a:xfrm>
          <a:prstGeom prst="rect">
            <a:avLst/>
          </a:prstGeom>
          <a:noFill/>
        </p:spPr>
        <p:txBody>
          <a:bodyPr wrap="square" lIns="34299" rtlCol="0" anchor="t" anchorCtr="0">
            <a:spAutoFit/>
          </a:bodyPr>
          <a:lstStyle/>
          <a:p>
            <a:pPr algn="r">
              <a:lnSpc>
                <a:spcPts val="1313"/>
              </a:lnSpc>
            </a:pPr>
            <a:r>
              <a:rPr lang="en-US" sz="900" dirty="0">
                <a:latin typeface="Lato Light" panose="020F0502020204030203" pitchFamily="34" charset="0"/>
                <a:ea typeface="Lato Light" panose="020F0502020204030203" pitchFamily="34" charset="0"/>
                <a:cs typeface="Lato Light" panose="020F0502020204030203" pitchFamily="34" charset="0"/>
              </a:rPr>
              <a:t>Party since 2019</a:t>
            </a:r>
          </a:p>
        </p:txBody>
      </p:sp>
      <p:sp>
        <p:nvSpPr>
          <p:cNvPr id="38" name="TextBox 37">
            <a:extLst>
              <a:ext uri="{FF2B5EF4-FFF2-40B4-BE49-F238E27FC236}">
                <a16:creationId xmlns:a16="http://schemas.microsoft.com/office/drawing/2014/main" id="{FA35CED4-3C53-CE48-8600-D807299BA388}"/>
              </a:ext>
            </a:extLst>
          </p:cNvPr>
          <p:cNvSpPr txBox="1"/>
          <p:nvPr/>
        </p:nvSpPr>
        <p:spPr>
          <a:xfrm>
            <a:off x="4277731" y="3849607"/>
            <a:ext cx="841769" cy="276999"/>
          </a:xfrm>
          <a:prstGeom prst="rect">
            <a:avLst/>
          </a:prstGeom>
          <a:noFill/>
        </p:spPr>
        <p:txBody>
          <a:bodyPr wrap="none" rtlCol="0">
            <a:spAutoFit/>
          </a:bodyPr>
          <a:lstStyle/>
          <a:p>
            <a:pPr algn="r"/>
            <a:r>
              <a:rPr lang="en-US" sz="1200" b="1" dirty="0">
                <a:solidFill>
                  <a:schemeClr val="tx2"/>
                </a:solidFill>
                <a:latin typeface="Poppins" pitchFamily="2" charset="77"/>
                <a:cs typeface="Poppins" pitchFamily="2" charset="77"/>
              </a:rPr>
              <a:t>Seychelles</a:t>
            </a:r>
          </a:p>
        </p:txBody>
      </p:sp>
      <p:sp>
        <p:nvSpPr>
          <p:cNvPr id="39" name="TextBox 38">
            <a:extLst>
              <a:ext uri="{FF2B5EF4-FFF2-40B4-BE49-F238E27FC236}">
                <a16:creationId xmlns:a16="http://schemas.microsoft.com/office/drawing/2014/main" id="{A9359265-D219-2A44-9ECF-A8E344B73EC1}"/>
              </a:ext>
            </a:extLst>
          </p:cNvPr>
          <p:cNvSpPr txBox="1"/>
          <p:nvPr/>
        </p:nvSpPr>
        <p:spPr>
          <a:xfrm>
            <a:off x="3485428" y="4054158"/>
            <a:ext cx="1617198" cy="414537"/>
          </a:xfrm>
          <a:prstGeom prst="rect">
            <a:avLst/>
          </a:prstGeom>
          <a:noFill/>
        </p:spPr>
        <p:txBody>
          <a:bodyPr wrap="square" lIns="34299" rtlCol="0" anchor="t" anchorCtr="0">
            <a:spAutoFit/>
          </a:bodyPr>
          <a:lstStyle/>
          <a:p>
            <a:pPr algn="r">
              <a:lnSpc>
                <a:spcPts val="1313"/>
              </a:lnSpc>
            </a:pPr>
            <a:r>
              <a:rPr lang="en-US" sz="900" dirty="0">
                <a:latin typeface="Lato Light" panose="020F0502020204030203" pitchFamily="34" charset="0"/>
                <a:ea typeface="Lato Light" panose="020F0502020204030203" pitchFamily="34" charset="0"/>
                <a:cs typeface="Lato Light" panose="020F0502020204030203" pitchFamily="34" charset="0"/>
              </a:rPr>
              <a:t>Commitment to accede to the GPA</a:t>
            </a:r>
          </a:p>
        </p:txBody>
      </p:sp>
      <p:sp>
        <p:nvSpPr>
          <p:cNvPr id="40" name="TextBox 39">
            <a:extLst>
              <a:ext uri="{FF2B5EF4-FFF2-40B4-BE49-F238E27FC236}">
                <a16:creationId xmlns:a16="http://schemas.microsoft.com/office/drawing/2014/main" id="{B2BBF664-9C90-0D49-ADB0-2A0DDE7FF57E}"/>
              </a:ext>
            </a:extLst>
          </p:cNvPr>
          <p:cNvSpPr txBox="1"/>
          <p:nvPr/>
        </p:nvSpPr>
        <p:spPr>
          <a:xfrm>
            <a:off x="1491734" y="4151973"/>
            <a:ext cx="718466" cy="276999"/>
          </a:xfrm>
          <a:prstGeom prst="rect">
            <a:avLst/>
          </a:prstGeom>
          <a:noFill/>
        </p:spPr>
        <p:txBody>
          <a:bodyPr wrap="none" rtlCol="0">
            <a:spAutoFit/>
          </a:bodyPr>
          <a:lstStyle/>
          <a:p>
            <a:pPr algn="r"/>
            <a:r>
              <a:rPr lang="en-US" sz="1200" b="1" dirty="0">
                <a:solidFill>
                  <a:schemeClr val="tx2"/>
                </a:solidFill>
                <a:latin typeface="Poppins" pitchFamily="2" charset="77"/>
                <a:cs typeface="Poppins" pitchFamily="2" charset="77"/>
              </a:rPr>
              <a:t>LATAM</a:t>
            </a:r>
          </a:p>
        </p:txBody>
      </p:sp>
      <p:sp>
        <p:nvSpPr>
          <p:cNvPr id="41" name="TextBox 40">
            <a:extLst>
              <a:ext uri="{FF2B5EF4-FFF2-40B4-BE49-F238E27FC236}">
                <a16:creationId xmlns:a16="http://schemas.microsoft.com/office/drawing/2014/main" id="{75F6AEE3-3D94-A741-AA41-A7AF413DBB31}"/>
              </a:ext>
            </a:extLst>
          </p:cNvPr>
          <p:cNvSpPr txBox="1"/>
          <p:nvPr/>
        </p:nvSpPr>
        <p:spPr>
          <a:xfrm>
            <a:off x="635613" y="4359236"/>
            <a:ext cx="1617198" cy="581249"/>
          </a:xfrm>
          <a:prstGeom prst="rect">
            <a:avLst/>
          </a:prstGeom>
          <a:noFill/>
        </p:spPr>
        <p:txBody>
          <a:bodyPr wrap="square" lIns="34299" rtlCol="0" anchor="t" anchorCtr="0">
            <a:spAutoFit/>
          </a:bodyPr>
          <a:lstStyle/>
          <a:p>
            <a:pPr algn="r">
              <a:lnSpc>
                <a:spcPts val="1313"/>
              </a:lnSpc>
            </a:pPr>
            <a:r>
              <a:rPr lang="en-US" sz="1000" dirty="0">
                <a:latin typeface="Lato Light" panose="020F0502020204030203" pitchFamily="34" charset="0"/>
                <a:ea typeface="Lato Light" panose="020F0502020204030203" pitchFamily="34" charset="0"/>
                <a:cs typeface="Lato Light" panose="020F0502020204030203" pitchFamily="34" charset="0"/>
              </a:rPr>
              <a:t>Interest slowly shifting to the region: new Observers and Accession negotiation</a:t>
            </a:r>
          </a:p>
        </p:txBody>
      </p:sp>
      <p:sp>
        <p:nvSpPr>
          <p:cNvPr id="143" name="Title 1">
            <a:extLst>
              <a:ext uri="{FF2B5EF4-FFF2-40B4-BE49-F238E27FC236}">
                <a16:creationId xmlns:a16="http://schemas.microsoft.com/office/drawing/2014/main" id="{FF7AB130-A960-E044-ABD1-F34ED3C9CCFB}"/>
              </a:ext>
            </a:extLst>
          </p:cNvPr>
          <p:cNvSpPr txBox="1">
            <a:spLocks/>
          </p:cNvSpPr>
          <p:nvPr/>
        </p:nvSpPr>
        <p:spPr>
          <a:xfrm>
            <a:off x="390297" y="241301"/>
            <a:ext cx="7377112" cy="792088"/>
          </a:xfrm>
          <a:prstGeom prst="rect">
            <a:avLst/>
          </a:prstGeom>
        </p:spPr>
        <p:txBody>
          <a:bodyPr>
            <a:normAutofit/>
          </a:bodyPr>
          <a:lst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a:lstStyle>
          <a:p>
            <a:pPr fontAlgn="auto">
              <a:spcAft>
                <a:spcPts val="0"/>
              </a:spcAft>
            </a:pPr>
            <a:r>
              <a:rPr lang="en-GB" sz="2900" dirty="0">
                <a:solidFill>
                  <a:srgbClr val="1D4A8E"/>
                </a:solidFill>
                <a:latin typeface="Verdana" panose="020B0604030504040204" pitchFamily="34" charset="0"/>
                <a:ea typeface="Verdana" panose="020B0604030504040204" pitchFamily="34" charset="0"/>
                <a:cs typeface="Verdana" panose="020B0604030504040204" pitchFamily="34" charset="0"/>
              </a:rPr>
              <a:t>A growing Plurilateral means… </a:t>
            </a:r>
          </a:p>
        </p:txBody>
      </p:sp>
      <p:cxnSp>
        <p:nvCxnSpPr>
          <p:cNvPr id="145" name="Straight Connector 144">
            <a:extLst>
              <a:ext uri="{FF2B5EF4-FFF2-40B4-BE49-F238E27FC236}">
                <a16:creationId xmlns:a16="http://schemas.microsoft.com/office/drawing/2014/main" id="{607C4C96-71DB-2947-BAD8-540F6B25E31E}"/>
              </a:ext>
            </a:extLst>
          </p:cNvPr>
          <p:cNvCxnSpPr>
            <a:cxnSpLocks/>
          </p:cNvCxnSpPr>
          <p:nvPr/>
        </p:nvCxnSpPr>
        <p:spPr>
          <a:xfrm>
            <a:off x="7092280" y="2161928"/>
            <a:ext cx="0" cy="705098"/>
          </a:xfrm>
          <a:prstGeom prst="line">
            <a:avLst/>
          </a:prstGeom>
          <a:ln w="38100">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E65038FA-74A6-134D-9E93-777070E0A6DB}"/>
              </a:ext>
            </a:extLst>
          </p:cNvPr>
          <p:cNvSpPr/>
          <p:nvPr/>
        </p:nvSpPr>
        <p:spPr>
          <a:xfrm>
            <a:off x="2133451" y="5400969"/>
            <a:ext cx="5592505" cy="553998"/>
          </a:xfrm>
          <a:prstGeom prst="rect">
            <a:avLst/>
          </a:prstGeom>
        </p:spPr>
        <p:txBody>
          <a:bodyPr wrap="square">
            <a:spAutoFit/>
          </a:bodyPr>
          <a:lstStyle/>
          <a:p>
            <a:pPr algn="r"/>
            <a:r>
              <a:rPr lang="en-GB" sz="1500" dirty="0">
                <a:solidFill>
                  <a:srgbClr val="1F497D"/>
                </a:solidFill>
                <a:latin typeface="Verdana" panose="020B0604030504040204" pitchFamily="34" charset="0"/>
                <a:ea typeface="Verdana" panose="020B0604030504040204" pitchFamily="34" charset="0"/>
                <a:cs typeface="Verdana" panose="020B0604030504040204" pitchFamily="34" charset="0"/>
              </a:rPr>
              <a:t>That the GPA 2012 covered procurement market is large and expanding!</a:t>
            </a:r>
          </a:p>
        </p:txBody>
      </p:sp>
      <p:sp>
        <p:nvSpPr>
          <p:cNvPr id="17" name="Oval 16">
            <a:extLst>
              <a:ext uri="{FF2B5EF4-FFF2-40B4-BE49-F238E27FC236}">
                <a16:creationId xmlns:a16="http://schemas.microsoft.com/office/drawing/2014/main" id="{C84BE3C8-FF67-9C1C-593E-CEE9445E8D1D}"/>
              </a:ext>
            </a:extLst>
          </p:cNvPr>
          <p:cNvSpPr/>
          <p:nvPr/>
        </p:nvSpPr>
        <p:spPr>
          <a:xfrm>
            <a:off x="600470" y="2556192"/>
            <a:ext cx="693494" cy="6934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Oval 17">
            <a:extLst>
              <a:ext uri="{FF2B5EF4-FFF2-40B4-BE49-F238E27FC236}">
                <a16:creationId xmlns:a16="http://schemas.microsoft.com/office/drawing/2014/main" id="{36F53F65-C206-2469-D699-C326CD7057CD}"/>
              </a:ext>
            </a:extLst>
          </p:cNvPr>
          <p:cNvSpPr/>
          <p:nvPr/>
        </p:nvSpPr>
        <p:spPr>
          <a:xfrm>
            <a:off x="2210729" y="3255071"/>
            <a:ext cx="693494" cy="69349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Oval 18">
            <a:extLst>
              <a:ext uri="{FF2B5EF4-FFF2-40B4-BE49-F238E27FC236}">
                <a16:creationId xmlns:a16="http://schemas.microsoft.com/office/drawing/2014/main" id="{F8858897-0D28-2E0F-C05C-4AF1F2DC023E}"/>
              </a:ext>
            </a:extLst>
          </p:cNvPr>
          <p:cNvSpPr/>
          <p:nvPr/>
        </p:nvSpPr>
        <p:spPr>
          <a:xfrm>
            <a:off x="3532137" y="2033484"/>
            <a:ext cx="693494" cy="6934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Oval 19">
            <a:extLst>
              <a:ext uri="{FF2B5EF4-FFF2-40B4-BE49-F238E27FC236}">
                <a16:creationId xmlns:a16="http://schemas.microsoft.com/office/drawing/2014/main" id="{1C3276A2-6A39-82C4-4B5A-F3DAC224DBC2}"/>
              </a:ext>
            </a:extLst>
          </p:cNvPr>
          <p:cNvSpPr/>
          <p:nvPr/>
        </p:nvSpPr>
        <p:spPr>
          <a:xfrm>
            <a:off x="4652382" y="3008393"/>
            <a:ext cx="693494" cy="6934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Oval 20">
            <a:extLst>
              <a:ext uri="{FF2B5EF4-FFF2-40B4-BE49-F238E27FC236}">
                <a16:creationId xmlns:a16="http://schemas.microsoft.com/office/drawing/2014/main" id="{A1122F7D-BAE0-FD59-EF92-3FEBC66FFD3C}"/>
              </a:ext>
            </a:extLst>
          </p:cNvPr>
          <p:cNvSpPr/>
          <p:nvPr/>
        </p:nvSpPr>
        <p:spPr>
          <a:xfrm>
            <a:off x="5455448" y="2302724"/>
            <a:ext cx="693494" cy="6934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Oval 21">
            <a:extLst>
              <a:ext uri="{FF2B5EF4-FFF2-40B4-BE49-F238E27FC236}">
                <a16:creationId xmlns:a16="http://schemas.microsoft.com/office/drawing/2014/main" id="{E9E0B3B2-B5F7-9122-0952-0BB819176798}"/>
              </a:ext>
            </a:extLst>
          </p:cNvPr>
          <p:cNvSpPr/>
          <p:nvPr/>
        </p:nvSpPr>
        <p:spPr>
          <a:xfrm>
            <a:off x="7426912" y="3489410"/>
            <a:ext cx="693494" cy="6934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4" name="Oval 23">
            <a:extLst>
              <a:ext uri="{FF2B5EF4-FFF2-40B4-BE49-F238E27FC236}">
                <a16:creationId xmlns:a16="http://schemas.microsoft.com/office/drawing/2014/main" id="{5D6D32DC-3A5E-174C-0B2D-632A4D9CE3BF}"/>
              </a:ext>
            </a:extLst>
          </p:cNvPr>
          <p:cNvSpPr/>
          <p:nvPr/>
        </p:nvSpPr>
        <p:spPr>
          <a:xfrm>
            <a:off x="7004721" y="2716524"/>
            <a:ext cx="693494" cy="69349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Tree>
    <p:extLst>
      <p:ext uri="{BB962C8B-B14F-4D97-AF65-F5344CB8AC3E}">
        <p14:creationId xmlns:p14="http://schemas.microsoft.com/office/powerpoint/2010/main" val="2565637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A6D1E-DD3D-D72B-F9DC-620BF6873DA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59C0288D-2D7D-5394-2A66-79E92350B241}"/>
              </a:ext>
            </a:extLst>
          </p:cNvPr>
          <p:cNvSpPr>
            <a:spLocks noGrp="1"/>
          </p:cNvSpPr>
          <p:nvPr>
            <p:ph type="sldNum" sz="quarter" idx="12"/>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4</a:t>
            </a:fld>
            <a:endParaRPr lang="en-US" altLang="en-US" sz="1100" b="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FC6ACCB9-B5EF-402D-DFFA-A03485F0D97B}"/>
              </a:ext>
            </a:extLst>
          </p:cNvPr>
          <p:cNvSpPr txBox="1">
            <a:spLocks/>
          </p:cNvSpPr>
          <p:nvPr/>
        </p:nvSpPr>
        <p:spPr bwMode="auto">
          <a:xfrm>
            <a:off x="306388" y="333375"/>
            <a:ext cx="8514084" cy="9353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dirty="0">
                <a:solidFill>
                  <a:srgbClr val="1D4A8E"/>
                </a:solidFill>
                <a:latin typeface="Verdana" panose="020B0604030504040204" pitchFamily="34" charset="0"/>
                <a:ea typeface="Verdana" panose="020B0604030504040204" pitchFamily="34" charset="0"/>
                <a:cs typeface="Verdana" panose="020B0604030504040204" pitchFamily="34" charset="0"/>
              </a:rPr>
              <a:t>The GPA 2012: key facts relevant to becoming an observer and for later accession</a:t>
            </a:r>
          </a:p>
        </p:txBody>
      </p:sp>
      <p:graphicFrame>
        <p:nvGraphicFramePr>
          <p:cNvPr id="9" name="Diagram 8">
            <a:extLst>
              <a:ext uri="{FF2B5EF4-FFF2-40B4-BE49-F238E27FC236}">
                <a16:creationId xmlns:a16="http://schemas.microsoft.com/office/drawing/2014/main" id="{DE85BBD4-FA4D-A3BC-117D-D631AE57D291}"/>
              </a:ext>
            </a:extLst>
          </p:cNvPr>
          <p:cNvGraphicFramePr/>
          <p:nvPr>
            <p:extLst>
              <p:ext uri="{D42A27DB-BD31-4B8C-83A1-F6EECF244321}">
                <p14:modId xmlns:p14="http://schemas.microsoft.com/office/powerpoint/2010/main" val="352190075"/>
              </p:ext>
            </p:extLst>
          </p:nvPr>
        </p:nvGraphicFramePr>
        <p:xfrm>
          <a:off x="638993" y="1582340"/>
          <a:ext cx="7704856"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42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86B40-5F1E-39B9-FD84-2B2AF647CB3C}"/>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3D4DC09-4D70-CAC9-7054-8292865C7F7A}"/>
              </a:ext>
            </a:extLst>
          </p:cNvPr>
          <p:cNvSpPr>
            <a:spLocks noGrp="1"/>
          </p:cNvSpPr>
          <p:nvPr>
            <p:ph type="sldNum" sz="quarter" idx="12"/>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5</a:t>
            </a:fld>
            <a:endParaRPr lang="en-US" altLang="en-US" sz="1100" b="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C43A3318-3DC6-4625-2BC6-111AB8D01058}"/>
              </a:ext>
            </a:extLst>
          </p:cNvPr>
          <p:cNvSpPr txBox="1">
            <a:spLocks/>
          </p:cNvSpPr>
          <p:nvPr/>
        </p:nvSpPr>
        <p:spPr bwMode="auto">
          <a:xfrm>
            <a:off x="386966" y="396730"/>
            <a:ext cx="8370067" cy="9353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dirty="0">
                <a:solidFill>
                  <a:srgbClr val="1D4A8E"/>
                </a:solidFill>
                <a:latin typeface="Verdana" panose="020B0604030504040204" pitchFamily="34" charset="0"/>
                <a:ea typeface="Verdana" panose="020B0604030504040204" pitchFamily="34" charset="0"/>
                <a:cs typeface="Verdana" panose="020B0604030504040204" pitchFamily="34" charset="0"/>
              </a:rPr>
              <a:t>Observer Status on the Committee on Government Procurement</a:t>
            </a:r>
          </a:p>
        </p:txBody>
      </p:sp>
      <p:graphicFrame>
        <p:nvGraphicFramePr>
          <p:cNvPr id="2" name="Diagram 1">
            <a:extLst>
              <a:ext uri="{FF2B5EF4-FFF2-40B4-BE49-F238E27FC236}">
                <a16:creationId xmlns:a16="http://schemas.microsoft.com/office/drawing/2014/main" id="{2ABE86A9-3393-65E3-F898-408C6AC492D1}"/>
              </a:ext>
            </a:extLst>
          </p:cNvPr>
          <p:cNvGraphicFramePr/>
          <p:nvPr>
            <p:extLst>
              <p:ext uri="{D42A27DB-BD31-4B8C-83A1-F6EECF244321}">
                <p14:modId xmlns:p14="http://schemas.microsoft.com/office/powerpoint/2010/main" val="2330978353"/>
              </p:ext>
            </p:extLst>
          </p:nvPr>
        </p:nvGraphicFramePr>
        <p:xfrm>
          <a:off x="827583" y="1628800"/>
          <a:ext cx="748883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508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A78A-DC95-A2CB-2A84-30800AAA8E1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017E156-A045-47EF-6DC4-EA419AE11BC7}"/>
              </a:ext>
            </a:extLst>
          </p:cNvPr>
          <p:cNvSpPr>
            <a:spLocks noGrp="1"/>
          </p:cNvSpPr>
          <p:nvPr>
            <p:ph type="sldNum" sz="quarter" idx="12"/>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6</a:t>
            </a:fld>
            <a:endParaRPr lang="en-US" altLang="en-US" sz="1100" b="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78CD9F49-3B33-7822-5BE4-E2479FBDFAF6}"/>
              </a:ext>
            </a:extLst>
          </p:cNvPr>
          <p:cNvSpPr txBox="1">
            <a:spLocks/>
          </p:cNvSpPr>
          <p:nvPr/>
        </p:nvSpPr>
        <p:spPr bwMode="auto">
          <a:xfrm>
            <a:off x="306388" y="333375"/>
            <a:ext cx="8370067" cy="9353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dirty="0">
                <a:solidFill>
                  <a:srgbClr val="1D4A8E"/>
                </a:solidFill>
                <a:latin typeface="Verdana" panose="020B0604030504040204" pitchFamily="34" charset="0"/>
                <a:ea typeface="Verdana" panose="020B0604030504040204" pitchFamily="34" charset="0"/>
                <a:cs typeface="Verdana" panose="020B0604030504040204" pitchFamily="34" charset="0"/>
              </a:rPr>
              <a:t>Observer status: does the country need to be already a WTO member?</a:t>
            </a:r>
          </a:p>
        </p:txBody>
      </p:sp>
      <p:sp>
        <p:nvSpPr>
          <p:cNvPr id="13" name="Rounded Rectangle 12">
            <a:extLst>
              <a:ext uri="{FF2B5EF4-FFF2-40B4-BE49-F238E27FC236}">
                <a16:creationId xmlns:a16="http://schemas.microsoft.com/office/drawing/2014/main" id="{91C928B6-615C-BCF6-3733-B39B359F0979}"/>
              </a:ext>
            </a:extLst>
          </p:cNvPr>
          <p:cNvSpPr/>
          <p:nvPr/>
        </p:nvSpPr>
        <p:spPr>
          <a:xfrm>
            <a:off x="467544" y="1699381"/>
            <a:ext cx="7488831" cy="1758182"/>
          </a:xfrm>
          <a:prstGeom prst="roundRect">
            <a:avLst>
              <a:gd name="adj" fmla="val 10972"/>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4" name="Rounded Rectangle 13">
            <a:extLst>
              <a:ext uri="{FF2B5EF4-FFF2-40B4-BE49-F238E27FC236}">
                <a16:creationId xmlns:a16="http://schemas.microsoft.com/office/drawing/2014/main" id="{A2E2A667-66CE-F511-4552-CF69559C4DBC}"/>
              </a:ext>
            </a:extLst>
          </p:cNvPr>
          <p:cNvSpPr/>
          <p:nvPr/>
        </p:nvSpPr>
        <p:spPr>
          <a:xfrm>
            <a:off x="467544" y="1340768"/>
            <a:ext cx="7488831" cy="106541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5" name="Rounded Rectangle 14">
            <a:extLst>
              <a:ext uri="{FF2B5EF4-FFF2-40B4-BE49-F238E27FC236}">
                <a16:creationId xmlns:a16="http://schemas.microsoft.com/office/drawing/2014/main" id="{0853D6E9-CA7D-BA26-7FFB-98BE1104E93A}"/>
              </a:ext>
            </a:extLst>
          </p:cNvPr>
          <p:cNvSpPr/>
          <p:nvPr/>
        </p:nvSpPr>
        <p:spPr>
          <a:xfrm>
            <a:off x="683569" y="1516482"/>
            <a:ext cx="6984776" cy="621803"/>
          </a:xfrm>
          <a:prstGeom prst="roundRect">
            <a:avLst>
              <a:gd name="adj" fmla="val 1497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6" name="Triangle 15">
            <a:extLst>
              <a:ext uri="{FF2B5EF4-FFF2-40B4-BE49-F238E27FC236}">
                <a16:creationId xmlns:a16="http://schemas.microsoft.com/office/drawing/2014/main" id="{006F43B3-FFF7-8BF0-4B6D-3B0068FB6404}"/>
              </a:ext>
            </a:extLst>
          </p:cNvPr>
          <p:cNvSpPr/>
          <p:nvPr/>
        </p:nvSpPr>
        <p:spPr>
          <a:xfrm rot="10800000">
            <a:off x="4025465" y="2398592"/>
            <a:ext cx="372987" cy="22787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7" name="Subtitle 2">
            <a:extLst>
              <a:ext uri="{FF2B5EF4-FFF2-40B4-BE49-F238E27FC236}">
                <a16:creationId xmlns:a16="http://schemas.microsoft.com/office/drawing/2014/main" id="{F5F28AFB-36C4-5A00-F2BF-4E88FD4648B1}"/>
              </a:ext>
            </a:extLst>
          </p:cNvPr>
          <p:cNvSpPr txBox="1">
            <a:spLocks/>
          </p:cNvSpPr>
          <p:nvPr/>
        </p:nvSpPr>
        <p:spPr>
          <a:xfrm>
            <a:off x="561177" y="2626470"/>
            <a:ext cx="7344819" cy="68096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DE" sz="1400" dirty="0">
                <a:solidFill>
                  <a:schemeClr val="bg1"/>
                </a:solidFill>
                <a:latin typeface="Verdana" panose="020B0604030504040204" pitchFamily="34" charset="0"/>
                <a:ea typeface="Verdana" panose="020B0604030504040204" pitchFamily="34" charset="0"/>
                <a:cs typeface="Verdana" panose="020B0604030504040204" pitchFamily="34" charset="0"/>
              </a:rPr>
              <a:t>Any WTO observer may submit a written request to the Committee to participate in the Committee as an observer, and may be accorded observer status by the Committee</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1EE92FFE-B856-6837-3AFF-ECA65A12CDF5}"/>
              </a:ext>
            </a:extLst>
          </p:cNvPr>
          <p:cNvSpPr txBox="1"/>
          <p:nvPr/>
        </p:nvSpPr>
        <p:spPr>
          <a:xfrm>
            <a:off x="843127" y="1515910"/>
            <a:ext cx="6206549" cy="646331"/>
          </a:xfrm>
          <a:prstGeom prst="rect">
            <a:avLst/>
          </a:prstGeom>
          <a:noFill/>
        </p:spPr>
        <p:txBody>
          <a:bodyPr wrap="square" rtlCol="0" anchor="ctr" anchorCtr="0">
            <a:spAutoFit/>
          </a:bodyPr>
          <a:lstStyle/>
          <a:p>
            <a:pPr algn="ctr"/>
            <a:r>
              <a:rPr lang="en-US" b="1" dirty="0">
                <a:solidFill>
                  <a:schemeClr val="tx2"/>
                </a:solidFill>
                <a:latin typeface="Poppins" pitchFamily="2" charset="77"/>
                <a:ea typeface="League Spartan" charset="0"/>
                <a:cs typeface="Poppins" pitchFamily="2" charset="77"/>
              </a:rPr>
              <a:t>NO!</a:t>
            </a:r>
          </a:p>
          <a:p>
            <a:pPr algn="ctr"/>
            <a:r>
              <a:rPr lang="en-US" b="1" dirty="0">
                <a:solidFill>
                  <a:schemeClr val="tx2"/>
                </a:solidFill>
                <a:latin typeface="Poppins" pitchFamily="2" charset="77"/>
                <a:ea typeface="League Spartan" charset="0"/>
                <a:cs typeface="Poppins" pitchFamily="2" charset="77"/>
              </a:rPr>
              <a:t>Article XXI:4</a:t>
            </a:r>
          </a:p>
        </p:txBody>
      </p:sp>
      <p:pic>
        <p:nvPicPr>
          <p:cNvPr id="5" name="Picture 4" descr="A close-up of a message&#10;&#10;Description automatically generated">
            <a:extLst>
              <a:ext uri="{FF2B5EF4-FFF2-40B4-BE49-F238E27FC236}">
                <a16:creationId xmlns:a16="http://schemas.microsoft.com/office/drawing/2014/main" id="{B2D907DB-E333-719D-F2B6-FC62048CF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428" y="3693914"/>
            <a:ext cx="7069844" cy="2023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624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73E2-60C1-B6EA-7048-85D2E6E74716}"/>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DF1736D-2D67-3174-564E-9C6A85A3D25E}"/>
              </a:ext>
            </a:extLst>
          </p:cNvPr>
          <p:cNvSpPr>
            <a:spLocks noGrp="1"/>
          </p:cNvSpPr>
          <p:nvPr>
            <p:ph type="sldNum" sz="quarter" idx="12"/>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7</a:t>
            </a:fld>
            <a:endParaRPr lang="en-US" altLang="en-US" sz="1100" b="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1140E820-5189-BA95-F3D2-7EFAB0E56463}"/>
              </a:ext>
            </a:extLst>
          </p:cNvPr>
          <p:cNvSpPr txBox="1">
            <a:spLocks/>
          </p:cNvSpPr>
          <p:nvPr/>
        </p:nvSpPr>
        <p:spPr bwMode="auto">
          <a:xfrm>
            <a:off x="306388" y="333375"/>
            <a:ext cx="8370067" cy="5753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dirty="0">
                <a:solidFill>
                  <a:srgbClr val="1D4A8E"/>
                </a:solidFill>
                <a:latin typeface="Verdana" panose="020B0604030504040204" pitchFamily="34" charset="0"/>
                <a:ea typeface="Verdana" panose="020B0604030504040204" pitchFamily="34" charset="0"/>
                <a:cs typeface="Verdana" panose="020B0604030504040204" pitchFamily="34" charset="0"/>
              </a:rPr>
              <a:t>Rights Related to Observer Status</a:t>
            </a:r>
          </a:p>
        </p:txBody>
      </p:sp>
      <p:sp>
        <p:nvSpPr>
          <p:cNvPr id="5" name="Freeform 4">
            <a:extLst>
              <a:ext uri="{FF2B5EF4-FFF2-40B4-BE49-F238E27FC236}">
                <a16:creationId xmlns:a16="http://schemas.microsoft.com/office/drawing/2014/main" id="{33F9E723-6C4B-DDEA-7A93-975D0DEB8B37}"/>
              </a:ext>
            </a:extLst>
          </p:cNvPr>
          <p:cNvSpPr/>
          <p:nvPr/>
        </p:nvSpPr>
        <p:spPr>
          <a:xfrm>
            <a:off x="1990380" y="1293950"/>
            <a:ext cx="1864854" cy="4032448"/>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8" name="Teardrop 7">
            <a:extLst>
              <a:ext uri="{FF2B5EF4-FFF2-40B4-BE49-F238E27FC236}">
                <a16:creationId xmlns:a16="http://schemas.microsoft.com/office/drawing/2014/main" id="{4515958F-3B6D-D4D6-1113-FF4D33C33534}"/>
              </a:ext>
            </a:extLst>
          </p:cNvPr>
          <p:cNvSpPr/>
          <p:nvPr/>
        </p:nvSpPr>
        <p:spPr>
          <a:xfrm rot="8100000">
            <a:off x="2452358" y="1440434"/>
            <a:ext cx="909901" cy="909901"/>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9" name="Subtitle 2">
            <a:extLst>
              <a:ext uri="{FF2B5EF4-FFF2-40B4-BE49-F238E27FC236}">
                <a16:creationId xmlns:a16="http://schemas.microsoft.com/office/drawing/2014/main" id="{A504C4B5-D3E2-7AFC-85FA-595D6A66A780}"/>
              </a:ext>
            </a:extLst>
          </p:cNvPr>
          <p:cNvSpPr txBox="1">
            <a:spLocks/>
          </p:cNvSpPr>
          <p:nvPr/>
        </p:nvSpPr>
        <p:spPr>
          <a:xfrm>
            <a:off x="2155479" y="2580745"/>
            <a:ext cx="1503658" cy="267029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DE" sz="1200" dirty="0">
                <a:solidFill>
                  <a:schemeClr val="bg1"/>
                </a:solidFill>
                <a:latin typeface="Verdana" panose="020B0604030504040204" pitchFamily="34" charset="0"/>
                <a:ea typeface="Verdana" panose="020B0604030504040204" pitchFamily="34" charset="0"/>
                <a:cs typeface="Verdana" panose="020B0604030504040204" pitchFamily="34" charset="0"/>
              </a:rPr>
              <a:t>Observer status in the GPA Committee provides an opportunity for the observer to participate in (most) discussions in the Committee, including on accession proceedings</a:t>
            </a:r>
          </a:p>
        </p:txBody>
      </p:sp>
      <p:sp>
        <p:nvSpPr>
          <p:cNvPr id="11" name="Freeform 10">
            <a:extLst>
              <a:ext uri="{FF2B5EF4-FFF2-40B4-BE49-F238E27FC236}">
                <a16:creationId xmlns:a16="http://schemas.microsoft.com/office/drawing/2014/main" id="{3862A912-CCED-49E2-F3B1-145B61E0AAEE}"/>
              </a:ext>
            </a:extLst>
          </p:cNvPr>
          <p:cNvSpPr/>
          <p:nvPr/>
        </p:nvSpPr>
        <p:spPr>
          <a:xfrm>
            <a:off x="4932040" y="1268760"/>
            <a:ext cx="1864854" cy="4032448"/>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2" name="Teardrop 11">
            <a:extLst>
              <a:ext uri="{FF2B5EF4-FFF2-40B4-BE49-F238E27FC236}">
                <a16:creationId xmlns:a16="http://schemas.microsoft.com/office/drawing/2014/main" id="{C8BC6387-2BF0-EC63-8A91-4B497EE99D6E}"/>
              </a:ext>
            </a:extLst>
          </p:cNvPr>
          <p:cNvSpPr/>
          <p:nvPr/>
        </p:nvSpPr>
        <p:spPr>
          <a:xfrm rot="8100000">
            <a:off x="5394018" y="1415244"/>
            <a:ext cx="909901" cy="909901"/>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0" name="Subtitle 2">
            <a:extLst>
              <a:ext uri="{FF2B5EF4-FFF2-40B4-BE49-F238E27FC236}">
                <a16:creationId xmlns:a16="http://schemas.microsoft.com/office/drawing/2014/main" id="{C1934BE2-E7A3-65CA-17B9-3ED2B8388510}"/>
              </a:ext>
            </a:extLst>
          </p:cNvPr>
          <p:cNvSpPr txBox="1">
            <a:spLocks/>
          </p:cNvSpPr>
          <p:nvPr/>
        </p:nvSpPr>
        <p:spPr>
          <a:xfrm>
            <a:off x="4959276" y="2771444"/>
            <a:ext cx="1837618" cy="227191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DE" sz="1200" dirty="0">
                <a:solidFill>
                  <a:schemeClr val="bg1"/>
                </a:solidFill>
                <a:latin typeface="Verdana" panose="020B0604030504040204" pitchFamily="34" charset="0"/>
                <a:ea typeface="Verdana" panose="020B0604030504040204" pitchFamily="34" charset="0"/>
                <a:cs typeface="Verdana" panose="020B0604030504040204" pitchFamily="34" charset="0"/>
              </a:rPr>
              <a:t>Gain access to relevant information: </a:t>
            </a:r>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receiving directly information regarding accessions, upcoming meetings, meeting documents, and post-meeting summaries and reports</a:t>
            </a:r>
            <a:endParaRPr lang="en-DE"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en-DE" sz="1200" dirty="0"/>
          </a:p>
        </p:txBody>
      </p:sp>
      <p:pic>
        <p:nvPicPr>
          <p:cNvPr id="37" name="Graphic 36" descr="Tick with solid fill">
            <a:extLst>
              <a:ext uri="{FF2B5EF4-FFF2-40B4-BE49-F238E27FC236}">
                <a16:creationId xmlns:a16="http://schemas.microsoft.com/office/drawing/2014/main" id="{FD1425B4-94BA-52DC-F17A-E8CFB6CAA6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3324" y="1405551"/>
            <a:ext cx="900000" cy="900000"/>
          </a:xfrm>
          <a:prstGeom prst="rect">
            <a:avLst/>
          </a:prstGeom>
        </p:spPr>
      </p:pic>
      <p:pic>
        <p:nvPicPr>
          <p:cNvPr id="38" name="Graphic 37" descr="Tick with solid fill">
            <a:extLst>
              <a:ext uri="{FF2B5EF4-FFF2-40B4-BE49-F238E27FC236}">
                <a16:creationId xmlns:a16="http://schemas.microsoft.com/office/drawing/2014/main" id="{EA9E0728-ED47-2201-FFD7-56E4C6C3E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9910" y="1430741"/>
            <a:ext cx="900000" cy="900000"/>
          </a:xfrm>
          <a:prstGeom prst="rect">
            <a:avLst/>
          </a:prstGeom>
        </p:spPr>
      </p:pic>
    </p:spTree>
    <p:extLst>
      <p:ext uri="{BB962C8B-B14F-4D97-AF65-F5344CB8AC3E}">
        <p14:creationId xmlns:p14="http://schemas.microsoft.com/office/powerpoint/2010/main" val="273949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81850-8E7E-5774-9275-AAB19BBE2BB9}"/>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F5B71A46-A59A-054F-EB10-0C90A14F57D1}"/>
              </a:ext>
            </a:extLst>
          </p:cNvPr>
          <p:cNvSpPr>
            <a:spLocks noGrp="1"/>
          </p:cNvSpPr>
          <p:nvPr>
            <p:ph type="sldNum" sz="quarter" idx="12"/>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8</a:t>
            </a:fld>
            <a:endParaRPr lang="en-US" altLang="en-US" sz="1100" b="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ED94C2B7-1306-AE4E-F23D-A07D3446B025}"/>
              </a:ext>
            </a:extLst>
          </p:cNvPr>
          <p:cNvSpPr txBox="1">
            <a:spLocks/>
          </p:cNvSpPr>
          <p:nvPr/>
        </p:nvSpPr>
        <p:spPr bwMode="auto">
          <a:xfrm>
            <a:off x="306388" y="333375"/>
            <a:ext cx="8370067" cy="5753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dirty="0">
                <a:solidFill>
                  <a:srgbClr val="1D4A8E"/>
                </a:solidFill>
                <a:latin typeface="Verdana" panose="020B0604030504040204" pitchFamily="34" charset="0"/>
                <a:ea typeface="Verdana" panose="020B0604030504040204" pitchFamily="34" charset="0"/>
                <a:cs typeface="Verdana" panose="020B0604030504040204" pitchFamily="34" charset="0"/>
              </a:rPr>
              <a:t>Rights Related to Observer Status</a:t>
            </a:r>
          </a:p>
        </p:txBody>
      </p:sp>
      <p:sp>
        <p:nvSpPr>
          <p:cNvPr id="13" name="Freeform 12">
            <a:extLst>
              <a:ext uri="{FF2B5EF4-FFF2-40B4-BE49-F238E27FC236}">
                <a16:creationId xmlns:a16="http://schemas.microsoft.com/office/drawing/2014/main" id="{26D106B7-126E-04D0-8857-230852E1E135}"/>
              </a:ext>
            </a:extLst>
          </p:cNvPr>
          <p:cNvSpPr/>
          <p:nvPr/>
        </p:nvSpPr>
        <p:spPr>
          <a:xfrm>
            <a:off x="467544" y="1124744"/>
            <a:ext cx="1864854" cy="4032448"/>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4" name="Teardrop 13">
            <a:extLst>
              <a:ext uri="{FF2B5EF4-FFF2-40B4-BE49-F238E27FC236}">
                <a16:creationId xmlns:a16="http://schemas.microsoft.com/office/drawing/2014/main" id="{9CDCE648-55D3-9D8A-67FB-1DF9B796C7A9}"/>
              </a:ext>
            </a:extLst>
          </p:cNvPr>
          <p:cNvSpPr/>
          <p:nvPr/>
        </p:nvSpPr>
        <p:spPr>
          <a:xfrm rot="8100000">
            <a:off x="929522" y="1271228"/>
            <a:ext cx="909901" cy="909901"/>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1" name="Subtitle 2">
            <a:extLst>
              <a:ext uri="{FF2B5EF4-FFF2-40B4-BE49-F238E27FC236}">
                <a16:creationId xmlns:a16="http://schemas.microsoft.com/office/drawing/2014/main" id="{85F844BF-3E24-9EAC-AA78-713DFFF5DBEC}"/>
              </a:ext>
            </a:extLst>
          </p:cNvPr>
          <p:cNvSpPr txBox="1">
            <a:spLocks/>
          </p:cNvSpPr>
          <p:nvPr/>
        </p:nvSpPr>
        <p:spPr>
          <a:xfrm>
            <a:off x="632643" y="2731180"/>
            <a:ext cx="1503658" cy="207544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DE" sz="1400" dirty="0">
                <a:solidFill>
                  <a:schemeClr val="bg1"/>
                </a:solidFill>
                <a:latin typeface="Verdana" panose="020B0604030504040204" pitchFamily="34" charset="0"/>
                <a:ea typeface="Verdana" panose="020B0604030504040204" pitchFamily="34" charset="0"/>
                <a:cs typeface="Verdana" panose="020B0604030504040204" pitchFamily="34" charset="0"/>
              </a:rPr>
              <a:t>Become acquainted with the GPA provisions, operation and administration of the Agreement</a:t>
            </a:r>
          </a:p>
        </p:txBody>
      </p:sp>
      <p:pic>
        <p:nvPicPr>
          <p:cNvPr id="36" name="Graphic 35" descr="Tick with solid fill">
            <a:extLst>
              <a:ext uri="{FF2B5EF4-FFF2-40B4-BE49-F238E27FC236}">
                <a16:creationId xmlns:a16="http://schemas.microsoft.com/office/drawing/2014/main" id="{B301421A-1C45-992F-0690-5071230D7E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634" y="1261535"/>
            <a:ext cx="900000" cy="900000"/>
          </a:xfrm>
          <a:prstGeom prst="rect">
            <a:avLst/>
          </a:prstGeom>
        </p:spPr>
      </p:pic>
      <p:sp>
        <p:nvSpPr>
          <p:cNvPr id="3" name="TextBox 2">
            <a:extLst>
              <a:ext uri="{FF2B5EF4-FFF2-40B4-BE49-F238E27FC236}">
                <a16:creationId xmlns:a16="http://schemas.microsoft.com/office/drawing/2014/main" id="{3E9E3BB5-B43C-1F87-7034-984BF0028403}"/>
              </a:ext>
            </a:extLst>
          </p:cNvPr>
          <p:cNvSpPr txBox="1"/>
          <p:nvPr/>
        </p:nvSpPr>
        <p:spPr>
          <a:xfrm>
            <a:off x="2554128" y="1802140"/>
            <a:ext cx="6342544" cy="2893100"/>
          </a:xfrm>
          <a:prstGeom prst="rect">
            <a:avLst/>
          </a:prstGeom>
          <a:noFill/>
        </p:spPr>
        <p:txBody>
          <a:bodyPr wrap="square">
            <a:spAutoFit/>
          </a:bodyPr>
          <a:lstStyle/>
          <a:p>
            <a:pPr marL="285750" indent="-285750">
              <a:buFont typeface="Wingdings" pitchFamily="2" charset="2"/>
              <a:buChar char="q"/>
            </a:pPr>
            <a:r>
              <a:rPr lang="en-DE" sz="1400" b="1" dirty="0">
                <a:solidFill>
                  <a:srgbClr val="002060"/>
                </a:solidFill>
                <a:latin typeface="Verdana" panose="020B0604030504040204" pitchFamily="34" charset="0"/>
                <a:ea typeface="Verdana" panose="020B0604030504040204" pitchFamily="34" charset="0"/>
                <a:cs typeface="Verdana" panose="020B0604030504040204" pitchFamily="34" charset="0"/>
              </a:rPr>
              <a:t>Getting to know and understanding the minimum standards of the GPA 2012: </a:t>
            </a:r>
          </a:p>
          <a:p>
            <a:pPr marL="285750" indent="-285750">
              <a:buFont typeface="Arial" panose="020B0604020202020204" pitchFamily="34" charset="0"/>
              <a:buChar char="•"/>
            </a:pPr>
            <a:r>
              <a:rPr lang="en-DE" sz="1400" dirty="0">
                <a:solidFill>
                  <a:srgbClr val="002060"/>
                </a:solidFill>
                <a:latin typeface="Verdana" panose="020B0604030504040204" pitchFamily="34" charset="0"/>
                <a:ea typeface="Verdana" panose="020B0604030504040204" pitchFamily="34" charset="0"/>
                <a:cs typeface="Verdana" panose="020B0604030504040204" pitchFamily="34" charset="0"/>
              </a:rPr>
              <a:t>National treatment and non-discrimination;</a:t>
            </a:r>
          </a:p>
          <a:p>
            <a:pPr marL="285750" indent="-285750">
              <a:buFont typeface="Arial" panose="020B0604020202020204" pitchFamily="34" charset="0"/>
              <a:buChar char="•"/>
            </a:pPr>
            <a:r>
              <a:rPr lang="en-US" sz="1400"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K</a:t>
            </a:r>
            <a:r>
              <a:rPr lang="en-US" altLang="es-ES" sz="1400"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ey aspects of the procurement process, ensuring transparency and open competition;</a:t>
            </a:r>
          </a:p>
          <a:p>
            <a:pPr marL="285750" indent="-285750">
              <a:buFont typeface="Arial" panose="020B0604020202020204" pitchFamily="34" charset="0"/>
              <a:buChar char="•"/>
            </a:pPr>
            <a:r>
              <a:rPr lang="en-US" altLang="es-ES" sz="1400"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Transparency;</a:t>
            </a:r>
          </a:p>
          <a:p>
            <a:pPr marL="285750" indent="-285750">
              <a:buFont typeface="Arial" panose="020B0604020202020204" pitchFamily="34" charset="0"/>
              <a:buChar char="•"/>
            </a:pPr>
            <a:r>
              <a:rPr lang="en-DE" sz="1400" dirty="0">
                <a:solidFill>
                  <a:srgbClr val="002060"/>
                </a:solidFill>
                <a:latin typeface="Verdana" panose="020B0604030504040204" pitchFamily="34" charset="0"/>
                <a:ea typeface="Verdana" panose="020B0604030504040204" pitchFamily="34" charset="0"/>
                <a:cs typeface="Verdana" panose="020B0604030504040204" pitchFamily="34" charset="0"/>
              </a:rPr>
              <a:t>Minimum time periods for submitting tenders or appealing;</a:t>
            </a:r>
            <a:endParaRPr lang="en-US" altLang="es-ES" sz="1400"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endParaRPr>
          </a:p>
          <a:p>
            <a:pPr marL="285750" indent="-285750">
              <a:buFont typeface="Arial" panose="020B0604020202020204" pitchFamily="34" charset="0"/>
              <a:buChar char="•"/>
            </a:pPr>
            <a:r>
              <a:rPr lang="en-US" altLang="es-ES" sz="1400"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Domestic review procedures;</a:t>
            </a:r>
          </a:p>
          <a:p>
            <a:pPr marL="285750" indent="-285750">
              <a:buFont typeface="Arial" panose="020B0604020202020204" pitchFamily="34" charset="0"/>
              <a:buChar char="•"/>
            </a:pPr>
            <a:r>
              <a:rPr lang="en-US" altLang="es-ES" sz="1400"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Flexibilities for developing countries and LDCs</a:t>
            </a:r>
            <a:r>
              <a:rPr lang="en-DE" altLang="es-ES" sz="1400"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a</a:t>
            </a:r>
          </a:p>
          <a:p>
            <a:endParaRPr lang="en-GB" sz="1400" b="1"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endParaRPr>
          </a:p>
          <a:p>
            <a:r>
              <a:rPr lang="en-GB" sz="1400" b="1"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A</a:t>
            </a:r>
            <a:r>
              <a:rPr lang="en-DE" sz="1400" b="1"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nd how these are implemened in national legislation, </a:t>
            </a:r>
            <a:r>
              <a:rPr lang="en-DE" sz="1400" b="1" dirty="0">
                <a:solidFill>
                  <a:srgbClr val="002060"/>
                </a:solidFill>
                <a:latin typeface="Verdana" panose="020B0604030504040204" pitchFamily="34" charset="0"/>
                <a:ea typeface="Verdana" panose="020B0604030504040204" pitchFamily="34" charset="0"/>
                <a:cs typeface="Verdana" panose="020B0604030504040204" pitchFamily="34" charset="0"/>
              </a:rPr>
              <a:t>in order to assess interest in the GPA, as well as the relevance of the Agreement to its economy!</a:t>
            </a:r>
          </a:p>
        </p:txBody>
      </p:sp>
      <p:sp>
        <p:nvSpPr>
          <p:cNvPr id="4" name="TextBox 3">
            <a:extLst>
              <a:ext uri="{FF2B5EF4-FFF2-40B4-BE49-F238E27FC236}">
                <a16:creationId xmlns:a16="http://schemas.microsoft.com/office/drawing/2014/main" id="{44484DA4-8D72-6645-0A12-D1D2356C1B1F}"/>
              </a:ext>
            </a:extLst>
          </p:cNvPr>
          <p:cNvSpPr txBox="1"/>
          <p:nvPr/>
        </p:nvSpPr>
        <p:spPr>
          <a:xfrm>
            <a:off x="563342" y="5293983"/>
            <a:ext cx="8370067" cy="523220"/>
          </a:xfrm>
          <a:prstGeom prst="rect">
            <a:avLst/>
          </a:prstGeom>
          <a:noFill/>
        </p:spPr>
        <p:txBody>
          <a:bodyPr wrap="square" rtlCol="0">
            <a:spAutoFit/>
          </a:bodyPr>
          <a:lstStyle/>
          <a:p>
            <a:pPr algn="r"/>
            <a:r>
              <a:rPr lang="en-DE" sz="1400" b="1" i="1" dirty="0">
                <a:solidFill>
                  <a:srgbClr val="002060"/>
                </a:solidFill>
                <a:latin typeface="Verdana" panose="020B0604030504040204" pitchFamily="34" charset="0"/>
                <a:ea typeface="Verdana" panose="020B0604030504040204" pitchFamily="34" charset="0"/>
                <a:cs typeface="Verdana" panose="020B0604030504040204" pitchFamily="34" charset="0"/>
              </a:rPr>
              <a:t>Eventually, participating in the discussions on the </a:t>
            </a:r>
            <a:r>
              <a:rPr lang="en-GB" sz="1400" b="1" i="1"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built-in</a:t>
            </a:r>
            <a:r>
              <a:rPr lang="en-GB" altLang="es-ES" sz="1400" b="1" i="1"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rPr>
              <a:t> mandate for future negotiations to improve/update/broaden the Agreement’s reach</a:t>
            </a:r>
            <a:endParaRPr lang="en-US" altLang="es-ES" sz="1400" b="1" i="1" dirty="0">
              <a:solidFill>
                <a:srgbClr val="002060"/>
              </a:solidFill>
              <a:latin typeface="Verdana" panose="020B0604030504040204" pitchFamily="34" charset="0"/>
              <a:ea typeface="Verdana" panose="020B0604030504040204" pitchFamily="34" charset="0"/>
              <a:cs typeface="Verdana" panose="020B0604030504040204" pitchFamily="34" charset="0"/>
              <a:sym typeface="Monotype Sorts" pitchFamily="2" charset="2"/>
            </a:endParaRPr>
          </a:p>
        </p:txBody>
      </p:sp>
    </p:spTree>
    <p:extLst>
      <p:ext uri="{BB962C8B-B14F-4D97-AF65-F5344CB8AC3E}">
        <p14:creationId xmlns:p14="http://schemas.microsoft.com/office/powerpoint/2010/main" val="90860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DC540-1EDB-F91A-758D-11E6E78D8FF3}"/>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0C2568CC-7741-A015-7E1F-D3C1E1C10FD1}"/>
              </a:ext>
            </a:extLst>
          </p:cNvPr>
          <p:cNvSpPr>
            <a:spLocks noGrp="1"/>
          </p:cNvSpPr>
          <p:nvPr>
            <p:ph type="sldNum" sz="quarter" idx="12"/>
          </p:nvPr>
        </p:nvSpPr>
        <p:spPr bwMode="auto">
          <a:xfrm>
            <a:off x="7020272" y="6328792"/>
            <a:ext cx="1905000" cy="2685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DBF83888-0393-384C-BE41-124E01F82BAC}" type="slidenum">
              <a:rPr lang="en-US" altLang="en-US" sz="1100" b="0">
                <a:solidFill>
                  <a:schemeClr val="bg1"/>
                </a:solidFill>
                <a:latin typeface="Verdana" panose="020B0604030504040204" pitchFamily="34" charset="0"/>
              </a:rPr>
              <a:pPr algn="r"/>
              <a:t>9</a:t>
            </a:fld>
            <a:endParaRPr lang="en-US" altLang="en-US" sz="1100" b="0" dirty="0">
              <a:solidFill>
                <a:schemeClr val="bg1"/>
              </a:solidFill>
              <a:latin typeface="Verdana" panose="020B0604030504040204" pitchFamily="34" charset="0"/>
            </a:endParaRPr>
          </a:p>
        </p:txBody>
      </p:sp>
      <p:sp>
        <p:nvSpPr>
          <p:cNvPr id="7" name="Title 1">
            <a:extLst>
              <a:ext uri="{FF2B5EF4-FFF2-40B4-BE49-F238E27FC236}">
                <a16:creationId xmlns:a16="http://schemas.microsoft.com/office/drawing/2014/main" id="{F91045A2-8050-6B99-EF04-D9793C61E058}"/>
              </a:ext>
            </a:extLst>
          </p:cNvPr>
          <p:cNvSpPr txBox="1">
            <a:spLocks/>
          </p:cNvSpPr>
          <p:nvPr/>
        </p:nvSpPr>
        <p:spPr bwMode="auto">
          <a:xfrm>
            <a:off x="306388" y="333375"/>
            <a:ext cx="8370067" cy="5753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dirty="0">
                <a:solidFill>
                  <a:srgbClr val="1D4A8E"/>
                </a:solidFill>
                <a:latin typeface="Verdana" panose="020B0604030504040204" pitchFamily="34" charset="0"/>
                <a:ea typeface="Verdana" panose="020B0604030504040204" pitchFamily="34" charset="0"/>
                <a:cs typeface="Verdana" panose="020B0604030504040204" pitchFamily="34" charset="0"/>
              </a:rPr>
              <a:t>Rights Related to Observer Status</a:t>
            </a:r>
          </a:p>
        </p:txBody>
      </p:sp>
      <p:sp>
        <p:nvSpPr>
          <p:cNvPr id="15" name="Freeform 14">
            <a:extLst>
              <a:ext uri="{FF2B5EF4-FFF2-40B4-BE49-F238E27FC236}">
                <a16:creationId xmlns:a16="http://schemas.microsoft.com/office/drawing/2014/main" id="{675F1997-0D0B-BC75-0D63-EA5AB0A44B26}"/>
              </a:ext>
            </a:extLst>
          </p:cNvPr>
          <p:cNvSpPr/>
          <p:nvPr/>
        </p:nvSpPr>
        <p:spPr>
          <a:xfrm>
            <a:off x="467544" y="1268760"/>
            <a:ext cx="1864854" cy="4032448"/>
          </a:xfrm>
          <a:custGeom>
            <a:avLst/>
            <a:gdLst>
              <a:gd name="connsiteX0" fmla="*/ 0 w 4971649"/>
              <a:gd name="connsiteY0" fmla="*/ 0 h 7657480"/>
              <a:gd name="connsiteX1" fmla="*/ 4252431 w 4971649"/>
              <a:gd name="connsiteY1" fmla="*/ 1808183 h 7657480"/>
              <a:gd name="connsiteX2" fmla="*/ 4310096 w 4971649"/>
              <a:gd name="connsiteY2" fmla="*/ 1826083 h 7657480"/>
              <a:gd name="connsiteX3" fmla="*/ 4971649 w 4971649"/>
              <a:gd name="connsiteY3" fmla="*/ 2824135 h 7657480"/>
              <a:gd name="connsiteX4" fmla="*/ 4971649 w 4971649"/>
              <a:gd name="connsiteY4" fmla="*/ 6574307 h 7657480"/>
              <a:gd name="connsiteX5" fmla="*/ 3888476 w 4971649"/>
              <a:gd name="connsiteY5" fmla="*/ 7657480 h 7657480"/>
              <a:gd name="connsiteX6" fmla="*/ 1083173 w 4971649"/>
              <a:gd name="connsiteY6" fmla="*/ 7657480 h 7657480"/>
              <a:gd name="connsiteX7" fmla="*/ 0 w 4971649"/>
              <a:gd name="connsiteY7" fmla="*/ 6574307 h 7657480"/>
              <a:gd name="connsiteX8" fmla="*/ 0 w 4971649"/>
              <a:gd name="connsiteY8" fmla="*/ 2824135 h 7657480"/>
              <a:gd name="connsiteX9" fmla="*/ 5821 w 4971649"/>
              <a:gd name="connsiteY9" fmla="*/ 2731867 h 7657480"/>
              <a:gd name="connsiteX10" fmla="*/ 0 w 4971649"/>
              <a:gd name="connsiteY10" fmla="*/ 2731867 h 7657480"/>
              <a:gd name="connsiteX11" fmla="*/ 0 w 4971649"/>
              <a:gd name="connsiteY11" fmla="*/ 1835752 h 7657480"/>
              <a:gd name="connsiteX12" fmla="*/ 0 w 4971649"/>
              <a:gd name="connsiteY12" fmla="*/ 1538067 h 765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1649" h="7657480">
                <a:moveTo>
                  <a:pt x="0" y="0"/>
                </a:moveTo>
                <a:lnTo>
                  <a:pt x="4252431" y="1808183"/>
                </a:lnTo>
                <a:lnTo>
                  <a:pt x="4310096" y="1826083"/>
                </a:lnTo>
                <a:cubicBezTo>
                  <a:pt x="4698863" y="1990518"/>
                  <a:pt x="4971649" y="2375470"/>
                  <a:pt x="4971649" y="2824135"/>
                </a:cubicBezTo>
                <a:lnTo>
                  <a:pt x="4971649" y="6574307"/>
                </a:lnTo>
                <a:cubicBezTo>
                  <a:pt x="4971649" y="7172527"/>
                  <a:pt x="4486696" y="7657480"/>
                  <a:pt x="3888476" y="7657480"/>
                </a:cubicBezTo>
                <a:lnTo>
                  <a:pt x="1083173" y="7657480"/>
                </a:lnTo>
                <a:cubicBezTo>
                  <a:pt x="484953" y="7657480"/>
                  <a:pt x="0" y="7172527"/>
                  <a:pt x="0" y="6574307"/>
                </a:cubicBezTo>
                <a:lnTo>
                  <a:pt x="0" y="2824135"/>
                </a:lnTo>
                <a:lnTo>
                  <a:pt x="5821" y="2731867"/>
                </a:lnTo>
                <a:lnTo>
                  <a:pt x="0" y="2731867"/>
                </a:lnTo>
                <a:lnTo>
                  <a:pt x="0" y="1835752"/>
                </a:lnTo>
                <a:lnTo>
                  <a:pt x="0" y="15380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6" name="Teardrop 15">
            <a:extLst>
              <a:ext uri="{FF2B5EF4-FFF2-40B4-BE49-F238E27FC236}">
                <a16:creationId xmlns:a16="http://schemas.microsoft.com/office/drawing/2014/main" id="{E8A57FB9-6D37-6360-2433-58F8C98E322A}"/>
              </a:ext>
            </a:extLst>
          </p:cNvPr>
          <p:cNvSpPr/>
          <p:nvPr/>
        </p:nvSpPr>
        <p:spPr>
          <a:xfrm rot="8100000">
            <a:off x="929522" y="1415244"/>
            <a:ext cx="909901" cy="909901"/>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2" name="Subtitle 2">
            <a:extLst>
              <a:ext uri="{FF2B5EF4-FFF2-40B4-BE49-F238E27FC236}">
                <a16:creationId xmlns:a16="http://schemas.microsoft.com/office/drawing/2014/main" id="{66F7A09D-33D8-8DEF-A61B-4AA275816BCA}"/>
              </a:ext>
            </a:extLst>
          </p:cNvPr>
          <p:cNvSpPr txBox="1">
            <a:spLocks/>
          </p:cNvSpPr>
          <p:nvPr/>
        </p:nvSpPr>
        <p:spPr>
          <a:xfrm>
            <a:off x="571516" y="2504475"/>
            <a:ext cx="1656908" cy="267029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rPr>
              <a:t>Learn from international best practices and latest trends through the Committee discussions and the GPA Work Programmes (e.g. on SMEs participation and sustainable procurement)</a:t>
            </a:r>
          </a:p>
        </p:txBody>
      </p:sp>
      <p:pic>
        <p:nvPicPr>
          <p:cNvPr id="32" name="Graphic 31" descr="Tick with solid fill">
            <a:extLst>
              <a:ext uri="{FF2B5EF4-FFF2-40B4-BE49-F238E27FC236}">
                <a16:creationId xmlns:a16="http://schemas.microsoft.com/office/drawing/2014/main" id="{FB30D274-7165-6729-B352-919AEB66C4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3293" y="1405551"/>
            <a:ext cx="900000" cy="900000"/>
          </a:xfrm>
          <a:prstGeom prst="rect">
            <a:avLst/>
          </a:prstGeom>
        </p:spPr>
      </p:pic>
      <p:sp>
        <p:nvSpPr>
          <p:cNvPr id="3" name="TextBox 2">
            <a:extLst>
              <a:ext uri="{FF2B5EF4-FFF2-40B4-BE49-F238E27FC236}">
                <a16:creationId xmlns:a16="http://schemas.microsoft.com/office/drawing/2014/main" id="{E269E36C-16AE-8D93-3A2F-2DB5AB744B6D}"/>
              </a:ext>
            </a:extLst>
          </p:cNvPr>
          <p:cNvSpPr txBox="1"/>
          <p:nvPr/>
        </p:nvSpPr>
        <p:spPr>
          <a:xfrm>
            <a:off x="2436370" y="1226797"/>
            <a:ext cx="6572250" cy="4401205"/>
          </a:xfrm>
          <a:prstGeom prst="rect">
            <a:avLst/>
          </a:prstGeom>
          <a:noFill/>
        </p:spPr>
        <p:txBody>
          <a:bodyPr wrap="square">
            <a:spAutoFit/>
          </a:bodyPr>
          <a:lstStyle/>
          <a:p>
            <a:pPr marL="285750" indent="-285750">
              <a:buFont typeface="Wingdings" pitchFamily="2" charset="2"/>
              <a:buChar char="q"/>
            </a:pPr>
            <a:r>
              <a:rPr lang="en-DE" sz="1400" b="1" dirty="0">
                <a:solidFill>
                  <a:srgbClr val="002060"/>
                </a:solidFill>
                <a:latin typeface="Verdana" panose="020B0604030504040204" pitchFamily="34" charset="0"/>
                <a:ea typeface="Verdana" panose="020B0604030504040204" pitchFamily="34" charset="0"/>
                <a:cs typeface="Verdana" panose="020B0604030504040204" pitchFamily="34" charset="0"/>
              </a:rPr>
              <a:t>GPA considered as the gold standard for agreements covering government procurement:</a:t>
            </a:r>
          </a:p>
          <a:p>
            <a:pPr marL="742950" lvl="1" indent="-285750">
              <a:buFont typeface="Arial" panose="020B0604020202020204" pitchFamily="34" charset="0"/>
              <a:buChar char="•"/>
            </a:pPr>
            <a:r>
              <a:rPr lang="en-DE" sz="1400" dirty="0">
                <a:solidFill>
                  <a:srgbClr val="002060"/>
                </a:solidFill>
                <a:latin typeface="Verdana" panose="020B0604030504040204" pitchFamily="34" charset="0"/>
                <a:ea typeface="Verdana" panose="020B0604030504040204" pitchFamily="34" charset="0"/>
                <a:cs typeface="Verdana" panose="020B0604030504040204" pitchFamily="34" charset="0"/>
              </a:rPr>
              <a:t>Moving away from the lowest price to the most advantegeous tender</a:t>
            </a:r>
          </a:p>
          <a:p>
            <a:pPr marL="742950" lvl="1" indent="-285750">
              <a:buFont typeface="Arial" panose="020B0604020202020204" pitchFamily="34" charset="0"/>
              <a:buChar char="•"/>
            </a:pPr>
            <a:r>
              <a:rPr lang="en-DE" sz="1400" dirty="0">
                <a:solidFill>
                  <a:srgbClr val="002060"/>
                </a:solidFill>
                <a:latin typeface="Verdana" panose="020B0604030504040204" pitchFamily="34" charset="0"/>
                <a:ea typeface="Verdana" panose="020B0604030504040204" pitchFamily="34" charset="0"/>
                <a:cs typeface="Verdana" panose="020B0604030504040204" pitchFamily="34" charset="0"/>
              </a:rPr>
              <a:t>Transparency requirements: publication of tenders, notifications, publication of awards, information to non-succesful tenderers</a:t>
            </a:r>
          </a:p>
          <a:p>
            <a:pPr marL="742950" lvl="1" indent="-285750">
              <a:buFont typeface="Arial" panose="020B0604020202020204" pitchFamily="34" charset="0"/>
              <a:buChar char="•"/>
            </a:pPr>
            <a:r>
              <a:rPr lang="en-DE" sz="1400" dirty="0">
                <a:solidFill>
                  <a:srgbClr val="002060"/>
                </a:solidFill>
                <a:latin typeface="Verdana" panose="020B0604030504040204" pitchFamily="34" charset="0"/>
                <a:ea typeface="Verdana" panose="020B0604030504040204" pitchFamily="34" charset="0"/>
                <a:cs typeface="Verdana" panose="020B0604030504040204" pitchFamily="34" charset="0"/>
              </a:rPr>
              <a:t>Good governance aspect: preventing corruption and avoiding conflict of interests, procurement in anti-corruption legislations</a:t>
            </a:r>
          </a:p>
          <a:p>
            <a:pPr marL="742950" lvl="1" indent="-285750">
              <a:buFont typeface="Arial" panose="020B0604020202020204" pitchFamily="34" charset="0"/>
              <a:buChar char="•"/>
            </a:pPr>
            <a:r>
              <a:rPr lang="en-DE" sz="1400" dirty="0">
                <a:solidFill>
                  <a:srgbClr val="002060"/>
                </a:solidFill>
                <a:latin typeface="Verdana" panose="020B0604030504040204" pitchFamily="34" charset="0"/>
                <a:ea typeface="Verdana" panose="020B0604030504040204" pitchFamily="34" charset="0"/>
                <a:cs typeface="Verdana" panose="020B0604030504040204" pitchFamily="34" charset="0"/>
              </a:rPr>
              <a:t>Open procurement becoming the standard, rather than limited or selective procurement to promote competition</a:t>
            </a:r>
          </a:p>
          <a:p>
            <a:pPr marL="742950" lvl="1" indent="-285750">
              <a:buFont typeface="Arial" panose="020B0604020202020204" pitchFamily="34" charset="0"/>
              <a:buChar char="•"/>
            </a:pPr>
            <a:r>
              <a:rPr lang="en-GB" sz="1400" dirty="0">
                <a:solidFill>
                  <a:srgbClr val="002060"/>
                </a:solidFill>
                <a:latin typeface="Verdana" panose="020B0604030504040204" pitchFamily="34" charset="0"/>
                <a:ea typeface="Verdana" panose="020B0604030504040204" pitchFamily="34" charset="0"/>
                <a:cs typeface="Verdana" panose="020B0604030504040204" pitchFamily="34" charset="0"/>
              </a:rPr>
              <a:t>U</a:t>
            </a:r>
            <a:r>
              <a:rPr lang="en-DE" sz="1400" dirty="0">
                <a:solidFill>
                  <a:srgbClr val="002060"/>
                </a:solidFill>
                <a:latin typeface="Verdana" panose="020B0604030504040204" pitchFamily="34" charset="0"/>
                <a:ea typeface="Verdana" panose="020B0604030504040204" pitchFamily="34" charset="0"/>
                <a:cs typeface="Verdana" panose="020B0604030504040204" pitchFamily="34" charset="0"/>
              </a:rPr>
              <a:t>se of electronic procurement</a:t>
            </a:r>
          </a:p>
          <a:p>
            <a:pPr marL="285750" indent="-285750">
              <a:buFont typeface="Wingdings" pitchFamily="2" charset="2"/>
              <a:buChar char="q"/>
            </a:pPr>
            <a:r>
              <a:rPr lang="en-DE" sz="1400" b="1" dirty="0">
                <a:solidFill>
                  <a:srgbClr val="002060"/>
                </a:solidFill>
                <a:latin typeface="Verdana" panose="020B0604030504040204" pitchFamily="34" charset="0"/>
                <a:ea typeface="Verdana" panose="020B0604030504040204" pitchFamily="34" charset="0"/>
                <a:cs typeface="Verdana" panose="020B0604030504040204" pitchFamily="34" charset="0"/>
              </a:rPr>
              <a:t>Procurement chapters in FTAs are modelled after the GPA 2012! And harmonized with the UNCITRAL ML on PP</a:t>
            </a:r>
          </a:p>
          <a:p>
            <a:pPr marL="285750" indent="-285750">
              <a:buFont typeface="Wingdings" pitchFamily="2" charset="2"/>
              <a:buChar char="q"/>
            </a:pPr>
            <a:r>
              <a:rPr lang="en-DE" sz="1400" b="1" dirty="0">
                <a:solidFill>
                  <a:srgbClr val="002060"/>
                </a:solidFill>
                <a:latin typeface="Verdana" panose="020B0604030504040204" pitchFamily="34" charset="0"/>
                <a:ea typeface="Verdana" panose="020B0604030504040204" pitchFamily="34" charset="0"/>
                <a:cs typeface="Verdana" panose="020B0604030504040204" pitchFamily="34" charset="0"/>
              </a:rPr>
              <a:t>Learn about other trending topics and issues in procurements:</a:t>
            </a:r>
          </a:p>
          <a:p>
            <a:pPr marL="742950" lvl="1" indent="-285750">
              <a:buFont typeface="Arial" panose="020B0604020202020204" pitchFamily="34" charset="0"/>
              <a:buChar char="•"/>
            </a:pPr>
            <a:r>
              <a:rPr lang="en-DE" sz="1400" dirty="0">
                <a:solidFill>
                  <a:srgbClr val="002060"/>
                </a:solidFill>
                <a:latin typeface="Verdana" panose="020B0604030504040204" pitchFamily="34" charset="0"/>
                <a:ea typeface="Verdana" panose="020B0604030504040204" pitchFamily="34" charset="0"/>
                <a:cs typeface="Verdana" panose="020B0604030504040204" pitchFamily="34" charset="0"/>
              </a:rPr>
              <a:t>Sustainable procurement (specially green public procurement)</a:t>
            </a:r>
          </a:p>
          <a:p>
            <a:pPr marL="742950" lvl="1" indent="-285750">
              <a:buFont typeface="Arial" panose="020B0604020202020204" pitchFamily="34" charset="0"/>
              <a:buChar char="•"/>
            </a:pPr>
            <a:r>
              <a:rPr lang="en-DE" sz="1400" dirty="0">
                <a:solidFill>
                  <a:srgbClr val="002060"/>
                </a:solidFill>
                <a:latin typeface="Verdana" panose="020B0604030504040204" pitchFamily="34" charset="0"/>
                <a:ea typeface="Verdana" panose="020B0604030504040204" pitchFamily="34" charset="0"/>
                <a:cs typeface="Verdana" panose="020B0604030504040204" pitchFamily="34" charset="0"/>
              </a:rPr>
              <a:t>Ensuring the participation of SMEs without infringing trade obligations (offsets)</a:t>
            </a:r>
          </a:p>
        </p:txBody>
      </p:sp>
    </p:spTree>
    <p:extLst>
      <p:ext uri="{BB962C8B-B14F-4D97-AF65-F5344CB8AC3E}">
        <p14:creationId xmlns:p14="http://schemas.microsoft.com/office/powerpoint/2010/main" val="1239651404"/>
      </p:ext>
    </p:extLst>
  </p:cSld>
  <p:clrMapOvr>
    <a:masterClrMapping/>
  </p:clrMapOvr>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9c87da95-7b2f-439f-bfd9-321fc51f6870" value=""/>
  <element uid="214105f6-acd4-485a-afa0-a0b988f7534c" value=""/>
</sisl>
</file>

<file path=customXml/itemProps1.xml><?xml version="1.0" encoding="utf-8"?>
<ds:datastoreItem xmlns:ds="http://schemas.openxmlformats.org/officeDocument/2006/customXml" ds:itemID="{35388035-D7C3-4F7D-977A-E1BB2C9B1B7A}">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GPA_powerpoint template</Template>
  <TotalTime>20181</TotalTime>
  <Words>1235</Words>
  <Application>Microsoft Macintosh PowerPoint</Application>
  <PresentationFormat>On-screen Show (4:3)</PresentationFormat>
  <Paragraphs>143</Paragraphs>
  <Slides>14</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Arial</vt:lpstr>
      <vt:lpstr>Calibri</vt:lpstr>
      <vt:lpstr>Fira Sans</vt:lpstr>
      <vt:lpstr>Fira Sans Light</vt:lpstr>
      <vt:lpstr>Franklin Gothic Book</vt:lpstr>
      <vt:lpstr>Lato Light</vt:lpstr>
      <vt:lpstr>Poppins</vt:lpstr>
      <vt:lpstr>Verdana</vt:lpstr>
      <vt:lpstr>Wingdings</vt:lpstr>
      <vt:lpstr>Motyw pakietu Office</vt:lpstr>
      <vt:lpstr>Office Theme</vt:lpstr>
      <vt:lpstr>PowerPoint Presentation</vt:lpstr>
      <vt:lpstr>Increasing membership and geo-location shift of Parties and Observers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GPA Accession as a driving force for reform!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keywords>[EBRD/NON-BANK USE]</cp:keywords>
  <cp:lastModifiedBy>Antonella Salgueiro</cp:lastModifiedBy>
  <cp:revision>136</cp:revision>
  <dcterms:created xsi:type="dcterms:W3CDTF">2015-07-07T12:32:44Z</dcterms:created>
  <dcterms:modified xsi:type="dcterms:W3CDTF">2024-02-05T12:23:50Z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e2dd883e-2ba5-4a40-b79e-4dc65d0c44ed</vt:lpwstr>
  </property>
  <property fmtid="{D5CDD505-2E9C-101B-9397-08002B2CF9AE}" pid="3" name="bjSaver">
    <vt:lpwstr>3Z3psMqlFD1tP36HV3XIOlZRwKOrAO4/</vt:lpwstr>
  </property>
  <property fmtid="{D5CDD505-2E9C-101B-9397-08002B2CF9AE}" pid="4"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5" name="bjDocumentLabelXML-0">
    <vt:lpwstr>ames.com/2008/01/sie/internal/label"&gt;&lt;element uid="9c87da95-7b2f-439f-bfd9-321fc51f6870" value="" /&gt;&lt;element uid="214105f6-acd4-485a-afa0-a0b988f7534c" value="" /&gt;&lt;/sisl&gt;</vt:lpwstr>
  </property>
  <property fmtid="{D5CDD505-2E9C-101B-9397-08002B2CF9AE}" pid="6" name="bjDocumentSecurityLabel">
    <vt:lpwstr>NON-BANK USE</vt:lpwstr>
  </property>
</Properties>
</file>