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3" r:id="rId3"/>
  </p:sldMasterIdLst>
  <p:notesMasterIdLst>
    <p:notesMasterId r:id="rId16"/>
  </p:notesMasterIdLst>
  <p:sldIdLst>
    <p:sldId id="258" r:id="rId4"/>
    <p:sldId id="406" r:id="rId5"/>
    <p:sldId id="409" r:id="rId6"/>
    <p:sldId id="264" r:id="rId7"/>
    <p:sldId id="269" r:id="rId8"/>
    <p:sldId id="268" r:id="rId9"/>
    <p:sldId id="270" r:id="rId10"/>
    <p:sldId id="410" r:id="rId11"/>
    <p:sldId id="265" r:id="rId12"/>
    <p:sldId id="300" r:id="rId13"/>
    <p:sldId id="266"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8"/>
    <a:srgbClr val="024A80"/>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22763-BCDC-4D44-9BDD-0828222C5932}" type="doc">
      <dgm:prSet loTypeId="urn:microsoft.com/office/officeart/2005/8/layout/venn1" loCatId="relationship" qsTypeId="urn:microsoft.com/office/officeart/2005/8/quickstyle/3d3" qsCatId="3D" csTypeId="urn:microsoft.com/office/officeart/2005/8/colors/accent6_2" csCatId="accent6" phldr="1"/>
      <dgm:spPr/>
    </dgm:pt>
    <dgm:pt modelId="{CFEAF705-3481-48F0-B27E-469F9A288F47}">
      <dgm:prSet phldrT="[Text]"/>
      <dgm:spPr/>
      <dgm:t>
        <a:bodyPr/>
        <a:lstStyle/>
        <a:p>
          <a:r>
            <a:rPr lang="en-US" b="1" dirty="0"/>
            <a:t>Directives 2014/24 on PP, 2014/25 on utilities PP, 2014/23 on concessions;</a:t>
          </a:r>
        </a:p>
        <a:p>
          <a:r>
            <a:rPr lang="en-US" b="1" dirty="0"/>
            <a:t>Remedies Directives</a:t>
          </a:r>
        </a:p>
      </dgm:t>
    </dgm:pt>
    <dgm:pt modelId="{B79CCF16-285F-4F60-AADE-E197D3D08382}" type="parTrans" cxnId="{A1D65CFE-90C5-4D59-B0A5-F595BBE6E310}">
      <dgm:prSet/>
      <dgm:spPr/>
      <dgm:t>
        <a:bodyPr/>
        <a:lstStyle/>
        <a:p>
          <a:endParaRPr lang="en-US"/>
        </a:p>
      </dgm:t>
    </dgm:pt>
    <dgm:pt modelId="{88F03AA7-BC26-413B-A0D4-44D4519CFC38}" type="sibTrans" cxnId="{A1D65CFE-90C5-4D59-B0A5-F595BBE6E310}">
      <dgm:prSet/>
      <dgm:spPr/>
      <dgm:t>
        <a:bodyPr/>
        <a:lstStyle/>
        <a:p>
          <a:endParaRPr lang="en-US"/>
        </a:p>
      </dgm:t>
    </dgm:pt>
    <dgm:pt modelId="{05FD9701-AB92-43CE-8D31-6A691C6791E3}">
      <dgm:prSet phldrT="[Text]" custT="1"/>
      <dgm:spPr/>
      <dgm:t>
        <a:bodyPr/>
        <a:lstStyle/>
        <a:p>
          <a:r>
            <a:rPr lang="en-US" sz="1400" b="1" dirty="0"/>
            <a:t>EU sectorial legislation</a:t>
          </a:r>
        </a:p>
      </dgm:t>
    </dgm:pt>
    <dgm:pt modelId="{DAEE594D-C5A2-4F56-B435-4B14268B5452}" type="parTrans" cxnId="{9ED0CF5A-6813-499E-BBBA-D5102A8F100F}">
      <dgm:prSet/>
      <dgm:spPr/>
      <dgm:t>
        <a:bodyPr/>
        <a:lstStyle/>
        <a:p>
          <a:endParaRPr lang="en-US"/>
        </a:p>
      </dgm:t>
    </dgm:pt>
    <dgm:pt modelId="{C2897B39-2483-4BF5-8FA7-0E228612F734}" type="sibTrans" cxnId="{9ED0CF5A-6813-499E-BBBA-D5102A8F100F}">
      <dgm:prSet/>
      <dgm:spPr/>
      <dgm:t>
        <a:bodyPr/>
        <a:lstStyle/>
        <a:p>
          <a:endParaRPr lang="en-US"/>
        </a:p>
      </dgm:t>
    </dgm:pt>
    <dgm:pt modelId="{6A5FFDBF-1712-4B78-89D6-CCB50B98B873}">
      <dgm:prSet/>
      <dgm:spPr/>
      <dgm:t>
        <a:bodyPr/>
        <a:lstStyle/>
        <a:p>
          <a:r>
            <a:rPr lang="en-US" b="1" dirty="0"/>
            <a:t>WTO Government Procurement Agreement</a:t>
          </a:r>
        </a:p>
      </dgm:t>
    </dgm:pt>
    <dgm:pt modelId="{DC112425-9CE9-496E-9809-6BD6A447455B}" type="parTrans" cxnId="{6DB3B074-9D87-420F-A1C9-ED0AABB9010C}">
      <dgm:prSet/>
      <dgm:spPr/>
      <dgm:t>
        <a:bodyPr/>
        <a:lstStyle/>
        <a:p>
          <a:endParaRPr lang="en-US"/>
        </a:p>
      </dgm:t>
    </dgm:pt>
    <dgm:pt modelId="{7146C9E4-F6BB-4634-B971-F9C195005519}" type="sibTrans" cxnId="{6DB3B074-9D87-420F-A1C9-ED0AABB9010C}">
      <dgm:prSet/>
      <dgm:spPr/>
      <dgm:t>
        <a:bodyPr/>
        <a:lstStyle/>
        <a:p>
          <a:endParaRPr lang="en-US"/>
        </a:p>
      </dgm:t>
    </dgm:pt>
    <dgm:pt modelId="{F71E889F-0527-4117-ADF2-561647086990}">
      <dgm:prSet phldrT="[Text]"/>
      <dgm:spPr/>
      <dgm:t>
        <a:bodyPr/>
        <a:lstStyle/>
        <a:p>
          <a:r>
            <a:rPr lang="en-US" b="1" dirty="0"/>
            <a:t>CJEU case-law</a:t>
          </a:r>
        </a:p>
      </dgm:t>
    </dgm:pt>
    <dgm:pt modelId="{1677045B-F2A9-497F-B302-1D5D7E3CAB1E}" type="sibTrans" cxnId="{A0C8B606-B719-4967-B6B0-CE0BFB38D247}">
      <dgm:prSet/>
      <dgm:spPr/>
      <dgm:t>
        <a:bodyPr/>
        <a:lstStyle/>
        <a:p>
          <a:endParaRPr lang="en-US"/>
        </a:p>
      </dgm:t>
    </dgm:pt>
    <dgm:pt modelId="{30D3154E-8CE0-48BD-8004-B0BB2B0581CA}" type="parTrans" cxnId="{A0C8B606-B719-4967-B6B0-CE0BFB38D247}">
      <dgm:prSet/>
      <dgm:spPr/>
      <dgm:t>
        <a:bodyPr/>
        <a:lstStyle/>
        <a:p>
          <a:endParaRPr lang="en-US"/>
        </a:p>
      </dgm:t>
    </dgm:pt>
    <dgm:pt modelId="{915E4892-2D2C-475F-8799-2FD3C9874E4A}" type="pres">
      <dgm:prSet presAssocID="{CA622763-BCDC-4D44-9BDD-0828222C5932}" presName="compositeShape" presStyleCnt="0">
        <dgm:presLayoutVars>
          <dgm:chMax val="7"/>
          <dgm:dir/>
          <dgm:resizeHandles val="exact"/>
        </dgm:presLayoutVars>
      </dgm:prSet>
      <dgm:spPr/>
    </dgm:pt>
    <dgm:pt modelId="{AA4CE068-F7C7-44DC-B932-0FF4B2EBD961}" type="pres">
      <dgm:prSet presAssocID="{CFEAF705-3481-48F0-B27E-469F9A288F47}" presName="circ1" presStyleLbl="vennNode1" presStyleIdx="0" presStyleCnt="4" custScaleX="144749" custScaleY="135875" custLinFactNeighborX="-7053" custLinFactNeighborY="2958"/>
      <dgm:spPr/>
    </dgm:pt>
    <dgm:pt modelId="{D1CA501F-3204-4EFF-8470-A964AC41334B}" type="pres">
      <dgm:prSet presAssocID="{CFEAF705-3481-48F0-B27E-469F9A288F47}" presName="circ1Tx" presStyleLbl="revTx" presStyleIdx="0" presStyleCnt="0">
        <dgm:presLayoutVars>
          <dgm:chMax val="0"/>
          <dgm:chPref val="0"/>
          <dgm:bulletEnabled val="1"/>
        </dgm:presLayoutVars>
      </dgm:prSet>
      <dgm:spPr/>
    </dgm:pt>
    <dgm:pt modelId="{53F8935A-CC70-4134-B2FD-88C212720DB1}" type="pres">
      <dgm:prSet presAssocID="{F71E889F-0527-4117-ADF2-561647086990}" presName="circ2" presStyleLbl="vennNode1" presStyleIdx="1" presStyleCnt="4" custLinFactNeighborX="43874" custLinFactNeighborY="-25715"/>
      <dgm:spPr/>
    </dgm:pt>
    <dgm:pt modelId="{D5D42FAF-25AD-4C9D-9720-AE576F656586}" type="pres">
      <dgm:prSet presAssocID="{F71E889F-0527-4117-ADF2-561647086990}" presName="circ2Tx" presStyleLbl="revTx" presStyleIdx="0" presStyleCnt="0">
        <dgm:presLayoutVars>
          <dgm:chMax val="0"/>
          <dgm:chPref val="0"/>
          <dgm:bulletEnabled val="1"/>
        </dgm:presLayoutVars>
      </dgm:prSet>
      <dgm:spPr/>
    </dgm:pt>
    <dgm:pt modelId="{CEEB9833-C632-4920-B444-37E369468B5E}" type="pres">
      <dgm:prSet presAssocID="{6A5FFDBF-1712-4B78-89D6-CCB50B98B873}" presName="circ3" presStyleLbl="vennNode1" presStyleIdx="2" presStyleCnt="4" custLinFactNeighborX="11375" custLinFactNeighborY="-1924"/>
      <dgm:spPr/>
    </dgm:pt>
    <dgm:pt modelId="{2A06B7BF-7D89-448E-B010-07692EAFCBCC}" type="pres">
      <dgm:prSet presAssocID="{6A5FFDBF-1712-4B78-89D6-CCB50B98B873}" presName="circ3Tx" presStyleLbl="revTx" presStyleIdx="0" presStyleCnt="0">
        <dgm:presLayoutVars>
          <dgm:chMax val="0"/>
          <dgm:chPref val="0"/>
          <dgm:bulletEnabled val="1"/>
        </dgm:presLayoutVars>
      </dgm:prSet>
      <dgm:spPr/>
    </dgm:pt>
    <dgm:pt modelId="{ACE2B053-87BB-427F-B0ED-764A546D8BE2}" type="pres">
      <dgm:prSet presAssocID="{05FD9701-AB92-43CE-8D31-6A691C6791E3}" presName="circ4" presStyleLbl="vennNode1" presStyleIdx="3" presStyleCnt="4" custScaleX="98278" custScaleY="78818" custLinFactNeighborX="-24051" custLinFactNeighborY="-6101"/>
      <dgm:spPr/>
    </dgm:pt>
    <dgm:pt modelId="{161820CB-AAEA-460A-8A03-0A0428C967EA}" type="pres">
      <dgm:prSet presAssocID="{05FD9701-AB92-43CE-8D31-6A691C6791E3}" presName="circ4Tx" presStyleLbl="revTx" presStyleIdx="0" presStyleCnt="0">
        <dgm:presLayoutVars>
          <dgm:chMax val="0"/>
          <dgm:chPref val="0"/>
          <dgm:bulletEnabled val="1"/>
        </dgm:presLayoutVars>
      </dgm:prSet>
      <dgm:spPr/>
    </dgm:pt>
  </dgm:ptLst>
  <dgm:cxnLst>
    <dgm:cxn modelId="{A0C8B606-B719-4967-B6B0-CE0BFB38D247}" srcId="{CA622763-BCDC-4D44-9BDD-0828222C5932}" destId="{F71E889F-0527-4117-ADF2-561647086990}" srcOrd="1" destOrd="0" parTransId="{30D3154E-8CE0-48BD-8004-B0BB2B0581CA}" sibTransId="{1677045B-F2A9-497F-B302-1D5D7E3CAB1E}"/>
    <dgm:cxn modelId="{EC58520F-85A0-4EF0-95E7-26C480038034}" type="presOf" srcId="{6A5FFDBF-1712-4B78-89D6-CCB50B98B873}" destId="{CEEB9833-C632-4920-B444-37E369468B5E}" srcOrd="0" destOrd="0" presId="urn:microsoft.com/office/officeart/2005/8/layout/venn1"/>
    <dgm:cxn modelId="{BC314921-3508-4D46-9692-A46C57256A65}" type="presOf" srcId="{6A5FFDBF-1712-4B78-89D6-CCB50B98B873}" destId="{2A06B7BF-7D89-448E-B010-07692EAFCBCC}" srcOrd="1" destOrd="0" presId="urn:microsoft.com/office/officeart/2005/8/layout/venn1"/>
    <dgm:cxn modelId="{286F472D-92CB-4330-9C80-23700D1BBD54}" type="presOf" srcId="{CFEAF705-3481-48F0-B27E-469F9A288F47}" destId="{D1CA501F-3204-4EFF-8470-A964AC41334B}" srcOrd="1" destOrd="0" presId="urn:microsoft.com/office/officeart/2005/8/layout/venn1"/>
    <dgm:cxn modelId="{219BE92F-49EB-492C-B8AF-52D3CD85F3AB}" type="presOf" srcId="{05FD9701-AB92-43CE-8D31-6A691C6791E3}" destId="{ACE2B053-87BB-427F-B0ED-764A546D8BE2}" srcOrd="0" destOrd="0" presId="urn:microsoft.com/office/officeart/2005/8/layout/venn1"/>
    <dgm:cxn modelId="{EDF64A66-04DA-4FA5-BCD9-A1FFB65DF725}" type="presOf" srcId="{F71E889F-0527-4117-ADF2-561647086990}" destId="{53F8935A-CC70-4134-B2FD-88C212720DB1}" srcOrd="0" destOrd="0" presId="urn:microsoft.com/office/officeart/2005/8/layout/venn1"/>
    <dgm:cxn modelId="{E57DE36E-ECBE-4057-82A2-E6F423BB2688}" type="presOf" srcId="{05FD9701-AB92-43CE-8D31-6A691C6791E3}" destId="{161820CB-AAEA-460A-8A03-0A0428C967EA}" srcOrd="1" destOrd="0" presId="urn:microsoft.com/office/officeart/2005/8/layout/venn1"/>
    <dgm:cxn modelId="{6DB3B074-9D87-420F-A1C9-ED0AABB9010C}" srcId="{CA622763-BCDC-4D44-9BDD-0828222C5932}" destId="{6A5FFDBF-1712-4B78-89D6-CCB50B98B873}" srcOrd="2" destOrd="0" parTransId="{DC112425-9CE9-496E-9809-6BD6A447455B}" sibTransId="{7146C9E4-F6BB-4634-B971-F9C195005519}"/>
    <dgm:cxn modelId="{9ED0CF5A-6813-499E-BBBA-D5102A8F100F}" srcId="{CA622763-BCDC-4D44-9BDD-0828222C5932}" destId="{05FD9701-AB92-43CE-8D31-6A691C6791E3}" srcOrd="3" destOrd="0" parTransId="{DAEE594D-C5A2-4F56-B435-4B14268B5452}" sibTransId="{C2897B39-2483-4BF5-8FA7-0E228612F734}"/>
    <dgm:cxn modelId="{C71EBF85-28EA-48E8-86F4-5AE2D828998E}" type="presOf" srcId="{F71E889F-0527-4117-ADF2-561647086990}" destId="{D5D42FAF-25AD-4C9D-9720-AE576F656586}" srcOrd="1" destOrd="0" presId="urn:microsoft.com/office/officeart/2005/8/layout/venn1"/>
    <dgm:cxn modelId="{ADFD0CAC-C282-4146-B667-BAEB6D1FD217}" type="presOf" srcId="{CA622763-BCDC-4D44-9BDD-0828222C5932}" destId="{915E4892-2D2C-475F-8799-2FD3C9874E4A}" srcOrd="0" destOrd="0" presId="urn:microsoft.com/office/officeart/2005/8/layout/venn1"/>
    <dgm:cxn modelId="{11DECBB3-325C-4A11-8523-5CC6D349520E}" type="presOf" srcId="{CFEAF705-3481-48F0-B27E-469F9A288F47}" destId="{AA4CE068-F7C7-44DC-B932-0FF4B2EBD961}" srcOrd="0" destOrd="0" presId="urn:microsoft.com/office/officeart/2005/8/layout/venn1"/>
    <dgm:cxn modelId="{A1D65CFE-90C5-4D59-B0A5-F595BBE6E310}" srcId="{CA622763-BCDC-4D44-9BDD-0828222C5932}" destId="{CFEAF705-3481-48F0-B27E-469F9A288F47}" srcOrd="0" destOrd="0" parTransId="{B79CCF16-285F-4F60-AADE-E197D3D08382}" sibTransId="{88F03AA7-BC26-413B-A0D4-44D4519CFC38}"/>
    <dgm:cxn modelId="{85CFF21B-76FF-40DE-AD92-5E734C437A1E}" type="presParOf" srcId="{915E4892-2D2C-475F-8799-2FD3C9874E4A}" destId="{AA4CE068-F7C7-44DC-B932-0FF4B2EBD961}" srcOrd="0" destOrd="0" presId="urn:microsoft.com/office/officeart/2005/8/layout/venn1"/>
    <dgm:cxn modelId="{141ADE4F-28CC-4EB2-85D8-A1D15E470ECC}" type="presParOf" srcId="{915E4892-2D2C-475F-8799-2FD3C9874E4A}" destId="{D1CA501F-3204-4EFF-8470-A964AC41334B}" srcOrd="1" destOrd="0" presId="urn:microsoft.com/office/officeart/2005/8/layout/venn1"/>
    <dgm:cxn modelId="{928F2D57-122F-4E88-A793-B37BF9CB9AD1}" type="presParOf" srcId="{915E4892-2D2C-475F-8799-2FD3C9874E4A}" destId="{53F8935A-CC70-4134-B2FD-88C212720DB1}" srcOrd="2" destOrd="0" presId="urn:microsoft.com/office/officeart/2005/8/layout/venn1"/>
    <dgm:cxn modelId="{4B2F2FD2-B968-4E68-AE3A-40A0A8EE8F82}" type="presParOf" srcId="{915E4892-2D2C-475F-8799-2FD3C9874E4A}" destId="{D5D42FAF-25AD-4C9D-9720-AE576F656586}" srcOrd="3" destOrd="0" presId="urn:microsoft.com/office/officeart/2005/8/layout/venn1"/>
    <dgm:cxn modelId="{CDFB4C88-9852-4E77-BDFD-7190909DDFF1}" type="presParOf" srcId="{915E4892-2D2C-475F-8799-2FD3C9874E4A}" destId="{CEEB9833-C632-4920-B444-37E369468B5E}" srcOrd="4" destOrd="0" presId="urn:microsoft.com/office/officeart/2005/8/layout/venn1"/>
    <dgm:cxn modelId="{8B66C3FA-3C40-42DD-AFB0-1F34710E3ECC}" type="presParOf" srcId="{915E4892-2D2C-475F-8799-2FD3C9874E4A}" destId="{2A06B7BF-7D89-448E-B010-07692EAFCBCC}" srcOrd="5" destOrd="0" presId="urn:microsoft.com/office/officeart/2005/8/layout/venn1"/>
    <dgm:cxn modelId="{95211CE6-0FD8-47E9-B741-7ABE9B775F70}" type="presParOf" srcId="{915E4892-2D2C-475F-8799-2FD3C9874E4A}" destId="{ACE2B053-87BB-427F-B0ED-764A546D8BE2}" srcOrd="6" destOrd="0" presId="urn:microsoft.com/office/officeart/2005/8/layout/venn1"/>
    <dgm:cxn modelId="{C8CC5CE0-64D8-497D-8DC3-22D1B9786012}" type="presParOf" srcId="{915E4892-2D2C-475F-8799-2FD3C9874E4A}" destId="{161820CB-AAEA-460A-8A03-0A0428C967EA}"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CE068-F7C7-44DC-B932-0FF4B2EBD961}">
      <dsp:nvSpPr>
        <dsp:cNvPr id="0" name=""/>
        <dsp:cNvSpPr/>
      </dsp:nvSpPr>
      <dsp:spPr>
        <a:xfrm>
          <a:off x="2337371" y="-95294"/>
          <a:ext cx="3374489" cy="3167612"/>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t>Directives 2014/24 on PP, 2014/25 on utilities PP, 2014/23 on concessions;</a:t>
          </a:r>
        </a:p>
        <a:p>
          <a:pPr marL="0" lvl="0" indent="0" algn="ctr" defTabSz="577850">
            <a:lnSpc>
              <a:spcPct val="90000"/>
            </a:lnSpc>
            <a:spcBef>
              <a:spcPct val="0"/>
            </a:spcBef>
            <a:spcAft>
              <a:spcPct val="35000"/>
            </a:spcAft>
            <a:buNone/>
          </a:pPr>
          <a:r>
            <a:rPr lang="en-US" sz="1300" b="1" kern="1200" dirty="0"/>
            <a:t>Remedies Directives</a:t>
          </a:r>
        </a:p>
      </dsp:txBody>
      <dsp:txXfrm>
        <a:off x="2726735" y="331114"/>
        <a:ext cx="2595761" cy="1005107"/>
      </dsp:txXfrm>
    </dsp:sp>
    <dsp:sp modelId="{53F8935A-CC70-4134-B2FD-88C212720DB1}">
      <dsp:nvSpPr>
        <dsp:cNvPr id="0" name=""/>
        <dsp:cNvSpPr/>
      </dsp:nvSpPr>
      <dsp:spPr>
        <a:xfrm>
          <a:off x="5077365" y="685570"/>
          <a:ext cx="2331269" cy="2331269"/>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t>CJEU case-law</a:t>
          </a:r>
        </a:p>
      </dsp:txBody>
      <dsp:txXfrm>
        <a:off x="6332664" y="954563"/>
        <a:ext cx="896642" cy="1793284"/>
      </dsp:txXfrm>
    </dsp:sp>
    <dsp:sp modelId="{CEEB9833-C632-4920-B444-37E369468B5E}">
      <dsp:nvSpPr>
        <dsp:cNvPr id="0" name=""/>
        <dsp:cNvSpPr/>
      </dsp:nvSpPr>
      <dsp:spPr>
        <a:xfrm>
          <a:off x="3288587" y="2271341"/>
          <a:ext cx="2331269" cy="2331269"/>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t>WTO Government Procurement Agreement</a:t>
          </a:r>
        </a:p>
      </dsp:txBody>
      <dsp:txXfrm>
        <a:off x="3557580" y="3549056"/>
        <a:ext cx="1793284" cy="739729"/>
      </dsp:txXfrm>
    </dsp:sp>
    <dsp:sp modelId="{ACE2B053-87BB-427F-B0ED-764A546D8BE2}">
      <dsp:nvSpPr>
        <dsp:cNvPr id="0" name=""/>
        <dsp:cNvSpPr/>
      </dsp:nvSpPr>
      <dsp:spPr>
        <a:xfrm>
          <a:off x="1451646" y="1389730"/>
          <a:ext cx="2291125" cy="183746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EU sectorial legislation</a:t>
          </a:r>
        </a:p>
      </dsp:txBody>
      <dsp:txXfrm>
        <a:off x="1627886" y="1601745"/>
        <a:ext cx="881202" cy="141343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6C575-3A5E-41AD-9D4E-14232198A5AA}" type="datetimeFigureOut">
              <a:rPr lang="en-IE" smtClean="0"/>
              <a:t>30/01/2024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9C0D8-9296-4E36-B886-EC269876C7C8}" type="slidenum">
              <a:rPr lang="en-IE" smtClean="0"/>
              <a:t>‹#›</a:t>
            </a:fld>
            <a:endParaRPr lang="en-IE"/>
          </a:p>
        </p:txBody>
      </p:sp>
    </p:spTree>
    <p:extLst>
      <p:ext uri="{BB962C8B-B14F-4D97-AF65-F5344CB8AC3E}">
        <p14:creationId xmlns:p14="http://schemas.microsoft.com/office/powerpoint/2010/main" val="121531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195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276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Agreement on Government Procurement (GPA 2012) consists of 21 parties covering 48 WTO members (counting the European Union and its 27 member states, as one party). </a:t>
            </a:r>
          </a:p>
          <a:p>
            <a:endParaRPr lang="en-US" dirty="0"/>
          </a:p>
          <a:p>
            <a:r>
              <a:rPr lang="en-US" dirty="0"/>
              <a:t>Another 35 WTO members/observers and four international organizations participate in the Committee on Government Procurement as observers. </a:t>
            </a:r>
          </a:p>
          <a:p>
            <a:endParaRPr lang="en-US" dirty="0"/>
          </a:p>
          <a:p>
            <a:r>
              <a:rPr lang="en-US" dirty="0"/>
              <a:t>Eleven of these members with observer status are in the process of acceding to the Agreement.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7559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GPA is one of the few WTO working tools creating new opportunities in public procurement markets for European and other GPA-countries companies. </a:t>
            </a:r>
          </a:p>
          <a:p>
            <a:endParaRPr lang="en-US" dirty="0"/>
          </a:p>
          <a:p>
            <a:r>
              <a:rPr lang="en-US" dirty="0"/>
              <a:t>With the latest accession of Australia, estimated at EUR 69 billion (AUD 110 billion), the GPA parties have opened procurement activities worth an estimated USD 1.7 trillion annually to international competition (i.e. to suppliers from GPA parties offering goods, services or construction services).</a:t>
            </a:r>
          </a:p>
          <a:p>
            <a:r>
              <a:rPr lang="en-US" dirty="0"/>
              <a:t> </a:t>
            </a:r>
          </a:p>
          <a:p>
            <a:r>
              <a:rPr lang="en-US" dirty="0"/>
              <a:t>The EU is by far the largest public procurement market, with approx. EUR 352 billion covered by the GPA and therefore open to bidders originating in the other GPA Parties. </a:t>
            </a:r>
          </a:p>
          <a:p>
            <a:r>
              <a:rPr lang="en-US" dirty="0"/>
              <a:t>The value of American procurement offered to foreign bidders is calculated at EUR 178 billion, for Japan that figure is only EUR 27 billion.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a:t>
            </a:r>
            <a:r>
              <a:rPr lang="en-US" baseline="0" dirty="0"/>
              <a:t> important accessions in the pipeline: China, Brazil, Russia, others… </a:t>
            </a:r>
            <a:endParaRPr lang="fr-BE"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254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s-ES_tradnl"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01A01-ADC7-41BD-B899-D3D8A2B8B98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1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623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2" y="309600"/>
            <a:ext cx="2112433" cy="1100138"/>
          </a:xfrm>
          <a:prstGeom prst="rect">
            <a:avLst/>
          </a:prstGeom>
          <a:noFill/>
          <a:ln w="9525">
            <a:noFill/>
            <a:miter lim="800000"/>
            <a:headEnd/>
            <a:tailEnd/>
          </a:ln>
        </p:spPr>
      </p:pic>
      <p:sp>
        <p:nvSpPr>
          <p:cNvPr id="6" name="Rectangle 5"/>
          <p:cNvSpPr/>
          <p:nvPr userDrawn="1"/>
        </p:nvSpPr>
        <p:spPr>
          <a:xfrm>
            <a:off x="5640002"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3"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extLst>
      <p:ext uri="{BB962C8B-B14F-4D97-AF65-F5344CB8AC3E}">
        <p14:creationId xmlns:p14="http://schemas.microsoft.com/office/powerpoint/2010/main" val="409551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2691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2" y="1123950"/>
            <a:ext cx="8039100"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204312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28" name="Picture 4" descr="\\net1.cec.eu.int\comm\A\A2\A2\Graphic Projects\CIT - Citizen Dialogues, Back to School, Visitors\201805-001 Visitor's center PPT\Graphic material\P032197000901-722079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96108"/>
            <a:ext cx="12192000" cy="5767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CE-EN-quadri.eps"/>
          <p:cNvPicPr>
            <a:picLocks noChangeAspect="1"/>
          </p:cNvPicPr>
          <p:nvPr userDrawn="1"/>
        </p:nvPicPr>
        <p:blipFill>
          <a:blip r:embed="rId3" cstate="print"/>
          <a:srcRect/>
          <a:stretch>
            <a:fillRect/>
          </a:stretch>
        </p:blipFill>
        <p:spPr bwMode="auto">
          <a:xfrm>
            <a:off x="5208002" y="309600"/>
            <a:ext cx="2112433" cy="1100138"/>
          </a:xfrm>
          <a:prstGeom prst="rect">
            <a:avLst/>
          </a:prstGeom>
          <a:noFill/>
          <a:ln w="9525">
            <a:noFill/>
            <a:miter lim="800000"/>
            <a:headEnd/>
            <a:tailEnd/>
          </a:ln>
        </p:spPr>
      </p:pic>
      <p:sp>
        <p:nvSpPr>
          <p:cNvPr id="6" name="Rectangle 5"/>
          <p:cNvSpPr/>
          <p:nvPr userDrawn="1"/>
        </p:nvSpPr>
        <p:spPr>
          <a:xfrm>
            <a:off x="5640002"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Tree>
    <p:extLst>
      <p:ext uri="{BB962C8B-B14F-4D97-AF65-F5344CB8AC3E}">
        <p14:creationId xmlns:p14="http://schemas.microsoft.com/office/powerpoint/2010/main" val="402111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871809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8420487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208311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88130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76805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2041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20064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3"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31"/>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6600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561136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04375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671015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255341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150656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2734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879724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493286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540843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116678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extLst>
      <p:ext uri="{BB962C8B-B14F-4D97-AF65-F5344CB8AC3E}">
        <p14:creationId xmlns:p14="http://schemas.microsoft.com/office/powerpoint/2010/main" val="1152724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90452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386574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extLst>
      <p:ext uri="{BB962C8B-B14F-4D97-AF65-F5344CB8AC3E}">
        <p14:creationId xmlns:p14="http://schemas.microsoft.com/office/powerpoint/2010/main" val="3018486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dirty="0"/>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5109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extLst>
      <p:ext uri="{BB962C8B-B14F-4D97-AF65-F5344CB8AC3E}">
        <p14:creationId xmlns:p14="http://schemas.microsoft.com/office/powerpoint/2010/main" val="3871905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extLst>
      <p:ext uri="{BB962C8B-B14F-4D97-AF65-F5344CB8AC3E}">
        <p14:creationId xmlns:p14="http://schemas.microsoft.com/office/powerpoint/2010/main" val="108367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extLst>
      <p:ext uri="{BB962C8B-B14F-4D97-AF65-F5344CB8AC3E}">
        <p14:creationId xmlns:p14="http://schemas.microsoft.com/office/powerpoint/2010/main" val="461130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167482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1133576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44196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extLst>
      <p:ext uri="{BB962C8B-B14F-4D97-AF65-F5344CB8AC3E}">
        <p14:creationId xmlns:p14="http://schemas.microsoft.com/office/powerpoint/2010/main" val="3081616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extLst>
      <p:ext uri="{BB962C8B-B14F-4D97-AF65-F5344CB8AC3E}">
        <p14:creationId xmlns:p14="http://schemas.microsoft.com/office/powerpoint/2010/main" val="2915994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2322624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253939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extLst>
      <p:ext uri="{BB962C8B-B14F-4D97-AF65-F5344CB8AC3E}">
        <p14:creationId xmlns:p14="http://schemas.microsoft.com/office/powerpoint/2010/main" val="208043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276300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239385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2263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extLst>
      <p:ext uri="{BB962C8B-B14F-4D97-AF65-F5344CB8AC3E}">
        <p14:creationId xmlns:p14="http://schemas.microsoft.com/office/powerpoint/2010/main" val="221466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3"/>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84701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871400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30574324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28601" y="2316422"/>
            <a:ext cx="8167900" cy="3141403"/>
          </a:xfrm>
        </p:spPr>
        <p:txBody>
          <a:bodyPr>
            <a:noAutofit/>
          </a:bodyPr>
          <a:lstStyle/>
          <a:p>
            <a:pPr algn="ctr"/>
            <a:br>
              <a:rPr lang="en-GB" sz="4000" b="1" dirty="0">
                <a:solidFill>
                  <a:schemeClr val="accent5"/>
                </a:solidFill>
                <a:effectLst>
                  <a:outerShdw blurRad="38100" dist="38100" dir="2700000" algn="tl">
                    <a:srgbClr val="000000">
                      <a:alpha val="43137"/>
                    </a:srgbClr>
                  </a:outerShdw>
                </a:effectLst>
              </a:rPr>
            </a:br>
            <a:r>
              <a:rPr lang="en-GB" sz="4000" b="1" dirty="0">
                <a:solidFill>
                  <a:schemeClr val="accent5"/>
                </a:solidFill>
                <a:effectLst>
                  <a:outerShdw blurRad="38100" dist="38100" dir="2700000" algn="tl">
                    <a:srgbClr val="000000">
                      <a:alpha val="43137"/>
                    </a:srgbClr>
                  </a:outerShdw>
                </a:effectLst>
              </a:rPr>
              <a:t>The EU and the GPA</a:t>
            </a:r>
            <a:endParaRPr lang="en-GB" sz="4000" b="1" dirty="0">
              <a:solidFill>
                <a:schemeClr val="accent5"/>
              </a:solidFill>
            </a:endParaRPr>
          </a:p>
        </p:txBody>
      </p:sp>
      <p:sp>
        <p:nvSpPr>
          <p:cNvPr id="8" name="Text Placeholder 7"/>
          <p:cNvSpPr>
            <a:spLocks noGrp="1"/>
          </p:cNvSpPr>
          <p:nvPr>
            <p:ph type="body" sz="quarter" idx="13"/>
          </p:nvPr>
        </p:nvSpPr>
        <p:spPr>
          <a:xfrm>
            <a:off x="4610100" y="5557903"/>
            <a:ext cx="6526213" cy="528998"/>
          </a:xfrm>
        </p:spPr>
        <p:txBody>
          <a:bodyPr/>
          <a:lstStyle/>
          <a:p>
            <a:r>
              <a:rPr lang="en-GB" dirty="0"/>
              <a:t>Bogna </a:t>
            </a:r>
            <a:r>
              <a:rPr lang="en-GB" dirty="0" err="1"/>
              <a:t>Krysinska</a:t>
            </a:r>
            <a:r>
              <a:rPr lang="en-GB" dirty="0"/>
              <a:t>, Team Leader, </a:t>
            </a:r>
          </a:p>
          <a:p>
            <a:r>
              <a:rPr lang="en-GB" dirty="0"/>
              <a:t>Access to International Procurement Markets</a:t>
            </a:r>
          </a:p>
          <a:p>
            <a:r>
              <a:rPr lang="en-GB" dirty="0"/>
              <a:t> European Commission </a:t>
            </a:r>
          </a:p>
          <a:p>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279"/>
            <a:ext cx="10972800" cy="936625"/>
          </a:xfrm>
        </p:spPr>
        <p:txBody>
          <a:bodyPr/>
          <a:lstStyle/>
          <a:p>
            <a:r>
              <a:rPr lang="en-GB" b="1" dirty="0">
                <a:solidFill>
                  <a:srgbClr val="0060A8"/>
                </a:solidFill>
              </a:rPr>
              <a:t>Legal framework</a:t>
            </a:r>
          </a:p>
        </p:txBody>
      </p:sp>
      <p:graphicFrame>
        <p:nvGraphicFramePr>
          <p:cNvPr id="7" name="Diagram 6"/>
          <p:cNvGraphicFramePr/>
          <p:nvPr/>
        </p:nvGraphicFramePr>
        <p:xfrm>
          <a:off x="2154866" y="1701209"/>
          <a:ext cx="8398154" cy="448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37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44624"/>
            <a:ext cx="9144000" cy="1081038"/>
          </a:xfrm>
        </p:spPr>
        <p:txBody>
          <a:bodyPr/>
          <a:lstStyle/>
          <a:p>
            <a:pPr marL="0" indent="0" algn="ctr"/>
            <a:r>
              <a:rPr lang="fr-BE" sz="3200" dirty="0">
                <a:solidFill>
                  <a:srgbClr val="0060A8"/>
                </a:solidFill>
              </a:rPr>
              <a:t>Goals of </a:t>
            </a:r>
            <a:br>
              <a:rPr lang="fr-BE" sz="3200" dirty="0">
                <a:solidFill>
                  <a:srgbClr val="0060A8"/>
                </a:solidFill>
              </a:rPr>
            </a:br>
            <a:r>
              <a:rPr lang="fr-BE" sz="3200" dirty="0">
                <a:solidFill>
                  <a:srgbClr val="0060A8"/>
                </a:solidFill>
              </a:rPr>
              <a:t>EU public </a:t>
            </a:r>
            <a:r>
              <a:rPr lang="fr-BE" sz="3200" dirty="0" err="1">
                <a:solidFill>
                  <a:srgbClr val="0060A8"/>
                </a:solidFill>
              </a:rPr>
              <a:t>procurement</a:t>
            </a:r>
            <a:r>
              <a:rPr lang="fr-BE" sz="3200" dirty="0">
                <a:solidFill>
                  <a:srgbClr val="0060A8"/>
                </a:solidFill>
              </a:rPr>
              <a:t> </a:t>
            </a:r>
            <a:r>
              <a:rPr lang="fr-BE" sz="3200" dirty="0" err="1">
                <a:solidFill>
                  <a:srgbClr val="0060A8"/>
                </a:solidFill>
              </a:rPr>
              <a:t>policy</a:t>
            </a:r>
            <a:endParaRPr lang="en-GB" sz="3200" dirty="0">
              <a:solidFill>
                <a:srgbClr val="0060A8"/>
              </a:solidFill>
            </a:endParaRPr>
          </a:p>
        </p:txBody>
      </p:sp>
      <p:sp>
        <p:nvSpPr>
          <p:cNvPr id="6" name="Content Placeholder 2"/>
          <p:cNvSpPr>
            <a:spLocks noGrp="1"/>
          </p:cNvSpPr>
          <p:nvPr>
            <p:ph idx="1"/>
          </p:nvPr>
        </p:nvSpPr>
        <p:spPr>
          <a:xfrm>
            <a:off x="1775520" y="1843985"/>
            <a:ext cx="8229600" cy="3960813"/>
          </a:xfrm>
        </p:spPr>
        <p:txBody>
          <a:bodyPr/>
          <a:lstStyle/>
          <a:p>
            <a:pPr>
              <a:buClrTx/>
              <a:defRPr/>
            </a:pPr>
            <a:r>
              <a:rPr lang="fr-BE" altLang="fr-FR" i="0" dirty="0">
                <a:solidFill>
                  <a:srgbClr val="0060A8"/>
                </a:solidFill>
              </a:rPr>
              <a:t>Guaranteeing and fostering competition </a:t>
            </a:r>
          </a:p>
          <a:p>
            <a:pPr marL="0" indent="0">
              <a:buClrTx/>
              <a:buNone/>
              <a:defRPr/>
            </a:pPr>
            <a:endParaRPr lang="fr-BE" altLang="fr-FR" i="0" dirty="0">
              <a:solidFill>
                <a:srgbClr val="0060A8"/>
              </a:solidFill>
            </a:endParaRPr>
          </a:p>
          <a:p>
            <a:pPr>
              <a:buClrTx/>
              <a:defRPr/>
            </a:pPr>
            <a:r>
              <a:rPr lang="fr-BE" altLang="fr-FR" i="0" dirty="0">
                <a:solidFill>
                  <a:srgbClr val="0060A8"/>
                </a:solidFill>
              </a:rPr>
              <a:t>Enabling public buyers to make the most </a:t>
            </a:r>
          </a:p>
          <a:p>
            <a:pPr marL="0" indent="0">
              <a:buClrTx/>
              <a:buNone/>
              <a:defRPr/>
            </a:pPr>
            <a:r>
              <a:rPr lang="fr-BE" altLang="fr-FR" i="0" dirty="0">
                <a:solidFill>
                  <a:srgbClr val="0060A8"/>
                </a:solidFill>
              </a:rPr>
              <a:t>   efficient use of public funds </a:t>
            </a:r>
          </a:p>
          <a:p>
            <a:pPr marL="0" indent="0">
              <a:buClrTx/>
              <a:buNone/>
              <a:defRPr/>
            </a:pPr>
            <a:endParaRPr lang="fr-BE" altLang="fr-FR" i="0" dirty="0">
              <a:solidFill>
                <a:srgbClr val="0060A8"/>
              </a:solidFill>
            </a:endParaRPr>
          </a:p>
          <a:p>
            <a:pPr>
              <a:buClrTx/>
              <a:defRPr/>
            </a:pPr>
            <a:r>
              <a:rPr lang="fr-BE" altLang="fr-FR" i="0" dirty="0">
                <a:solidFill>
                  <a:srgbClr val="0060A8"/>
                </a:solidFill>
              </a:rPr>
              <a:t>Enabling public buyers to support </a:t>
            </a:r>
            <a:r>
              <a:rPr lang="fr-BE" altLang="fr-FR" i="0" dirty="0" err="1">
                <a:solidFill>
                  <a:srgbClr val="0060A8"/>
                </a:solidFill>
              </a:rPr>
              <a:t>sustainable</a:t>
            </a:r>
            <a:r>
              <a:rPr lang="fr-BE" altLang="fr-FR" i="0" dirty="0">
                <a:solidFill>
                  <a:srgbClr val="0060A8"/>
                </a:solidFill>
              </a:rPr>
              <a:t> </a:t>
            </a:r>
            <a:r>
              <a:rPr lang="fr-BE" altLang="fr-FR" i="0" dirty="0" err="1">
                <a:solidFill>
                  <a:srgbClr val="0060A8"/>
                </a:solidFill>
              </a:rPr>
              <a:t>procurement</a:t>
            </a:r>
            <a:r>
              <a:rPr lang="fr-BE" altLang="fr-FR" i="0" dirty="0">
                <a:solidFill>
                  <a:srgbClr val="0060A8"/>
                </a:solidFill>
              </a:rPr>
              <a:t> and policy goals through PP </a:t>
            </a:r>
            <a:endParaRPr lang="en-GB" altLang="fr-FR" i="0" dirty="0">
              <a:solidFill>
                <a:srgbClr val="0060A8"/>
              </a:solidFill>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6215" y="2764199"/>
            <a:ext cx="1428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87889" y="1668288"/>
            <a:ext cx="14287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1624" y="5372374"/>
            <a:ext cx="40465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46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864" y="1844824"/>
            <a:ext cx="5328592" cy="2592288"/>
          </a:xfrm>
        </p:spPr>
        <p:txBody>
          <a:bodyPr/>
          <a:lstStyle/>
          <a:p>
            <a:pPr algn="ctr"/>
            <a:r>
              <a:rPr lang="en-GB" sz="4400" dirty="0">
                <a:solidFill>
                  <a:schemeClr val="tx1"/>
                </a:solidFill>
              </a:rPr>
              <a:t>Thank you for your attention!</a:t>
            </a:r>
            <a:br>
              <a:rPr lang="en-GB" dirty="0">
                <a:solidFill>
                  <a:schemeClr val="tx1"/>
                </a:solidFill>
              </a:rPr>
            </a:br>
            <a:br>
              <a:rPr lang="en-GB" dirty="0">
                <a:solidFill>
                  <a:schemeClr val="tx1"/>
                </a:solidFill>
              </a:rPr>
            </a:br>
            <a:r>
              <a:rPr lang="en-GB" dirty="0">
                <a:solidFill>
                  <a:schemeClr val="tx1"/>
                </a:solidFill>
              </a:rPr>
              <a:t>Any questions?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728" y="1916833"/>
            <a:ext cx="2019995" cy="209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54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C86C6-8926-9E05-3153-60ABB0F2E84F}"/>
              </a:ext>
            </a:extLst>
          </p:cNvPr>
          <p:cNvSpPr>
            <a:spLocks noGrp="1"/>
          </p:cNvSpPr>
          <p:nvPr>
            <p:ph idx="1"/>
          </p:nvPr>
        </p:nvSpPr>
        <p:spPr>
          <a:xfrm>
            <a:off x="845906" y="1637718"/>
            <a:ext cx="5506685" cy="3798567"/>
          </a:xfrm>
        </p:spPr>
        <p:txBody>
          <a:bodyPr/>
          <a:lstStyle/>
          <a:p>
            <a:pPr marL="0" indent="0" algn="just">
              <a:buNone/>
            </a:pPr>
            <a:r>
              <a:rPr lang="en-US" sz="1800" b="1" dirty="0">
                <a:solidFill>
                  <a:srgbClr val="0060A8"/>
                </a:solidFill>
                <a:latin typeface="Verdana" panose="020B0604030504040204" pitchFamily="34" charset="0"/>
                <a:ea typeface="Verdana" panose="020B0604030504040204" pitchFamily="34" charset="0"/>
              </a:rPr>
              <a:t>A binding international agreement that promotes:</a:t>
            </a:r>
          </a:p>
          <a:p>
            <a:pPr algn="just"/>
            <a:r>
              <a:rPr lang="en-US" sz="1800" dirty="0">
                <a:solidFill>
                  <a:srgbClr val="0060A8"/>
                </a:solidFill>
                <a:latin typeface="Verdana" panose="020B0604030504040204" pitchFamily="34" charset="0"/>
                <a:ea typeface="Verdana" panose="020B0604030504040204" pitchFamily="34" charset="0"/>
              </a:rPr>
              <a:t>Access to other GPA Parties’ procurement markets</a:t>
            </a:r>
          </a:p>
          <a:p>
            <a:pPr algn="just"/>
            <a:r>
              <a:rPr lang="en-US" sz="1800" dirty="0">
                <a:solidFill>
                  <a:srgbClr val="0060A8"/>
                </a:solidFill>
                <a:latin typeface="Verdana" panose="020B0604030504040204" pitchFamily="34" charset="0"/>
                <a:ea typeface="Verdana" panose="020B0604030504040204" pitchFamily="34" charset="0"/>
              </a:rPr>
              <a:t>Good governance (transparency, fair competition, prevention of corruption)	</a:t>
            </a:r>
          </a:p>
          <a:p>
            <a:pPr marL="0" indent="0" algn="just">
              <a:buNone/>
            </a:pPr>
            <a:r>
              <a:rPr lang="en-US" sz="1800" b="1" dirty="0">
                <a:solidFill>
                  <a:srgbClr val="0060A8"/>
                </a:solidFill>
                <a:latin typeface="Verdana" panose="020B0604030504040204" pitchFamily="34" charset="0"/>
                <a:ea typeface="Verdana" panose="020B0604030504040204" pitchFamily="34" charset="0"/>
              </a:rPr>
              <a:t>2 Parts:</a:t>
            </a:r>
          </a:p>
          <a:p>
            <a:pPr algn="just"/>
            <a:r>
              <a:rPr lang="en-US" sz="1800" dirty="0">
                <a:solidFill>
                  <a:srgbClr val="0060A8"/>
                </a:solidFill>
                <a:latin typeface="Verdana" panose="020B0604030504040204" pitchFamily="34" charset="0"/>
                <a:ea typeface="Verdana" panose="020B0604030504040204" pitchFamily="34" charset="0"/>
              </a:rPr>
              <a:t>Rules</a:t>
            </a:r>
          </a:p>
          <a:p>
            <a:pPr algn="just"/>
            <a:r>
              <a:rPr lang="en-US" sz="1800" dirty="0">
                <a:solidFill>
                  <a:srgbClr val="0060A8"/>
                </a:solidFill>
                <a:latin typeface="Verdana" panose="020B0604030504040204" pitchFamily="34" charset="0"/>
                <a:ea typeface="Verdana" panose="020B0604030504040204" pitchFamily="34" charset="0"/>
              </a:rPr>
              <a:t>Market access commitments</a:t>
            </a:r>
          </a:p>
          <a:p>
            <a:endParaRPr lang="en-US" sz="1800" dirty="0"/>
          </a:p>
          <a:p>
            <a:endParaRPr lang="en-IE" sz="1800" dirty="0"/>
          </a:p>
          <a:p>
            <a:endParaRPr lang="en-IE" sz="1600" dirty="0"/>
          </a:p>
          <a:p>
            <a:endParaRPr lang="en-IE" dirty="0"/>
          </a:p>
        </p:txBody>
      </p:sp>
      <p:sp>
        <p:nvSpPr>
          <p:cNvPr id="3" name="Title 2">
            <a:extLst>
              <a:ext uri="{FF2B5EF4-FFF2-40B4-BE49-F238E27FC236}">
                <a16:creationId xmlns:a16="http://schemas.microsoft.com/office/drawing/2014/main" id="{09170518-84A0-FCEA-A0BE-CA484BF5BE8F}"/>
              </a:ext>
            </a:extLst>
          </p:cNvPr>
          <p:cNvSpPr>
            <a:spLocks noGrp="1"/>
          </p:cNvSpPr>
          <p:nvPr>
            <p:ph type="title"/>
          </p:nvPr>
        </p:nvSpPr>
        <p:spPr>
          <a:xfrm>
            <a:off x="942147" y="289099"/>
            <a:ext cx="10515600" cy="782357"/>
          </a:xfrm>
        </p:spPr>
        <p:txBody>
          <a:bodyPr/>
          <a:lstStyle/>
          <a:p>
            <a:r>
              <a:rPr lang="en-IE" sz="2800" b="1" dirty="0">
                <a:solidFill>
                  <a:srgbClr val="0060A8"/>
                </a:solidFill>
                <a:latin typeface="Verdana" panose="020B0604030504040204" pitchFamily="34" charset="0"/>
                <a:ea typeface="Verdana" panose="020B0604030504040204" pitchFamily="34" charset="0"/>
              </a:rPr>
              <a:t>The Government Procurement Agreement (GPA)</a:t>
            </a:r>
          </a:p>
        </p:txBody>
      </p:sp>
      <p:pic>
        <p:nvPicPr>
          <p:cNvPr id="1026" name="Picture 2" descr="Image result for WTO Adalah">
            <a:extLst>
              <a:ext uri="{FF2B5EF4-FFF2-40B4-BE49-F238E27FC236}">
                <a16:creationId xmlns:a16="http://schemas.microsoft.com/office/drawing/2014/main" id="{A040284D-6076-3323-2168-D16CC2DA6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70" y="4850279"/>
            <a:ext cx="2524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B43BC9-1A57-096D-5F0D-9DE2512451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591" y="1421715"/>
            <a:ext cx="5839409" cy="2965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4AD8AF-4453-4235-09DF-3D77646F665C}"/>
              </a:ext>
            </a:extLst>
          </p:cNvPr>
          <p:cNvPicPr>
            <a:picLocks noChangeAspect="1"/>
          </p:cNvPicPr>
          <p:nvPr/>
        </p:nvPicPr>
        <p:blipFill>
          <a:blip r:embed="rId4"/>
          <a:stretch>
            <a:fillRect/>
          </a:stretch>
        </p:blipFill>
        <p:spPr>
          <a:xfrm>
            <a:off x="9564709" y="4387040"/>
            <a:ext cx="2428802" cy="557876"/>
          </a:xfrm>
          <a:prstGeom prst="rect">
            <a:avLst/>
          </a:prstGeom>
        </p:spPr>
      </p:pic>
    </p:spTree>
    <p:extLst>
      <p:ext uri="{BB962C8B-B14F-4D97-AF65-F5344CB8AC3E}">
        <p14:creationId xmlns:p14="http://schemas.microsoft.com/office/powerpoint/2010/main" val="179151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195EA5-1197-4094-AE60-68134EC9AADF}"/>
              </a:ext>
            </a:extLst>
          </p:cNvPr>
          <p:cNvSpPr>
            <a:spLocks noGrp="1"/>
          </p:cNvSpPr>
          <p:nvPr>
            <p:ph idx="1"/>
          </p:nvPr>
        </p:nvSpPr>
        <p:spPr>
          <a:xfrm>
            <a:off x="802353" y="1683169"/>
            <a:ext cx="7375292" cy="4094176"/>
          </a:xfrm>
        </p:spPr>
        <p:txBody>
          <a:bodyPr/>
          <a:lstStyle/>
          <a:p>
            <a:pPr algn="just"/>
            <a:r>
              <a:rPr lang="en-IE" sz="2000" i="0" dirty="0">
                <a:solidFill>
                  <a:srgbClr val="0060A8"/>
                </a:solidFill>
              </a:rPr>
              <a:t>GPA contains provisions to open procurement markets, but they </a:t>
            </a:r>
            <a:r>
              <a:rPr lang="en-IE" sz="2000" b="1" i="0" dirty="0">
                <a:solidFill>
                  <a:srgbClr val="0060A8"/>
                </a:solidFill>
              </a:rPr>
              <a:t>are not granted to each Party on the same terms – depends on reciprocity of the opening</a:t>
            </a:r>
          </a:p>
          <a:p>
            <a:pPr algn="just"/>
            <a:r>
              <a:rPr lang="en-IE" sz="2000" i="0" dirty="0">
                <a:solidFill>
                  <a:srgbClr val="0060A8"/>
                </a:solidFill>
              </a:rPr>
              <a:t>Each Party has a </a:t>
            </a:r>
            <a:r>
              <a:rPr lang="en-IE" sz="2000" b="1" i="0" dirty="0">
                <a:solidFill>
                  <a:srgbClr val="0060A8"/>
                </a:solidFill>
              </a:rPr>
              <a:t>coverage schedule </a:t>
            </a:r>
            <a:r>
              <a:rPr lang="en-IE" sz="2000" i="0" dirty="0">
                <a:solidFill>
                  <a:srgbClr val="0060A8"/>
                </a:solidFill>
              </a:rPr>
              <a:t>defining:</a:t>
            </a:r>
          </a:p>
          <a:p>
            <a:pPr lvl="1" algn="just"/>
            <a:r>
              <a:rPr lang="en-US" sz="1800" dirty="0">
                <a:solidFill>
                  <a:srgbClr val="0060A8"/>
                </a:solidFill>
              </a:rPr>
              <a:t>procuring entities covered by GPA</a:t>
            </a:r>
          </a:p>
          <a:p>
            <a:pPr lvl="1" algn="just"/>
            <a:r>
              <a:rPr lang="en-US" sz="1800" dirty="0">
                <a:solidFill>
                  <a:srgbClr val="0060A8"/>
                </a:solidFill>
              </a:rPr>
              <a:t>goods, services and construction covered by GPA</a:t>
            </a:r>
          </a:p>
          <a:p>
            <a:pPr lvl="1" algn="just"/>
            <a:r>
              <a:rPr lang="en-US" sz="1800" dirty="0">
                <a:solidFill>
                  <a:srgbClr val="0060A8"/>
                </a:solidFill>
              </a:rPr>
              <a:t>the threshold values above which procurement activities are covered by GPA</a:t>
            </a:r>
          </a:p>
          <a:p>
            <a:pPr lvl="1" algn="just"/>
            <a:r>
              <a:rPr lang="en-US" sz="1800" dirty="0">
                <a:solidFill>
                  <a:srgbClr val="0060A8"/>
                </a:solidFill>
              </a:rPr>
              <a:t>exceptions to the coverage – so called reservations </a:t>
            </a:r>
          </a:p>
          <a:p>
            <a:pPr algn="just"/>
            <a:r>
              <a:rPr lang="en-IE" sz="2000" i="0" dirty="0">
                <a:solidFill>
                  <a:srgbClr val="0060A8"/>
                </a:solidFill>
              </a:rPr>
              <a:t>Acceding Parties shall be deemed GPA-compliant and have their market access offer accepted by current Parties. </a:t>
            </a:r>
          </a:p>
          <a:p>
            <a:pPr lvl="1"/>
            <a:endParaRPr lang="en-IE" sz="1800" dirty="0"/>
          </a:p>
        </p:txBody>
      </p:sp>
      <p:sp>
        <p:nvSpPr>
          <p:cNvPr id="3" name="Title 2">
            <a:extLst>
              <a:ext uri="{FF2B5EF4-FFF2-40B4-BE49-F238E27FC236}">
                <a16:creationId xmlns:a16="http://schemas.microsoft.com/office/drawing/2014/main" id="{38EB89AF-BBAA-B2C5-7D44-B59524E82BF5}"/>
              </a:ext>
            </a:extLst>
          </p:cNvPr>
          <p:cNvSpPr>
            <a:spLocks noGrp="1"/>
          </p:cNvSpPr>
          <p:nvPr>
            <p:ph type="title"/>
          </p:nvPr>
        </p:nvSpPr>
        <p:spPr>
          <a:xfrm>
            <a:off x="970722" y="482860"/>
            <a:ext cx="10515600" cy="782357"/>
          </a:xfrm>
        </p:spPr>
        <p:txBody>
          <a:bodyPr/>
          <a:lstStyle/>
          <a:p>
            <a:r>
              <a:rPr lang="en-IE" dirty="0">
                <a:solidFill>
                  <a:srgbClr val="0060A8"/>
                </a:solidFill>
              </a:rPr>
              <a:t>Functioning of the GPA </a:t>
            </a:r>
          </a:p>
        </p:txBody>
      </p:sp>
      <p:pic>
        <p:nvPicPr>
          <p:cNvPr id="4" name="Picture 2" descr="Image result for WTO Adalah">
            <a:extLst>
              <a:ext uri="{FF2B5EF4-FFF2-40B4-BE49-F238E27FC236}">
                <a16:creationId xmlns:a16="http://schemas.microsoft.com/office/drawing/2014/main" id="{029ADCE2-D279-29FA-5FA6-27EE5DD6C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777" y="2237706"/>
            <a:ext cx="4082223" cy="277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07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029" y="1530130"/>
            <a:ext cx="8714763" cy="4982149"/>
          </a:xfrm>
        </p:spPr>
        <p:txBody>
          <a:bodyPr/>
          <a:lstStyle/>
          <a:p>
            <a:pPr algn="just" eaLnBrk="0" hangingPunct="0"/>
            <a:r>
              <a:rPr lang="en-US" sz="2000" dirty="0">
                <a:solidFill>
                  <a:srgbClr val="0060A8"/>
                </a:solidFill>
              </a:rPr>
              <a:t>Guarantees of </a:t>
            </a:r>
            <a:r>
              <a:rPr lang="en-US" sz="2000" b="1" dirty="0">
                <a:solidFill>
                  <a:srgbClr val="0060A8"/>
                </a:solidFill>
              </a:rPr>
              <a:t>national treatment </a:t>
            </a:r>
            <a:r>
              <a:rPr lang="en-US" sz="2000" dirty="0">
                <a:solidFill>
                  <a:srgbClr val="0060A8"/>
                </a:solidFill>
              </a:rPr>
              <a:t>and </a:t>
            </a:r>
            <a:r>
              <a:rPr lang="en-US" sz="2000" b="1" dirty="0">
                <a:solidFill>
                  <a:srgbClr val="0060A8"/>
                </a:solidFill>
              </a:rPr>
              <a:t>non-discrimination</a:t>
            </a:r>
            <a:r>
              <a:rPr lang="en-US" sz="2000" dirty="0">
                <a:solidFill>
                  <a:srgbClr val="0060A8"/>
                </a:solidFill>
              </a:rPr>
              <a:t> for the suppliers of parties to the Agreement with respect to procurement of covered goods, services and construction services as set out in each party's schedules</a:t>
            </a:r>
          </a:p>
          <a:p>
            <a:pPr marL="0" indent="0" algn="just" eaLnBrk="0" hangingPunct="0">
              <a:buNone/>
            </a:pPr>
            <a:endParaRPr lang="en-US" sz="2000" dirty="0">
              <a:solidFill>
                <a:srgbClr val="0060A8"/>
              </a:solidFill>
            </a:endParaRPr>
          </a:p>
          <a:p>
            <a:pPr algn="just" eaLnBrk="0" hangingPunct="0"/>
            <a:r>
              <a:rPr lang="en-US" sz="2000" dirty="0">
                <a:solidFill>
                  <a:srgbClr val="0060A8"/>
                </a:solidFill>
              </a:rPr>
              <a:t>Provisions regarding accession to the Agreement and the availability of </a:t>
            </a:r>
            <a:r>
              <a:rPr lang="en-US" sz="2000" b="1" dirty="0">
                <a:solidFill>
                  <a:srgbClr val="0060A8"/>
                </a:solidFill>
              </a:rPr>
              <a:t>special and differential treatment for developing and least-developed countries</a:t>
            </a:r>
          </a:p>
          <a:p>
            <a:pPr marL="0" indent="0" algn="just" eaLnBrk="0" hangingPunct="0">
              <a:buNone/>
            </a:pPr>
            <a:endParaRPr lang="en-US" sz="2000" b="1" dirty="0">
              <a:solidFill>
                <a:srgbClr val="0060A8"/>
              </a:solidFill>
            </a:endParaRPr>
          </a:p>
          <a:p>
            <a:pPr algn="just" eaLnBrk="0" hangingPunct="0"/>
            <a:r>
              <a:rPr lang="en-US" sz="2000" dirty="0">
                <a:solidFill>
                  <a:srgbClr val="0060A8"/>
                </a:solidFill>
              </a:rPr>
              <a:t>Detailed procedural requirements regarding the procurement process designed to ensure that covered procurement under the Agreement is carried out in a </a:t>
            </a:r>
            <a:r>
              <a:rPr lang="en-US" sz="2000" b="1" dirty="0">
                <a:solidFill>
                  <a:srgbClr val="0060A8"/>
                </a:solidFill>
              </a:rPr>
              <a:t>transparent and competitive </a:t>
            </a:r>
            <a:r>
              <a:rPr lang="en-US" sz="2000" dirty="0">
                <a:solidFill>
                  <a:srgbClr val="0060A8"/>
                </a:solidFill>
              </a:rPr>
              <a:t>manner that does </a:t>
            </a:r>
            <a:r>
              <a:rPr lang="en-US" sz="2000" b="1" dirty="0">
                <a:solidFill>
                  <a:srgbClr val="0060A8"/>
                </a:solidFill>
              </a:rPr>
              <a:t>not discriminate </a:t>
            </a:r>
            <a:r>
              <a:rPr lang="en-US" sz="2000" dirty="0">
                <a:solidFill>
                  <a:srgbClr val="0060A8"/>
                </a:solidFill>
              </a:rPr>
              <a:t>against the goods, services or suppliers of other parties</a:t>
            </a:r>
          </a:p>
          <a:p>
            <a:pPr marL="0" indent="0" eaLnBrk="0" hangingPunct="0">
              <a:buNone/>
            </a:pPr>
            <a:r>
              <a:rPr lang="en-US" sz="2000" dirty="0"/>
              <a:t>    </a:t>
            </a:r>
            <a:endParaRPr lang="fr-BE" sz="2000" dirty="0"/>
          </a:p>
        </p:txBody>
      </p:sp>
      <p:sp>
        <p:nvSpPr>
          <p:cNvPr id="6" name="Title 1"/>
          <p:cNvSpPr txBox="1">
            <a:spLocks/>
          </p:cNvSpPr>
          <p:nvPr/>
        </p:nvSpPr>
        <p:spPr bwMode="auto">
          <a:xfrm>
            <a:off x="1211792" y="255934"/>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sz="2800" dirty="0">
                <a:solidFill>
                  <a:srgbClr val="0060A8"/>
                </a:solidFill>
                <a:latin typeface="Verdana"/>
              </a:rPr>
              <a:t>GPA</a:t>
            </a:r>
            <a:br>
              <a:rPr lang="en-US" sz="2800" dirty="0">
                <a:solidFill>
                  <a:srgbClr val="0060A8"/>
                </a:solidFill>
                <a:latin typeface="Verdana"/>
              </a:rPr>
            </a:br>
            <a:r>
              <a:rPr lang="en-US" sz="2800" dirty="0">
                <a:solidFill>
                  <a:srgbClr val="0060A8"/>
                </a:solidFill>
                <a:latin typeface="Verdana"/>
              </a:rPr>
              <a:t>Basic Principles and Elements (I)</a:t>
            </a:r>
            <a:endParaRPr lang="en-US" sz="2800" kern="0" dirty="0">
              <a:solidFill>
                <a:srgbClr val="0060A8"/>
              </a:solidFill>
              <a:latin typeface="Verdana"/>
            </a:endParaRPr>
          </a:p>
        </p:txBody>
      </p:sp>
    </p:spTree>
    <p:extLst>
      <p:ext uri="{BB962C8B-B14F-4D97-AF65-F5344CB8AC3E}">
        <p14:creationId xmlns:p14="http://schemas.microsoft.com/office/powerpoint/2010/main" val="335931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1781842"/>
            <a:ext cx="8680896" cy="4982149"/>
          </a:xfrm>
        </p:spPr>
        <p:txBody>
          <a:bodyPr/>
          <a:lstStyle/>
          <a:p>
            <a:pPr algn="just" eaLnBrk="0" hangingPunct="0"/>
            <a:r>
              <a:rPr lang="en-US" sz="2000" dirty="0">
                <a:solidFill>
                  <a:srgbClr val="0060A8"/>
                </a:solidFill>
              </a:rPr>
              <a:t>Additional requirements regarding </a:t>
            </a:r>
            <a:r>
              <a:rPr lang="en-US" sz="2000" b="1" dirty="0">
                <a:solidFill>
                  <a:srgbClr val="0060A8"/>
                </a:solidFill>
              </a:rPr>
              <a:t>transparency</a:t>
            </a:r>
            <a:r>
              <a:rPr lang="en-US" sz="2000" dirty="0">
                <a:solidFill>
                  <a:srgbClr val="0060A8"/>
                </a:solidFill>
              </a:rPr>
              <a:t> of procurement-related information (e.g. relevant statutes and regulations)</a:t>
            </a:r>
          </a:p>
          <a:p>
            <a:pPr algn="just" eaLnBrk="0" hangingPunct="0"/>
            <a:r>
              <a:rPr lang="en-US" sz="2000" dirty="0">
                <a:solidFill>
                  <a:srgbClr val="0060A8"/>
                </a:solidFill>
              </a:rPr>
              <a:t>Provisions regarding </a:t>
            </a:r>
            <a:r>
              <a:rPr lang="en-US" sz="2000" b="1" dirty="0">
                <a:solidFill>
                  <a:srgbClr val="0060A8"/>
                </a:solidFill>
              </a:rPr>
              <a:t>modifications and rectifications </a:t>
            </a:r>
            <a:r>
              <a:rPr lang="en-US" sz="2000" dirty="0">
                <a:solidFill>
                  <a:srgbClr val="0060A8"/>
                </a:solidFill>
              </a:rPr>
              <a:t>of parties' coverage commitments</a:t>
            </a:r>
          </a:p>
          <a:p>
            <a:pPr algn="just" eaLnBrk="0" hangingPunct="0"/>
            <a:r>
              <a:rPr lang="en-US" sz="2000" dirty="0">
                <a:solidFill>
                  <a:srgbClr val="0060A8"/>
                </a:solidFill>
              </a:rPr>
              <a:t>Requirements regarding the availability and nature of </a:t>
            </a:r>
            <a:r>
              <a:rPr lang="en-US" sz="2000" b="1" dirty="0">
                <a:solidFill>
                  <a:srgbClr val="0060A8"/>
                </a:solidFill>
              </a:rPr>
              <a:t>domestic review procedures </a:t>
            </a:r>
            <a:r>
              <a:rPr lang="en-US" sz="2000" dirty="0">
                <a:solidFill>
                  <a:srgbClr val="0060A8"/>
                </a:solidFill>
              </a:rPr>
              <a:t>for supplier challenges which must be put in place by all parties to the Agreement</a:t>
            </a:r>
          </a:p>
          <a:p>
            <a:pPr algn="just" eaLnBrk="0" hangingPunct="0"/>
            <a:r>
              <a:rPr lang="en-US" sz="2000" dirty="0">
                <a:solidFill>
                  <a:srgbClr val="0060A8"/>
                </a:solidFill>
              </a:rPr>
              <a:t>Provisions regarding the application of the WTO Dispute Settlement Understanding in this area</a:t>
            </a:r>
          </a:p>
          <a:p>
            <a:pPr algn="just" eaLnBrk="0" hangingPunct="0"/>
            <a:r>
              <a:rPr lang="en-US" sz="2000" dirty="0">
                <a:solidFill>
                  <a:srgbClr val="0060A8"/>
                </a:solidFill>
              </a:rPr>
              <a:t>A “built-in agenda” for improvement of the Agreement, extension of coverage and elimination of remaining discriminatory measures through further negotiations.</a:t>
            </a:r>
          </a:p>
          <a:p>
            <a:pPr marL="0" indent="0" eaLnBrk="0" hangingPunct="0">
              <a:buNone/>
            </a:pPr>
            <a:endParaRPr lang="fr-BE" sz="2000" dirty="0"/>
          </a:p>
        </p:txBody>
      </p:sp>
      <p:sp>
        <p:nvSpPr>
          <p:cNvPr id="6" name="Title 1"/>
          <p:cNvSpPr txBox="1">
            <a:spLocks/>
          </p:cNvSpPr>
          <p:nvPr/>
        </p:nvSpPr>
        <p:spPr bwMode="auto">
          <a:xfrm>
            <a:off x="1330325" y="332134"/>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sz="2800" dirty="0">
                <a:solidFill>
                  <a:srgbClr val="0060A8"/>
                </a:solidFill>
                <a:latin typeface="Verdana"/>
              </a:rPr>
              <a:t>GPA</a:t>
            </a:r>
            <a:br>
              <a:rPr lang="en-US" sz="2800" dirty="0">
                <a:solidFill>
                  <a:srgbClr val="0060A8"/>
                </a:solidFill>
                <a:latin typeface="Verdana"/>
              </a:rPr>
            </a:br>
            <a:r>
              <a:rPr lang="en-US" sz="2800" dirty="0">
                <a:solidFill>
                  <a:srgbClr val="0060A8"/>
                </a:solidFill>
                <a:latin typeface="Verdana"/>
              </a:rPr>
              <a:t>Basic Principles and Elements (II)</a:t>
            </a:r>
            <a:endParaRPr lang="en-US" sz="2800" kern="0" dirty="0">
              <a:solidFill>
                <a:srgbClr val="0060A8"/>
              </a:solidFill>
              <a:latin typeface="Verdana"/>
            </a:endParaRPr>
          </a:p>
        </p:txBody>
      </p:sp>
    </p:spTree>
    <p:extLst>
      <p:ext uri="{BB962C8B-B14F-4D97-AF65-F5344CB8AC3E}">
        <p14:creationId xmlns:p14="http://schemas.microsoft.com/office/powerpoint/2010/main" val="278952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24000" y="30509"/>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sz="2800" dirty="0">
                <a:latin typeface="Verdana"/>
              </a:rPr>
              <a:t>GPA Parties and Observers</a:t>
            </a:r>
            <a:endParaRPr lang="en-US" sz="2800" kern="0" dirty="0">
              <a:latin typeface="Verdana"/>
            </a:endParaRPr>
          </a:p>
        </p:txBody>
      </p:sp>
      <p:pic>
        <p:nvPicPr>
          <p:cNvPr id="7" name="Picture 6"/>
          <p:cNvPicPr>
            <a:picLocks noChangeAspect="1"/>
          </p:cNvPicPr>
          <p:nvPr/>
        </p:nvPicPr>
        <p:blipFill>
          <a:blip r:embed="rId3"/>
          <a:stretch>
            <a:fillRect/>
          </a:stretch>
        </p:blipFill>
        <p:spPr>
          <a:xfrm>
            <a:off x="1591734" y="904877"/>
            <a:ext cx="9076266" cy="5149751"/>
          </a:xfrm>
          <a:prstGeom prst="rect">
            <a:avLst/>
          </a:prstGeom>
        </p:spPr>
      </p:pic>
    </p:spTree>
    <p:extLst>
      <p:ext uri="{BB962C8B-B14F-4D97-AF65-F5344CB8AC3E}">
        <p14:creationId xmlns:p14="http://schemas.microsoft.com/office/powerpoint/2010/main" val="298129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1196755"/>
            <a:ext cx="8867163" cy="4982149"/>
          </a:xfrm>
        </p:spPr>
        <p:txBody>
          <a:bodyPr/>
          <a:lstStyle/>
          <a:p>
            <a:pPr marL="0" indent="0" algn="just" eaLnBrk="0" hangingPunct="0">
              <a:buNone/>
            </a:pPr>
            <a:r>
              <a:rPr lang="en-GB" altLang="en-US" sz="2000" b="1" i="0" u="sng" dirty="0">
                <a:solidFill>
                  <a:srgbClr val="0060A8"/>
                </a:solidFill>
                <a:ea typeface="ＭＳ Ｐゴシック" panose="020B0600070205080204" pitchFamily="34" charset="-128"/>
              </a:rPr>
              <a:t>22 GPA Parties:</a:t>
            </a:r>
          </a:p>
          <a:p>
            <a:pPr marL="0" indent="0" algn="just" eaLnBrk="0" hangingPunct="0">
              <a:buNone/>
            </a:pPr>
            <a:r>
              <a:rPr lang="en-GB" altLang="en-US" sz="2000" i="0" dirty="0">
                <a:solidFill>
                  <a:srgbClr val="0060A8"/>
                </a:solidFill>
                <a:ea typeface="ＭＳ Ｐゴシック" panose="020B0600070205080204" pitchFamily="34" charset="-128"/>
              </a:rPr>
              <a:t>Armenia; Australia; Canada; European Union with regard to its 27 Member States; Hong Kong China; Iceland; Israel; Japan; Korea, Liechtenstein; Republic of Moldova; Montenegro; Netherlands with respect to Aruba; New Zealand; Republic of North Macedonia; Norway; Singapore; Switzerland; Chinese Taipei; Ukraine; United Kingdom; United States</a:t>
            </a:r>
          </a:p>
          <a:p>
            <a:pPr marL="0" indent="0" algn="just" eaLnBrk="0" hangingPunct="0">
              <a:buNone/>
            </a:pPr>
            <a:endParaRPr lang="en-GB" sz="2000" i="0" dirty="0">
              <a:ea typeface="ＭＳ Ｐゴシック" panose="020B0600070205080204" pitchFamily="34" charset="-128"/>
            </a:endParaRPr>
          </a:p>
          <a:p>
            <a:pPr marL="0" indent="0" algn="just" eaLnBrk="0" hangingPunct="0">
              <a:buNone/>
            </a:pPr>
            <a:r>
              <a:rPr lang="en-GB" sz="2000" b="1" i="0" u="sng" dirty="0">
                <a:solidFill>
                  <a:srgbClr val="0060A8"/>
                </a:solidFill>
                <a:ea typeface="ＭＳ Ｐゴシック" panose="020B0600070205080204" pitchFamily="34" charset="-128"/>
              </a:rPr>
              <a:t>35 Observers</a:t>
            </a:r>
          </a:p>
          <a:p>
            <a:pPr marL="0" indent="0" algn="just" eaLnBrk="0" hangingPunct="0">
              <a:buNone/>
            </a:pPr>
            <a:endParaRPr lang="en-GB" sz="2000" i="0" dirty="0">
              <a:solidFill>
                <a:srgbClr val="0060A8"/>
              </a:solidFill>
              <a:ea typeface="ＭＳ Ｐゴシック" panose="020B0600070205080204" pitchFamily="34" charset="-128"/>
            </a:endParaRPr>
          </a:p>
          <a:p>
            <a:pPr marL="0" indent="0" algn="just" eaLnBrk="0" hangingPunct="0">
              <a:buNone/>
            </a:pPr>
            <a:r>
              <a:rPr lang="en-GB" sz="2000" i="0" u="sng" dirty="0">
                <a:solidFill>
                  <a:srgbClr val="0060A8"/>
                </a:solidFill>
                <a:ea typeface="ＭＳ Ｐゴシック" panose="020B0600070205080204" pitchFamily="34" charset="-128"/>
              </a:rPr>
              <a:t>10 WTO Parties in process of GPA accession:</a:t>
            </a:r>
          </a:p>
          <a:p>
            <a:pPr marL="0" indent="0" algn="just" eaLnBrk="0" hangingPunct="0">
              <a:buNone/>
            </a:pPr>
            <a:r>
              <a:rPr lang="en-US" sz="2000" i="0" dirty="0">
                <a:solidFill>
                  <a:srgbClr val="0060A8"/>
                </a:solidFill>
                <a:ea typeface="ＭＳ Ｐゴシック" panose="020B0600070205080204" pitchFamily="34" charset="-128"/>
              </a:rPr>
              <a:t>Albania; Brazil; China; Georgia; Jordan; Kazakhstan; Kyrgyz Republic; Oman; Russian Federation; Tajikistan</a:t>
            </a:r>
            <a:endParaRPr lang="en-GB" sz="2000" i="0" dirty="0">
              <a:solidFill>
                <a:srgbClr val="0060A8"/>
              </a:solidFill>
              <a:ea typeface="ＭＳ Ｐゴシック" panose="020B0600070205080204" pitchFamily="34" charset="-128"/>
            </a:endParaRPr>
          </a:p>
        </p:txBody>
      </p:sp>
      <p:sp>
        <p:nvSpPr>
          <p:cNvPr id="6" name="Title 1"/>
          <p:cNvSpPr txBox="1">
            <a:spLocks/>
          </p:cNvSpPr>
          <p:nvPr/>
        </p:nvSpPr>
        <p:spPr bwMode="auto">
          <a:xfrm>
            <a:off x="1524000" y="30509"/>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sz="2800" dirty="0">
                <a:solidFill>
                  <a:srgbClr val="0060A8"/>
                </a:solidFill>
                <a:latin typeface="Verdana"/>
              </a:rPr>
              <a:t>GPA Parties and Observers</a:t>
            </a:r>
            <a:endParaRPr lang="en-US" sz="2800" kern="0" dirty="0">
              <a:solidFill>
                <a:srgbClr val="0060A8"/>
              </a:solidFill>
              <a:latin typeface="Verdana"/>
            </a:endParaRPr>
          </a:p>
        </p:txBody>
      </p:sp>
    </p:spTree>
    <p:extLst>
      <p:ext uri="{BB962C8B-B14F-4D97-AF65-F5344CB8AC3E}">
        <p14:creationId xmlns:p14="http://schemas.microsoft.com/office/powerpoint/2010/main" val="185891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C1BB-3F5E-1AC3-34ED-15620DF0ABF7}"/>
              </a:ext>
            </a:extLst>
          </p:cNvPr>
          <p:cNvSpPr>
            <a:spLocks noGrp="1"/>
          </p:cNvSpPr>
          <p:nvPr>
            <p:ph type="title"/>
          </p:nvPr>
        </p:nvSpPr>
        <p:spPr>
          <a:xfrm>
            <a:off x="609600" y="479027"/>
            <a:ext cx="10972800" cy="936625"/>
          </a:xfrm>
        </p:spPr>
        <p:txBody>
          <a:bodyPr/>
          <a:lstStyle/>
          <a:p>
            <a:r>
              <a:rPr lang="en-US" dirty="0" err="1">
                <a:solidFill>
                  <a:srgbClr val="0060A8"/>
                </a:solidFill>
              </a:rPr>
              <a:t>Observership</a:t>
            </a:r>
            <a:r>
              <a:rPr lang="en-US" dirty="0">
                <a:solidFill>
                  <a:srgbClr val="0060A8"/>
                </a:solidFill>
              </a:rPr>
              <a:t> at the GPA – Opportunities </a:t>
            </a:r>
          </a:p>
        </p:txBody>
      </p:sp>
      <p:sp>
        <p:nvSpPr>
          <p:cNvPr id="3" name="Content Placeholder 2">
            <a:extLst>
              <a:ext uri="{FF2B5EF4-FFF2-40B4-BE49-F238E27FC236}">
                <a16:creationId xmlns:a16="http://schemas.microsoft.com/office/drawing/2014/main" id="{5AEF7751-B0AE-A00E-E6E3-91DB56C02371}"/>
              </a:ext>
            </a:extLst>
          </p:cNvPr>
          <p:cNvSpPr>
            <a:spLocks noGrp="1"/>
          </p:cNvSpPr>
          <p:nvPr>
            <p:ph idx="1"/>
          </p:nvPr>
        </p:nvSpPr>
        <p:spPr>
          <a:xfrm>
            <a:off x="609600" y="1867297"/>
            <a:ext cx="10972800" cy="3633788"/>
          </a:xfrm>
        </p:spPr>
        <p:txBody>
          <a:bodyPr/>
          <a:lstStyle/>
          <a:p>
            <a:pPr algn="just"/>
            <a:r>
              <a:rPr lang="en-US" b="1" i="0" u="sng" dirty="0">
                <a:solidFill>
                  <a:srgbClr val="0060A8"/>
                </a:solidFill>
              </a:rPr>
              <a:t>Who:</a:t>
            </a:r>
            <a:r>
              <a:rPr lang="en-US" b="1" i="0" dirty="0">
                <a:solidFill>
                  <a:srgbClr val="0060A8"/>
                </a:solidFill>
              </a:rPr>
              <a:t> </a:t>
            </a:r>
            <a:r>
              <a:rPr lang="en-US" i="0" dirty="0">
                <a:solidFill>
                  <a:srgbClr val="0060A8"/>
                </a:solidFill>
              </a:rPr>
              <a:t>Any WTO member may participate as an observer by submitting a written notice to the Committee. Any WTO observer may submit a written request, and may be accorded observer status by the Committee.</a:t>
            </a:r>
          </a:p>
          <a:p>
            <a:pPr algn="just"/>
            <a:endParaRPr lang="en-US" b="1" i="0" u="sng" dirty="0">
              <a:solidFill>
                <a:srgbClr val="0060A8"/>
              </a:solidFill>
            </a:endParaRPr>
          </a:p>
          <a:p>
            <a:pPr algn="just"/>
            <a:r>
              <a:rPr lang="en-US" b="1" i="0" u="sng" dirty="0">
                <a:solidFill>
                  <a:srgbClr val="0060A8"/>
                </a:solidFill>
              </a:rPr>
              <a:t>Why:</a:t>
            </a:r>
            <a:r>
              <a:rPr lang="en-US" i="0" dirty="0">
                <a:solidFill>
                  <a:srgbClr val="0060A8"/>
                </a:solidFill>
              </a:rPr>
              <a:t> Opportunity to get familiar with the Agreement, to follow the Committee's work and to learn about international best practices in the area of government procurement.</a:t>
            </a:r>
          </a:p>
        </p:txBody>
      </p:sp>
    </p:spTree>
    <p:extLst>
      <p:ext uri="{BB962C8B-B14F-4D97-AF65-F5344CB8AC3E}">
        <p14:creationId xmlns:p14="http://schemas.microsoft.com/office/powerpoint/2010/main" val="320093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17" y="438592"/>
            <a:ext cx="10972800" cy="936625"/>
          </a:xfrm>
        </p:spPr>
        <p:txBody>
          <a:bodyPr/>
          <a:lstStyle/>
          <a:p>
            <a:pPr algn="ctr"/>
            <a:r>
              <a:rPr lang="hu-HU" dirty="0">
                <a:solidFill>
                  <a:srgbClr val="0060A8"/>
                </a:solidFill>
              </a:rPr>
              <a:t>The EU and </a:t>
            </a:r>
            <a:r>
              <a:rPr lang="hu-HU" dirty="0" err="1">
                <a:solidFill>
                  <a:srgbClr val="0060A8"/>
                </a:solidFill>
              </a:rPr>
              <a:t>the</a:t>
            </a:r>
            <a:r>
              <a:rPr lang="hu-HU" dirty="0">
                <a:solidFill>
                  <a:srgbClr val="0060A8"/>
                </a:solidFill>
              </a:rPr>
              <a:t> </a:t>
            </a:r>
            <a:r>
              <a:rPr lang="fr-BE" dirty="0">
                <a:solidFill>
                  <a:srgbClr val="0060A8"/>
                </a:solidFill>
              </a:rPr>
              <a:t>GPA</a:t>
            </a:r>
            <a:endParaRPr lang="en-GB" dirty="0">
              <a:solidFill>
                <a:srgbClr val="0060A8"/>
              </a:solidFill>
            </a:endParaRPr>
          </a:p>
        </p:txBody>
      </p:sp>
      <p:sp>
        <p:nvSpPr>
          <p:cNvPr id="3" name="Content Placeholder 2"/>
          <p:cNvSpPr>
            <a:spLocks noGrp="1"/>
          </p:cNvSpPr>
          <p:nvPr>
            <p:ph idx="1"/>
          </p:nvPr>
        </p:nvSpPr>
        <p:spPr>
          <a:xfrm>
            <a:off x="1981200" y="1375217"/>
            <a:ext cx="8229600" cy="3529013"/>
          </a:xfrm>
        </p:spPr>
        <p:txBody>
          <a:bodyPr/>
          <a:lstStyle/>
          <a:p>
            <a:pPr>
              <a:buFont typeface="Arial" panose="020B0604020202020204" pitchFamily="34" charset="0"/>
              <a:buChar char="•"/>
            </a:pPr>
            <a:endParaRPr lang="hu-HU" i="0" dirty="0"/>
          </a:p>
          <a:p>
            <a:pPr algn="just">
              <a:buFont typeface="Arial" panose="020B0604020202020204" pitchFamily="34" charset="0"/>
              <a:buChar char="•"/>
            </a:pPr>
            <a:r>
              <a:rPr lang="hu-HU" sz="2000" i="0" dirty="0">
                <a:solidFill>
                  <a:srgbClr val="0060A8"/>
                </a:solidFill>
              </a:rPr>
              <a:t>The EU is </a:t>
            </a:r>
            <a:r>
              <a:rPr lang="hu-HU" sz="2000" i="0" dirty="0" err="1">
                <a:solidFill>
                  <a:srgbClr val="0060A8"/>
                </a:solidFill>
              </a:rPr>
              <a:t>one</a:t>
            </a:r>
            <a:r>
              <a:rPr lang="hu-HU" sz="2000" i="0" dirty="0">
                <a:solidFill>
                  <a:srgbClr val="0060A8"/>
                </a:solidFill>
              </a:rPr>
              <a:t> of </a:t>
            </a:r>
            <a:r>
              <a:rPr lang="hu-HU" sz="2000" i="0" dirty="0" err="1">
                <a:solidFill>
                  <a:srgbClr val="0060A8"/>
                </a:solidFill>
              </a:rPr>
              <a:t>the</a:t>
            </a:r>
            <a:r>
              <a:rPr lang="hu-HU" sz="2000" i="0" dirty="0">
                <a:solidFill>
                  <a:srgbClr val="0060A8"/>
                </a:solidFill>
              </a:rPr>
              <a:t> f</a:t>
            </a:r>
            <a:r>
              <a:rPr lang="de-DE" sz="2000" i="0" dirty="0">
                <a:solidFill>
                  <a:srgbClr val="0060A8"/>
                </a:solidFill>
              </a:rPr>
              <a:t>o</a:t>
            </a:r>
            <a:r>
              <a:rPr lang="hu-HU" sz="2000" i="0" dirty="0" err="1">
                <a:solidFill>
                  <a:srgbClr val="0060A8"/>
                </a:solidFill>
              </a:rPr>
              <a:t>unding</a:t>
            </a:r>
            <a:r>
              <a:rPr lang="hu-HU" sz="2000" i="0" dirty="0">
                <a:solidFill>
                  <a:srgbClr val="0060A8"/>
                </a:solidFill>
              </a:rPr>
              <a:t> </a:t>
            </a:r>
            <a:r>
              <a:rPr lang="de-DE" sz="2000" i="0" dirty="0" err="1">
                <a:solidFill>
                  <a:srgbClr val="0060A8"/>
                </a:solidFill>
              </a:rPr>
              <a:t>m</a:t>
            </a:r>
            <a:r>
              <a:rPr lang="hu-HU" sz="2000" i="0" dirty="0" err="1">
                <a:solidFill>
                  <a:srgbClr val="0060A8"/>
                </a:solidFill>
              </a:rPr>
              <a:t>embers</a:t>
            </a:r>
            <a:r>
              <a:rPr lang="hu-HU" sz="2000" i="0" dirty="0">
                <a:solidFill>
                  <a:srgbClr val="0060A8"/>
                </a:solidFill>
              </a:rPr>
              <a:t> of </a:t>
            </a:r>
            <a:r>
              <a:rPr lang="hu-HU" sz="2000" i="0" dirty="0" err="1">
                <a:solidFill>
                  <a:srgbClr val="0060A8"/>
                </a:solidFill>
              </a:rPr>
              <a:t>the</a:t>
            </a:r>
            <a:r>
              <a:rPr lang="hu-HU" sz="2000" i="0" dirty="0">
                <a:solidFill>
                  <a:srgbClr val="0060A8"/>
                </a:solidFill>
              </a:rPr>
              <a:t> GPA</a:t>
            </a:r>
          </a:p>
          <a:p>
            <a:pPr algn="just"/>
            <a:endParaRPr lang="hu-HU" sz="2000" i="0" dirty="0">
              <a:solidFill>
                <a:srgbClr val="0060A8"/>
              </a:solidFill>
            </a:endParaRPr>
          </a:p>
          <a:p>
            <a:pPr algn="just"/>
            <a:r>
              <a:rPr lang="hu-HU" sz="2000" i="0" dirty="0">
                <a:solidFill>
                  <a:srgbClr val="0060A8"/>
                </a:solidFill>
              </a:rPr>
              <a:t>Strong </a:t>
            </a:r>
            <a:r>
              <a:rPr lang="hu-HU" sz="2000" i="0" dirty="0" err="1">
                <a:solidFill>
                  <a:srgbClr val="0060A8"/>
                </a:solidFill>
              </a:rPr>
              <a:t>supporter</a:t>
            </a:r>
            <a:r>
              <a:rPr lang="hu-HU" sz="2000" i="0" dirty="0">
                <a:solidFill>
                  <a:srgbClr val="0060A8"/>
                </a:solidFill>
              </a:rPr>
              <a:t> of a </a:t>
            </a:r>
            <a:r>
              <a:rPr lang="hu-HU" sz="2000" i="0" dirty="0" err="1">
                <a:solidFill>
                  <a:srgbClr val="0060A8"/>
                </a:solidFill>
              </a:rPr>
              <a:t>rule</a:t>
            </a:r>
            <a:r>
              <a:rPr lang="de-DE" sz="2000" i="0" dirty="0">
                <a:solidFill>
                  <a:srgbClr val="0060A8"/>
                </a:solidFill>
              </a:rPr>
              <a:t>s</a:t>
            </a:r>
            <a:r>
              <a:rPr lang="hu-HU" sz="2000" i="0" dirty="0">
                <a:solidFill>
                  <a:srgbClr val="0060A8"/>
                </a:solidFill>
              </a:rPr>
              <a:t>-</a:t>
            </a:r>
            <a:r>
              <a:rPr lang="hu-HU" sz="2000" i="0" dirty="0" err="1">
                <a:solidFill>
                  <a:srgbClr val="0060A8"/>
                </a:solidFill>
              </a:rPr>
              <a:t>based</a:t>
            </a:r>
            <a:r>
              <a:rPr lang="hu-HU" sz="2000" i="0" dirty="0">
                <a:solidFill>
                  <a:srgbClr val="0060A8"/>
                </a:solidFill>
              </a:rPr>
              <a:t>, </a:t>
            </a:r>
            <a:r>
              <a:rPr lang="hu-HU" sz="2000" i="0" dirty="0" err="1">
                <a:solidFill>
                  <a:srgbClr val="0060A8"/>
                </a:solidFill>
              </a:rPr>
              <a:t>multilateral</a:t>
            </a:r>
            <a:r>
              <a:rPr lang="hu-HU" sz="2000" i="0" dirty="0">
                <a:solidFill>
                  <a:srgbClr val="0060A8"/>
                </a:solidFill>
              </a:rPr>
              <a:t> </a:t>
            </a:r>
            <a:r>
              <a:rPr lang="hu-HU" sz="2000" i="0" dirty="0" err="1">
                <a:solidFill>
                  <a:srgbClr val="0060A8"/>
                </a:solidFill>
              </a:rPr>
              <a:t>system</a:t>
            </a:r>
            <a:endParaRPr lang="hu-HU" sz="2000" i="0" dirty="0">
              <a:solidFill>
                <a:srgbClr val="0060A8"/>
              </a:solidFill>
            </a:endParaRPr>
          </a:p>
          <a:p>
            <a:pPr algn="just"/>
            <a:endParaRPr lang="hu-HU" sz="2000" i="0" dirty="0">
              <a:solidFill>
                <a:srgbClr val="0060A8"/>
              </a:solidFill>
            </a:endParaRPr>
          </a:p>
          <a:p>
            <a:pPr algn="just"/>
            <a:r>
              <a:rPr lang="hu-HU" sz="2000" i="0" dirty="0" err="1">
                <a:solidFill>
                  <a:srgbClr val="0060A8"/>
                </a:solidFill>
              </a:rPr>
              <a:t>Advocate</a:t>
            </a:r>
            <a:r>
              <a:rPr lang="hu-HU" sz="2000" i="0" dirty="0">
                <a:solidFill>
                  <a:srgbClr val="0060A8"/>
                </a:solidFill>
              </a:rPr>
              <a:t> of </a:t>
            </a:r>
            <a:r>
              <a:rPr lang="hu-HU" sz="2000" i="0" dirty="0" err="1">
                <a:solidFill>
                  <a:srgbClr val="0060A8"/>
                </a:solidFill>
              </a:rPr>
              <a:t>new</a:t>
            </a:r>
            <a:r>
              <a:rPr lang="hu-HU" sz="2000" i="0" dirty="0">
                <a:solidFill>
                  <a:srgbClr val="0060A8"/>
                </a:solidFill>
              </a:rPr>
              <a:t> </a:t>
            </a:r>
            <a:r>
              <a:rPr lang="de-DE" sz="2000" i="0" dirty="0" err="1">
                <a:solidFill>
                  <a:srgbClr val="0060A8"/>
                </a:solidFill>
              </a:rPr>
              <a:t>accessions</a:t>
            </a:r>
            <a:r>
              <a:rPr lang="hu-HU" sz="2000" i="0" dirty="0">
                <a:solidFill>
                  <a:srgbClr val="0060A8"/>
                </a:solidFill>
              </a:rPr>
              <a:t> </a:t>
            </a:r>
            <a:r>
              <a:rPr lang="hu-HU" sz="2000" i="0" dirty="0" err="1">
                <a:solidFill>
                  <a:srgbClr val="0060A8"/>
                </a:solidFill>
              </a:rPr>
              <a:t>to</a:t>
            </a:r>
            <a:r>
              <a:rPr lang="hu-HU" sz="2000" i="0" dirty="0">
                <a:solidFill>
                  <a:srgbClr val="0060A8"/>
                </a:solidFill>
              </a:rPr>
              <a:t> </a:t>
            </a:r>
            <a:r>
              <a:rPr lang="hu-HU" sz="2000" i="0" dirty="0" err="1">
                <a:solidFill>
                  <a:srgbClr val="0060A8"/>
                </a:solidFill>
              </a:rPr>
              <a:t>the</a:t>
            </a:r>
            <a:r>
              <a:rPr lang="hu-HU" sz="2000" i="0" dirty="0">
                <a:solidFill>
                  <a:srgbClr val="0060A8"/>
                </a:solidFill>
              </a:rPr>
              <a:t> GPA</a:t>
            </a:r>
          </a:p>
        </p:txBody>
      </p:sp>
      <p:sp>
        <p:nvSpPr>
          <p:cNvPr id="4" name="AutoShape 2" descr="EU backs global law pact which could partly plug UK legal gap - TODAY">
            <a:extLst>
              <a:ext uri="{FF2B5EF4-FFF2-40B4-BE49-F238E27FC236}">
                <a16:creationId xmlns:a16="http://schemas.microsoft.com/office/drawing/2014/main" id="{E2550590-91A5-E588-7503-9B9C1C1B82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4" descr="EU backs global law pact which could partly plug UK legal gap - TODAY">
            <a:extLst>
              <a:ext uri="{FF2B5EF4-FFF2-40B4-BE49-F238E27FC236}">
                <a16:creationId xmlns:a16="http://schemas.microsoft.com/office/drawing/2014/main" id="{9F1FB75A-DA22-DAE9-4A1F-F14745222F5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8" name="Picture 7">
            <a:extLst>
              <a:ext uri="{FF2B5EF4-FFF2-40B4-BE49-F238E27FC236}">
                <a16:creationId xmlns:a16="http://schemas.microsoft.com/office/drawing/2014/main" id="{79549886-7B4A-4196-86E0-24AA8E681EAC}"/>
              </a:ext>
            </a:extLst>
          </p:cNvPr>
          <p:cNvPicPr>
            <a:picLocks noChangeAspect="1"/>
          </p:cNvPicPr>
          <p:nvPr/>
        </p:nvPicPr>
        <p:blipFill rotWithShape="1">
          <a:blip r:embed="rId3"/>
          <a:srcRect l="2907" t="19186" r="2616" b="19766"/>
          <a:stretch/>
        </p:blipFill>
        <p:spPr>
          <a:xfrm>
            <a:off x="4400550" y="4210050"/>
            <a:ext cx="3095625" cy="2000250"/>
          </a:xfrm>
          <a:prstGeom prst="rect">
            <a:avLst/>
          </a:prstGeom>
        </p:spPr>
      </p:pic>
    </p:spTree>
    <p:extLst>
      <p:ext uri="{BB962C8B-B14F-4D97-AF65-F5344CB8AC3E}">
        <p14:creationId xmlns:p14="http://schemas.microsoft.com/office/powerpoint/2010/main" val="34546374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868</Words>
  <Application>Microsoft Office PowerPoint</Application>
  <PresentationFormat>Widescreen</PresentationFormat>
  <Paragraphs>88</Paragraphs>
  <Slides>12</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Verdana</vt:lpstr>
      <vt:lpstr>Default Design</vt:lpstr>
      <vt:lpstr>1_Office Theme</vt:lpstr>
      <vt:lpstr>1_Default Design</vt:lpstr>
      <vt:lpstr> The EU and the GPA</vt:lpstr>
      <vt:lpstr>The Government Procurement Agreement (GPA)</vt:lpstr>
      <vt:lpstr>Functioning of the GPA </vt:lpstr>
      <vt:lpstr>PowerPoint Presentation</vt:lpstr>
      <vt:lpstr>PowerPoint Presentation</vt:lpstr>
      <vt:lpstr>PowerPoint Presentation</vt:lpstr>
      <vt:lpstr>PowerPoint Presentation</vt:lpstr>
      <vt:lpstr>Observership at the GPA – Opportunities </vt:lpstr>
      <vt:lpstr>The EU and the GPA</vt:lpstr>
      <vt:lpstr>Legal framework</vt:lpstr>
      <vt:lpstr>Goals of  EU public procurement policy</vt:lpstr>
      <vt:lpstr>Thank you for your attention!  Any 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BALASCH SOLA Maria (GROW)</dc:creator>
  <cp:lastModifiedBy>KRYSINSKA Bogna (GROW)</cp:lastModifiedBy>
  <cp:revision>15</cp:revision>
  <dcterms:created xsi:type="dcterms:W3CDTF">2024-01-16T09:09:00Z</dcterms:created>
  <dcterms:modified xsi:type="dcterms:W3CDTF">2024-01-30T14:36:38Z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2024-01-16T09:09:00Z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f8832de8-6081-4974-893a-1e11faf8fef4</vt:lpwstr>
  </property>
  <property fmtid="{D5CDD505-2E9C-101B-9397-08002B2CF9AE}" pid="8" name="MSIP_Label_6bd9ddd1-4d20-43f6-abfa-fc3c07406f94_ContentBits">
    <vt:lpwstr>0</vt:lpwstr>
  </property>
</Properties>
</file>