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6"/>
  </p:notesMasterIdLst>
  <p:sldIdLst>
    <p:sldId id="256" r:id="rId3"/>
    <p:sldId id="257" r:id="rId4"/>
    <p:sldId id="258" r:id="rId5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93"/>
  </p:normalViewPr>
  <p:slideViewPr>
    <p:cSldViewPr>
      <p:cViewPr varScale="1">
        <p:scale>
          <a:sx n="102" d="100"/>
          <a:sy n="102" d="100"/>
        </p:scale>
        <p:origin x="4092" y="1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4AD73-00CD-4212-8D3F-CE74E983B787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CDDD8-106B-403E-BF4C-3A877EDC39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2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DDD8-106B-403E-BF4C-3A877EDC39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2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DDD8-106B-403E-BF4C-3A877EDC39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7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CDDD8-106B-403E-BF4C-3A877EDC39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5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74200" y="203936"/>
            <a:ext cx="4885804" cy="1458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5097602"/>
            <a:ext cx="2149475" cy="5281295"/>
          </a:xfrm>
          <a:custGeom>
            <a:avLst/>
            <a:gdLst/>
            <a:ahLst/>
            <a:cxnLst/>
            <a:rect l="l" t="t" r="r" b="b"/>
            <a:pathLst>
              <a:path w="2149475" h="5281295">
                <a:moveTo>
                  <a:pt x="2149195" y="0"/>
                </a:moveTo>
                <a:lnTo>
                  <a:pt x="0" y="0"/>
                </a:lnTo>
                <a:lnTo>
                  <a:pt x="0" y="5280875"/>
                </a:lnTo>
                <a:lnTo>
                  <a:pt x="2149195" y="5280875"/>
                </a:lnTo>
                <a:lnTo>
                  <a:pt x="2149195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03936"/>
            <a:ext cx="2723515" cy="1458595"/>
          </a:xfrm>
          <a:custGeom>
            <a:avLst/>
            <a:gdLst/>
            <a:ahLst/>
            <a:cxnLst/>
            <a:rect l="l" t="t" r="r" b="b"/>
            <a:pathLst>
              <a:path w="2723515" h="1458595">
                <a:moveTo>
                  <a:pt x="2723197" y="0"/>
                </a:moveTo>
                <a:lnTo>
                  <a:pt x="0" y="0"/>
                </a:lnTo>
                <a:lnTo>
                  <a:pt x="0" y="1458074"/>
                </a:lnTo>
                <a:lnTo>
                  <a:pt x="2723197" y="1458074"/>
                </a:lnTo>
                <a:lnTo>
                  <a:pt x="2723197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FranklinGothic-Medium"/>
                <a:cs typeface="FranklinGothic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FranklinGothic-Medium"/>
                <a:cs typeface="FranklinGothic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bg1"/>
                </a:solidFill>
                <a:latin typeface="FranklinGothic-Medium"/>
                <a:cs typeface="FranklinGothic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701"/>
            <a:ext cx="6673850" cy="1205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bg1"/>
                </a:solidFill>
                <a:latin typeface="FranklinGothic-Medium"/>
                <a:cs typeface="FranklinGothic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to.org/english/docs_e/legal_e/rev-gpr-94_01_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e-gpa.wto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wto.org/" TargetMode="External"/><Relationship Id="rId11" Type="http://schemas.openxmlformats.org/officeDocument/2006/relationships/hyperlink" Target="http://www.gpafacility.com/" TargetMode="External"/><Relationship Id="rId5" Type="http://schemas.openxmlformats.org/officeDocument/2006/relationships/hyperlink" Target="http://www.ebrd.com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701"/>
            <a:ext cx="2070735" cy="12058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pc="-5" dirty="0"/>
              <a:t>EBRD</a:t>
            </a:r>
            <a:r>
              <a:rPr spc="-30" dirty="0"/>
              <a:t> </a:t>
            </a:r>
            <a:r>
              <a:rPr spc="-55" dirty="0"/>
              <a:t>GPA</a:t>
            </a:r>
          </a:p>
          <a:p>
            <a:pPr marL="12700" marR="5080">
              <a:lnSpc>
                <a:spcPct val="100600"/>
              </a:lnSpc>
              <a:spcBef>
                <a:spcPts val="415"/>
              </a:spcBef>
            </a:pPr>
            <a:r>
              <a:rPr sz="1950" spc="-10" dirty="0"/>
              <a:t>Technical  </a:t>
            </a:r>
            <a:r>
              <a:rPr sz="1950" spc="-25" dirty="0"/>
              <a:t>Cooperation</a:t>
            </a:r>
            <a:r>
              <a:rPr sz="1950" spc="-85" dirty="0"/>
              <a:t> </a:t>
            </a:r>
            <a:r>
              <a:rPr sz="1950" spc="-30" dirty="0"/>
              <a:t>Facility</a:t>
            </a:r>
            <a:endParaRPr sz="1950"/>
          </a:p>
        </p:txBody>
      </p:sp>
      <p:sp>
        <p:nvSpPr>
          <p:cNvPr id="3" name="object 3"/>
          <p:cNvSpPr txBox="1"/>
          <p:nvPr/>
        </p:nvSpPr>
        <p:spPr>
          <a:xfrm>
            <a:off x="463550" y="2808109"/>
            <a:ext cx="6654067" cy="2159413"/>
          </a:xfrm>
          <a:prstGeom prst="rect">
            <a:avLst/>
          </a:prstGeom>
        </p:spPr>
        <p:txBody>
          <a:bodyPr vert="horz" wrap="square" lIns="0" tIns="12700" rIns="0" bIns="0" numCol="3" spcCol="108000" rtlCol="0">
            <a:noAutofit/>
          </a:bodyPr>
          <a:lstStyle/>
          <a:p>
            <a:pPr marL="12700" marR="6604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The Legal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Transition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Programme </a:t>
            </a:r>
            <a:r>
              <a:rPr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(LTP)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 the European Bank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for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Reconstruction 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Development (EBRD)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focuses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on  the development of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legal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rules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establishment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legal institutions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that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create a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transparent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</a:t>
            </a:r>
            <a:r>
              <a:rPr sz="900" spc="14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predictable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investment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climate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economies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 Bank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operates. </a:t>
            </a:r>
            <a:endParaRPr lang="en-GB" sz="900" spc="1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Promoting private sector development, the LTP is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helping governments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 to improve government commerce, ma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king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national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procurement </a:t>
            </a:r>
            <a:r>
              <a:rPr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systems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more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transparent,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efficient and</a:t>
            </a:r>
            <a:r>
              <a:rPr sz="900" spc="8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competitive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. </a:t>
            </a:r>
          </a:p>
          <a:p>
            <a:pPr marL="12700" marR="5080">
              <a:lnSpc>
                <a:spcPct val="100000"/>
              </a:lnSpc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fundamental aim of</a:t>
            </a:r>
            <a:r>
              <a:rPr sz="900" spc="18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is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mutually open government  procurement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markets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among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its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Parties,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while ensuring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open,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fair 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transparent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conditions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</a:t>
            </a:r>
            <a:r>
              <a:rPr lang="en-GB" sz="900" spc="7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competition in cross-border public procurement.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9525" marR="39370">
              <a:lnSpc>
                <a:spcPct val="100000"/>
              </a:lnSpc>
              <a:spcBef>
                <a:spcPts val="565"/>
              </a:spcBef>
            </a:pP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adoption of the revised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text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the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2012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motivated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broadening of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its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membership. </a:t>
            </a:r>
          </a:p>
          <a:p>
            <a:pPr marL="9525" marR="39370">
              <a:lnSpc>
                <a:spcPct val="100000"/>
              </a:lnSpc>
              <a:spcBef>
                <a:spcPts val="565"/>
              </a:spcBef>
            </a:pP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G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rowing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interest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accession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transition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economies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demanded</a:t>
            </a:r>
            <a:r>
              <a:rPr lang="en-GB" sz="900" spc="14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structured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cooperation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between the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EBRD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WTO</a:t>
            </a:r>
            <a:r>
              <a:rPr lang="en-GB" sz="900" spc="4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Secretariat.  </a:t>
            </a:r>
          </a:p>
          <a:p>
            <a:pPr marL="9525" marR="39370">
              <a:lnSpc>
                <a:spcPct val="100000"/>
              </a:lnSpc>
              <a:spcBef>
                <a:spcPts val="565"/>
              </a:spcBef>
            </a:pP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The EBRD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TC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Facility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provides technical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support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governments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seeking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accession or </a:t>
            </a:r>
            <a:r>
              <a:rPr lang="en-GB" sz="900" spc="20" dirty="0" err="1">
                <a:solidFill>
                  <a:srgbClr val="575756"/>
                </a:solidFill>
                <a:latin typeface="Franklin Gothic Book"/>
                <a:cs typeface="Franklin Gothic Book"/>
              </a:rPr>
              <a:t>observership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Agreement in the form of (1) capacity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building</a:t>
            </a:r>
            <a:r>
              <a:rPr lang="en-GB" sz="900" spc="18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activities,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(2) country-specific technical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cooperation  projects,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(3)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accession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negotiation 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assistance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countries wishing to accede 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Agreement, (4) implementation of GPA rules and commitments. </a:t>
            </a:r>
          </a:p>
          <a:p>
            <a:pPr marL="9525" marR="39370">
              <a:lnSpc>
                <a:spcPct val="100000"/>
              </a:lnSpc>
              <a:spcBef>
                <a:spcPts val="565"/>
              </a:spcBef>
            </a:pP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Technical support aims to assist governments with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overcoming  i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nstitutional, regulatory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and/ 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or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trade policy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challenges in cross-border public procurement.</a:t>
            </a: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1790224"/>
            <a:ext cx="6627495" cy="101309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00"/>
              </a:spcBef>
            </a:pPr>
            <a:r>
              <a:rPr lang="en-GB"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Government procurement </a:t>
            </a:r>
            <a:r>
              <a:rPr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constitutes </a:t>
            </a:r>
            <a:r>
              <a:rPr sz="1300" b="1" spc="-10" dirty="0">
                <a:solidFill>
                  <a:srgbClr val="00539B"/>
                </a:solidFill>
                <a:latin typeface="ITC Franklin Gothic"/>
                <a:cs typeface="ITC Franklin Gothic"/>
              </a:rPr>
              <a:t>a </a:t>
            </a:r>
            <a:r>
              <a:rPr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significant share </a:t>
            </a:r>
            <a:r>
              <a:rPr sz="1300" b="1" spc="-25" dirty="0">
                <a:solidFill>
                  <a:srgbClr val="00539B"/>
                </a:solidFill>
                <a:latin typeface="ITC Franklin Gothic"/>
                <a:cs typeface="ITC Franklin Gothic"/>
              </a:rPr>
              <a:t>of </a:t>
            </a:r>
            <a:r>
              <a:rPr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public </a:t>
            </a:r>
            <a:r>
              <a:rPr sz="1300" b="1" spc="-40" dirty="0">
                <a:solidFill>
                  <a:srgbClr val="00539B"/>
                </a:solidFill>
                <a:latin typeface="ITC Franklin Gothic"/>
                <a:cs typeface="ITC Franklin Gothic"/>
              </a:rPr>
              <a:t>expenditure,  </a:t>
            </a:r>
            <a:r>
              <a:rPr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approximately 10-15 </a:t>
            </a:r>
            <a:r>
              <a:rPr sz="1300" b="1" spc="-30" dirty="0">
                <a:solidFill>
                  <a:srgbClr val="00539B"/>
                </a:solidFill>
                <a:latin typeface="ITC Franklin Gothic"/>
                <a:cs typeface="ITC Franklin Gothic"/>
              </a:rPr>
              <a:t>per cent </a:t>
            </a:r>
            <a:r>
              <a:rPr sz="1300" b="1" spc="-25" dirty="0">
                <a:solidFill>
                  <a:srgbClr val="00539B"/>
                </a:solidFill>
                <a:latin typeface="ITC Franklin Gothic"/>
                <a:cs typeface="ITC Franklin Gothic"/>
              </a:rPr>
              <a:t>of </a:t>
            </a:r>
            <a:r>
              <a:rPr sz="1300" b="1" spc="-30" dirty="0">
                <a:solidFill>
                  <a:srgbClr val="00539B"/>
                </a:solidFill>
                <a:latin typeface="ITC Franklin Gothic"/>
                <a:cs typeface="ITC Franklin Gothic"/>
              </a:rPr>
              <a:t>the GDP</a:t>
            </a:r>
            <a:r>
              <a:rPr sz="1300" b="1" spc="-55" dirty="0">
                <a:solidFill>
                  <a:srgbClr val="00539B"/>
                </a:solidFill>
                <a:latin typeface="ITC Franklin Gothic"/>
                <a:cs typeface="ITC Franklin Gothic"/>
              </a:rPr>
              <a:t>. </a:t>
            </a:r>
            <a:r>
              <a:rPr lang="en-GB" sz="1300" b="1" spc="-55" dirty="0">
                <a:solidFill>
                  <a:srgbClr val="00539B"/>
                </a:solidFill>
                <a:latin typeface="ITC Franklin Gothic"/>
                <a:cs typeface="ITC Franklin Gothic"/>
              </a:rPr>
              <a:t>G</a:t>
            </a:r>
            <a:r>
              <a:rPr lang="en-GB"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overnment procurement policies support </a:t>
            </a:r>
            <a:r>
              <a:rPr lang="en-GB" sz="1300" b="1" spc="-30" dirty="0">
                <a:solidFill>
                  <a:srgbClr val="00539B"/>
                </a:solidFill>
                <a:latin typeface="ITC Franklin Gothic"/>
                <a:cs typeface="ITC Franklin Gothic"/>
              </a:rPr>
              <a:t>good</a:t>
            </a:r>
            <a:r>
              <a:rPr lang="en-GB" sz="1300" b="1" spc="-55" dirty="0">
                <a:solidFill>
                  <a:srgbClr val="00539B"/>
                </a:solidFill>
                <a:latin typeface="ITC Franklin Gothic"/>
                <a:cs typeface="ITC Franklin Gothic"/>
              </a:rPr>
              <a:t> </a:t>
            </a:r>
            <a:r>
              <a:rPr lang="en-GB"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governance</a:t>
            </a:r>
            <a:r>
              <a:rPr lang="en-GB" sz="1300" b="1" spc="-55" dirty="0">
                <a:solidFill>
                  <a:srgbClr val="00539B"/>
                </a:solidFill>
                <a:latin typeface="ITC Franklin Gothic"/>
                <a:cs typeface="ITC Franklin Gothic"/>
              </a:rPr>
              <a:t> </a:t>
            </a:r>
            <a:r>
              <a:rPr lang="en-GB" sz="1300" b="1" spc="-25" dirty="0">
                <a:solidFill>
                  <a:srgbClr val="00539B"/>
                </a:solidFill>
                <a:latin typeface="ITC Franklin Gothic"/>
                <a:cs typeface="ITC Franklin Gothic"/>
              </a:rPr>
              <a:t>in</a:t>
            </a:r>
            <a:r>
              <a:rPr lang="en-GB" sz="1300" b="1" spc="-60" dirty="0">
                <a:solidFill>
                  <a:srgbClr val="00539B"/>
                </a:solidFill>
                <a:latin typeface="ITC Franklin Gothic"/>
                <a:cs typeface="ITC Franklin Gothic"/>
              </a:rPr>
              <a:t> </a:t>
            </a:r>
            <a:r>
              <a:rPr lang="en-GB" sz="1300" b="1" spc="-30" dirty="0">
                <a:solidFill>
                  <a:srgbClr val="00539B"/>
                </a:solidFill>
                <a:latin typeface="ITC Franklin Gothic"/>
                <a:cs typeface="ITC Franklin Gothic"/>
              </a:rPr>
              <a:t>the</a:t>
            </a:r>
            <a:r>
              <a:rPr lang="en-GB" sz="1300" b="1" spc="-55" dirty="0">
                <a:solidFill>
                  <a:srgbClr val="00539B"/>
                </a:solidFill>
                <a:latin typeface="ITC Franklin Gothic"/>
                <a:cs typeface="ITC Franklin Gothic"/>
              </a:rPr>
              <a:t> </a:t>
            </a:r>
            <a:r>
              <a:rPr lang="en-GB"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public sector and national strategies for sustainable development of domestic economies. Fair competition and transparency of cross-border public procurement is essential for access to and quality of public services and infrastructure</a:t>
            </a:r>
            <a:r>
              <a:rPr sz="1300" b="1" spc="-35" dirty="0">
                <a:solidFill>
                  <a:srgbClr val="00539B"/>
                </a:solidFill>
                <a:latin typeface="ITC Franklin Gothic"/>
                <a:cs typeface="ITC Franklin Gothic"/>
              </a:rPr>
              <a:t>. </a:t>
            </a:r>
            <a:endParaRPr sz="1300" dirty="0">
              <a:latin typeface="ITC Franklin Gothic"/>
              <a:cs typeface="ITC Franklin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" y="5061928"/>
            <a:ext cx="6645909" cy="81280"/>
          </a:xfrm>
          <a:custGeom>
            <a:avLst/>
            <a:gdLst/>
            <a:ahLst/>
            <a:cxnLst/>
            <a:rect l="l" t="t" r="r" b="b"/>
            <a:pathLst>
              <a:path w="6645909" h="81279">
                <a:moveTo>
                  <a:pt x="6645605" y="0"/>
                </a:moveTo>
                <a:lnTo>
                  <a:pt x="0" y="0"/>
                </a:lnTo>
                <a:lnTo>
                  <a:pt x="0" y="80683"/>
                </a:lnTo>
                <a:lnTo>
                  <a:pt x="6645605" y="80683"/>
                </a:lnTo>
                <a:lnTo>
                  <a:pt x="6645605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0333799"/>
            <a:ext cx="6645909" cy="81280"/>
          </a:xfrm>
          <a:custGeom>
            <a:avLst/>
            <a:gdLst/>
            <a:ahLst/>
            <a:cxnLst/>
            <a:rect l="l" t="t" r="r" b="b"/>
            <a:pathLst>
              <a:path w="6645909" h="81279">
                <a:moveTo>
                  <a:pt x="6645605" y="0"/>
                </a:moveTo>
                <a:lnTo>
                  <a:pt x="0" y="0"/>
                </a:lnTo>
                <a:lnTo>
                  <a:pt x="0" y="80683"/>
                </a:lnTo>
                <a:lnTo>
                  <a:pt x="6645605" y="80683"/>
                </a:lnTo>
                <a:lnTo>
                  <a:pt x="6645605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1299" y="5179803"/>
            <a:ext cx="1911985" cy="5309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FFFFFF"/>
                </a:solidFill>
                <a:latin typeface="FranklinGothic-Medium"/>
                <a:cs typeface="FranklinGothic-Medium"/>
              </a:rPr>
              <a:t>What </a:t>
            </a:r>
            <a:r>
              <a:rPr sz="2000" spc="-25" dirty="0">
                <a:solidFill>
                  <a:srgbClr val="FFFFFF"/>
                </a:solidFill>
                <a:latin typeface="FranklinGothic-Medium"/>
                <a:cs typeface="FranklinGothic-Medium"/>
              </a:rPr>
              <a:t>is </a:t>
            </a:r>
            <a:r>
              <a:rPr sz="2000" spc="-3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</a:t>
            </a:r>
            <a:r>
              <a:rPr sz="2000" spc="-160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2000" spc="-70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GPA?</a:t>
            </a:r>
            <a:endParaRPr sz="2000" dirty="0">
              <a:latin typeface="FranklinGothic-Medium"/>
              <a:cs typeface="FranklinGothic-Medium"/>
            </a:endParaRPr>
          </a:p>
          <a:p>
            <a:pPr marL="12700" marR="5080">
              <a:lnSpc>
                <a:spcPct val="100000"/>
              </a:lnSpc>
              <a:spcBef>
                <a:spcPts val="1145"/>
              </a:spcBef>
            </a:pP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GPA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is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plurilateral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agreement  within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framework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of the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WTO,  meaning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that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not all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WTO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members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are 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Parties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Agreement,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only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those 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who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have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voluntarily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decided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become 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one.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March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2012,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GPA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Parties 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completed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comprehensive</a:t>
            </a:r>
            <a:r>
              <a:rPr sz="900" spc="6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revision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267335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of the Agreement, encompassing 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both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its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text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and coverage</a:t>
            </a:r>
            <a:r>
              <a:rPr sz="900" spc="8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(market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commitments).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Agreement 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establishes rules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requiring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that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open, 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fair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transparent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conditions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of  competition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be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ensured in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government 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procurement. </a:t>
            </a:r>
            <a:r>
              <a:rPr sz="9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However,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these</a:t>
            </a:r>
            <a:r>
              <a:rPr sz="900" spc="5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rules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16637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do not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automatically apply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all 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activities of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each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Party. 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Rather,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coverage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schedules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play 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critical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role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 determining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whether 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activity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is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covered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by 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Agreement or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not.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Only</a:t>
            </a:r>
            <a:r>
              <a:rPr sz="900" spc="1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those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38735">
              <a:lnSpc>
                <a:spcPct val="100000"/>
              </a:lnSpc>
            </a:pP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activities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that are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carried 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out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by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covered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entities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purchasing 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listed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goods, services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or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construction 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services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of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value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exceeding specified  threshold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values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are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covered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by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Agreement. </a:t>
            </a:r>
            <a:r>
              <a:rPr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As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binding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international 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treaty,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sz="9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GPA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is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administered</a:t>
            </a:r>
            <a:r>
              <a:rPr sz="900" spc="7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Franklin Gothic Book"/>
                <a:cs typeface="Franklin Gothic Book"/>
              </a:rPr>
              <a:t>by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230504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the Committee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on </a:t>
            </a:r>
            <a:r>
              <a:rPr sz="9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Government  Procurement which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is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composed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of 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representatives of all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its</a:t>
            </a:r>
            <a:r>
              <a:rPr sz="900" spc="7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Parties.</a:t>
            </a:r>
            <a:endParaRPr lang="en-GB" sz="900" spc="-5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 marL="12700" marR="230504">
              <a:lnSpc>
                <a:spcPct val="100000"/>
              </a:lnSpc>
            </a:pPr>
            <a:endParaRPr lang="en-GB" sz="900" spc="-5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 marL="12700" marR="230504"/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text of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revised </a:t>
            </a:r>
            <a:r>
              <a:rPr lang="en-GB" sz="900" b="1" spc="-50" dirty="0">
                <a:solidFill>
                  <a:schemeClr val="bg1"/>
                </a:solidFill>
                <a:latin typeface="ITC Franklin Gothic"/>
                <a:cs typeface="ITC Franklin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GPA </a:t>
            </a:r>
            <a:r>
              <a:rPr lang="en-GB" sz="900" b="1" spc="-50" dirty="0">
                <a:solidFill>
                  <a:schemeClr val="bg1"/>
                </a:solidFill>
                <a:latin typeface="ITC Franklin Gothic"/>
                <a:cs typeface="ITC Franklin Gothic"/>
              </a:rPr>
              <a:t> </a:t>
            </a:r>
            <a:r>
              <a:rPr lang="en-GB" sz="9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dirty="0">
                <a:solidFill>
                  <a:schemeClr val="bg1"/>
                </a:solidFill>
                <a:latin typeface="Franklin Gothic Book"/>
                <a:cs typeface="Franklin Gothic Book"/>
              </a:rPr>
              <a:t>WTO </a:t>
            </a:r>
            <a:r>
              <a:rPr lang="en-GB" sz="900" spc="-5" dirty="0">
                <a:solidFill>
                  <a:schemeClr val="bg1"/>
                </a:solidFill>
                <a:latin typeface="Franklin Gothic Book"/>
                <a:cs typeface="Franklin Gothic Book"/>
              </a:rPr>
              <a:t>related legal </a:t>
            </a:r>
            <a:r>
              <a:rPr lang="en-GB" sz="900" dirty="0">
                <a:solidFill>
                  <a:schemeClr val="bg1"/>
                </a:solidFill>
                <a:latin typeface="Franklin Gothic Book"/>
                <a:cs typeface="Franklin Gothic Book"/>
              </a:rPr>
              <a:t>instruments  </a:t>
            </a:r>
            <a:r>
              <a:rPr lang="en-GB" sz="9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-20" dirty="0">
                <a:solidFill>
                  <a:schemeClr val="bg1"/>
                </a:solidFill>
                <a:latin typeface="Franklin Gothic Book"/>
                <a:cs typeface="Franklin Gothic Book"/>
              </a:rPr>
              <a:t>e-GPA </a:t>
            </a:r>
            <a:r>
              <a:rPr lang="en-GB" sz="900" spc="-10" dirty="0">
                <a:solidFill>
                  <a:schemeClr val="bg1"/>
                </a:solidFill>
                <a:latin typeface="Franklin Gothic Book"/>
                <a:cs typeface="Franklin Gothic Book"/>
              </a:rPr>
              <a:t>market </a:t>
            </a:r>
            <a:r>
              <a:rPr lang="en-GB" sz="900" spc="10" dirty="0">
                <a:solidFill>
                  <a:schemeClr val="bg1"/>
                </a:solidFill>
                <a:latin typeface="Franklin Gothic Book"/>
                <a:cs typeface="Franklin Gothic Book"/>
              </a:rPr>
              <a:t>access</a:t>
            </a:r>
            <a:r>
              <a:rPr lang="en-GB" sz="900" spc="90" dirty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b="1" dirty="0">
                <a:solidFill>
                  <a:schemeClr val="bg1"/>
                </a:solidFill>
                <a:latin typeface="ITC Franklin Gothic"/>
                <a:cs typeface="ITC Franklin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</a:t>
            </a:r>
            <a:r>
              <a:rPr lang="en-GB" sz="900" dirty="0">
                <a:solidFill>
                  <a:schemeClr val="bg1"/>
                </a:solidFill>
                <a:latin typeface="Franklin Gothic Book"/>
                <a:cs typeface="Franklin Gothic Book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31700" y="5179803"/>
            <a:ext cx="4371092" cy="2538295"/>
          </a:xfrm>
          <a:prstGeom prst="rect">
            <a:avLst/>
          </a:prstGeom>
        </p:spPr>
        <p:txBody>
          <a:bodyPr vert="horz" wrap="square" lIns="0" tIns="12700" rIns="0" bIns="0" numCol="2" spcCol="108000" rtlCol="0">
            <a:no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4B93"/>
                </a:solidFill>
                <a:latin typeface="FranklinGothic-Medium"/>
                <a:cs typeface="FranklinGothic-Medium"/>
              </a:rPr>
              <a:t>Why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join the</a:t>
            </a:r>
            <a:r>
              <a:rPr sz="2000" spc="-65" dirty="0">
                <a:solidFill>
                  <a:srgbClr val="004B93"/>
                </a:solidFill>
                <a:latin typeface="FranklinGothic-Medium"/>
                <a:cs typeface="FranklinGothic-Medium"/>
              </a:rPr>
              <a:t> </a:t>
            </a:r>
            <a:r>
              <a:rPr sz="2000" spc="-25" dirty="0">
                <a:solidFill>
                  <a:srgbClr val="004B93"/>
                </a:solidFill>
                <a:latin typeface="FranklinGothic-Medium"/>
                <a:cs typeface="FranklinGothic-Medium"/>
              </a:rPr>
              <a:t>GPA?</a:t>
            </a:r>
            <a:endParaRPr sz="2000" dirty="0">
              <a:latin typeface="FranklinGothic-Medium"/>
              <a:cs typeface="FranklinGothic-Medium"/>
            </a:endParaRPr>
          </a:p>
          <a:p>
            <a:pPr marL="12700" marR="46355">
              <a:lnSpc>
                <a:spcPct val="100000"/>
              </a:lnSpc>
              <a:spcBef>
                <a:spcPts val="1145"/>
              </a:spcBef>
            </a:pPr>
            <a:r>
              <a:rPr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The continuing growth of </a:t>
            </a:r>
            <a:r>
              <a:rPr lang="en-GB"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GPA </a:t>
            </a:r>
            <a:r>
              <a:rPr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membership  and its role as an instrument of good  </a:t>
            </a:r>
            <a:r>
              <a:rPr sz="900" b="1" spc="-5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governance </a:t>
            </a:r>
            <a:r>
              <a:rPr lang="en-GB" sz="900" b="1" spc="-5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attracts </a:t>
            </a:r>
            <a:r>
              <a:rPr lang="en-GB"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 </a:t>
            </a:r>
            <a:r>
              <a:rPr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 wide range  of economies looking to become</a:t>
            </a:r>
            <a:r>
              <a:rPr sz="900" b="1" spc="-85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 </a:t>
            </a:r>
            <a:r>
              <a:rPr lang="en-GB" sz="900" b="1" spc="-85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Observer  and </a:t>
            </a:r>
            <a:r>
              <a:rPr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Parties  to the Agreement</a:t>
            </a:r>
            <a:r>
              <a:rPr lang="en-GB" sz="900" b="1" dirty="0">
                <a:solidFill>
                  <a:srgbClr val="00539B"/>
                </a:solidFill>
                <a:latin typeface="Franklin Gothic Demi" panose="020B0603020102020204" pitchFamily="34" charset="0"/>
                <a:cs typeface="FranklinGothic-Medium"/>
              </a:rPr>
              <a:t>.</a:t>
            </a:r>
            <a:endParaRPr lang="en-GB" sz="900" b="1" dirty="0">
              <a:latin typeface="Franklin Gothic Demi" panose="020B0603020102020204" pitchFamily="34" charset="0"/>
              <a:cs typeface="FranklinGothic-Medium"/>
            </a:endParaRPr>
          </a:p>
          <a:p>
            <a:pPr marL="12700" marR="5080">
              <a:lnSpc>
                <a:spcPct val="100000"/>
              </a:lnSpc>
              <a:spcBef>
                <a:spcPts val="565"/>
              </a:spcBef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is,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first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foremost,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trade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instrument designed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open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government  procurement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markets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among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its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Parties, 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around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same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core principles</a:t>
            </a:r>
            <a:r>
              <a:rPr lang="en-GB" sz="900" spc="16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86995">
              <a:spcBef>
                <a:spcPts val="5"/>
              </a:spcBef>
            </a:pP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non-discrimination </a:t>
            </a: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transparency  that underlie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all WTO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Agreements. 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Additionally,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is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widely regarded  </a:t>
            </a:r>
            <a:r>
              <a:rPr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as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modern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instrument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embracing</a:t>
            </a:r>
            <a:r>
              <a:rPr sz="900" spc="114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incentivising the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use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best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practices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 government procurement internationally.  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As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such,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Agreement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has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gained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important role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guiding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policy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reforms,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particularly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transition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economies.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 revised 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text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crystallises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current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best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practices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government procurement  agreed upon </a:t>
            </a:r>
            <a:r>
              <a:rPr lang="en-GB" sz="900" spc="-15" dirty="0">
                <a:solidFill>
                  <a:srgbClr val="575756"/>
                </a:solidFill>
                <a:latin typeface="Franklin Gothic Book"/>
                <a:cs typeface="Franklin Gothic Book"/>
              </a:rPr>
              <a:t>by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acceptable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all  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Parties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is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harmonised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other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applicable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international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instruments, 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including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latest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EU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directives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on  public procurement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UNCITRAL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Model 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Law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on Public Procurement.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It 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therefore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complements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other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efforts </a:t>
            </a:r>
            <a:r>
              <a:rPr lang="en-GB" sz="900" spc="-15" dirty="0">
                <a:solidFill>
                  <a:srgbClr val="575756"/>
                </a:solidFill>
                <a:latin typeface="Franklin Gothic Book"/>
                <a:cs typeface="Franklin Gothic Book"/>
              </a:rPr>
              <a:t>by 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some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developing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economies to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reform  their procurement</a:t>
            </a:r>
            <a:r>
              <a:rPr lang="en-GB" sz="900" spc="7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systems.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86995">
              <a:lnSpc>
                <a:spcPct val="100000"/>
              </a:lnSpc>
              <a:spcBef>
                <a:spcPts val="5"/>
              </a:spcBef>
            </a:pP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47391" y="7754693"/>
            <a:ext cx="4355401" cy="2484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7" name="Picture 1876">
            <a:extLst>
              <a:ext uri="{FF2B5EF4-FFF2-40B4-BE49-F238E27FC236}">
                <a16:creationId xmlns:a16="http://schemas.microsoft.com/office/drawing/2014/main" id="{DC6C5971-A61A-F34E-AF26-C320009255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3" y="-107465"/>
            <a:ext cx="6908491" cy="4881891"/>
          </a:xfrm>
          <a:prstGeom prst="rect">
            <a:avLst/>
          </a:prstGeom>
        </p:spPr>
      </p:pic>
      <p:sp>
        <p:nvSpPr>
          <p:cNvPr id="1857" name="object 1857"/>
          <p:cNvSpPr/>
          <p:nvPr/>
        </p:nvSpPr>
        <p:spPr>
          <a:xfrm>
            <a:off x="459994" y="6958800"/>
            <a:ext cx="6643370" cy="3409315"/>
          </a:xfrm>
          <a:custGeom>
            <a:avLst/>
            <a:gdLst/>
            <a:ahLst/>
            <a:cxnLst/>
            <a:rect l="l" t="t" r="r" b="b"/>
            <a:pathLst>
              <a:path w="6643370" h="3409315">
                <a:moveTo>
                  <a:pt x="6642798" y="0"/>
                </a:moveTo>
                <a:lnTo>
                  <a:pt x="0" y="0"/>
                </a:lnTo>
                <a:lnTo>
                  <a:pt x="0" y="3409200"/>
                </a:lnTo>
                <a:lnTo>
                  <a:pt x="6642798" y="3409200"/>
                </a:lnTo>
                <a:lnTo>
                  <a:pt x="6642798" y="0"/>
                </a:lnTo>
                <a:close/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58" name="object 1858"/>
          <p:cNvGrpSpPr/>
          <p:nvPr/>
        </p:nvGrpSpPr>
        <p:grpSpPr>
          <a:xfrm>
            <a:off x="0" y="257924"/>
            <a:ext cx="7560309" cy="297180"/>
            <a:chOff x="0" y="257924"/>
            <a:chExt cx="7560309" cy="297180"/>
          </a:xfrm>
        </p:grpSpPr>
        <p:sp>
          <p:nvSpPr>
            <p:cNvPr id="1859" name="object 1859"/>
            <p:cNvSpPr/>
            <p:nvPr/>
          </p:nvSpPr>
          <p:spPr>
            <a:xfrm>
              <a:off x="0" y="257924"/>
              <a:ext cx="2430145" cy="297180"/>
            </a:xfrm>
            <a:custGeom>
              <a:avLst/>
              <a:gdLst/>
              <a:ahLst/>
              <a:cxnLst/>
              <a:rect l="l" t="t" r="r" b="b"/>
              <a:pathLst>
                <a:path w="2430145" h="297180">
                  <a:moveTo>
                    <a:pt x="2429992" y="0"/>
                  </a:moveTo>
                  <a:lnTo>
                    <a:pt x="0" y="0"/>
                  </a:lnTo>
                  <a:lnTo>
                    <a:pt x="0" y="297002"/>
                  </a:lnTo>
                  <a:lnTo>
                    <a:pt x="2429992" y="297002"/>
                  </a:lnTo>
                  <a:lnTo>
                    <a:pt x="2429992" y="0"/>
                  </a:lnTo>
                  <a:close/>
                </a:path>
              </a:pathLst>
            </a:custGeom>
            <a:solidFill>
              <a:srgbClr val="004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2421001" y="257924"/>
              <a:ext cx="5138991" cy="2970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61" name="object 1861"/>
          <p:cNvSpPr txBox="1"/>
          <p:nvPr/>
        </p:nvSpPr>
        <p:spPr>
          <a:xfrm>
            <a:off x="635299" y="7060803"/>
            <a:ext cx="31273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FranklinGothic-Medium"/>
                <a:cs typeface="FranklinGothic-Medium"/>
              </a:rPr>
              <a:t>How to become a </a:t>
            </a:r>
            <a:r>
              <a:rPr sz="2000" spc="-35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</a:t>
            </a:r>
            <a:r>
              <a:rPr sz="2000" spc="-75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FranklinGothic-Medium"/>
                <a:cs typeface="FranklinGothic-Medium"/>
              </a:rPr>
              <a:t>Party</a:t>
            </a:r>
            <a:endParaRPr sz="2000">
              <a:latin typeface="FranklinGothic-Medium"/>
              <a:cs typeface="FranklinGothic-Medium"/>
            </a:endParaRPr>
          </a:p>
        </p:txBody>
      </p:sp>
      <p:sp>
        <p:nvSpPr>
          <p:cNvPr id="1862" name="object 1862"/>
          <p:cNvSpPr txBox="1"/>
          <p:nvPr/>
        </p:nvSpPr>
        <p:spPr>
          <a:xfrm>
            <a:off x="635299" y="7517664"/>
            <a:ext cx="6303981" cy="2679342"/>
          </a:xfrm>
          <a:prstGeom prst="rect">
            <a:avLst/>
          </a:prstGeom>
        </p:spPr>
        <p:txBody>
          <a:bodyPr vert="horz" wrap="square" lIns="0" tIns="12700" rIns="0" bIns="0" numCol="3" spcCol="108000" rtlCol="0">
            <a:noAutofit/>
          </a:bodyPr>
          <a:lstStyle/>
          <a:p>
            <a:pPr marL="12700" marR="8255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All </a:t>
            </a:r>
            <a:r>
              <a:rPr sz="900" spc="-25" dirty="0">
                <a:solidFill>
                  <a:srgbClr val="FFFFFF"/>
                </a:solidFill>
                <a:latin typeface="FranklinGothic-Medium"/>
                <a:cs typeface="FranklinGothic-Medium"/>
              </a:rPr>
              <a:t>WTO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members are eligible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to</a:t>
            </a:r>
            <a:r>
              <a:rPr sz="900" spc="-100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accede</a:t>
            </a:r>
            <a:r>
              <a:rPr lang="en-GB"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to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</a:t>
            </a:r>
            <a:r>
              <a:rPr sz="900" spc="-25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GPA.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Countries must</a:t>
            </a:r>
            <a:r>
              <a:rPr sz="900" spc="-80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submit</a:t>
            </a:r>
            <a:endParaRPr sz="900" dirty="0">
              <a:latin typeface="FranklinGothic-Medium"/>
              <a:cs typeface="FranklinGothic-Medium"/>
            </a:endParaRPr>
          </a:p>
          <a:p>
            <a:pPr marL="12700" marR="508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an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application </a:t>
            </a:r>
            <a:r>
              <a:rPr sz="900" spc="-20" dirty="0">
                <a:solidFill>
                  <a:srgbClr val="FFFFFF"/>
                </a:solidFill>
                <a:latin typeface="FranklinGothic-Medium"/>
                <a:cs typeface="FranklinGothic-Medium"/>
              </a:rPr>
              <a:t>for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accession and later  conduct accession negotiations with 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Parties of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</a:t>
            </a:r>
            <a:r>
              <a:rPr sz="900" spc="-30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considering the  </a:t>
            </a:r>
            <a:r>
              <a:rPr sz="900" spc="-20" dirty="0">
                <a:solidFill>
                  <a:srgbClr val="FFFFFF"/>
                </a:solidFill>
                <a:latin typeface="FranklinGothic-Medium"/>
                <a:cs typeface="FranklinGothic-Medium"/>
              </a:rPr>
              <a:t>following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aspects: consensus </a:t>
            </a:r>
            <a:r>
              <a:rPr sz="900" spc="-20" dirty="0">
                <a:solidFill>
                  <a:srgbClr val="FFFFFF"/>
                </a:solidFill>
                <a:latin typeface="FranklinGothic-Medium"/>
                <a:cs typeface="FranklinGothic-Medium"/>
              </a:rPr>
              <a:t>between 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</a:t>
            </a:r>
            <a:r>
              <a:rPr sz="900" spc="-30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Parties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and the acceding</a:t>
            </a:r>
            <a:r>
              <a:rPr sz="900" spc="-80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country  on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extent and modalities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of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 proposed market access coverage </a:t>
            </a:r>
            <a:r>
              <a:rPr sz="900" spc="-20" dirty="0">
                <a:solidFill>
                  <a:srgbClr val="FFFFFF"/>
                </a:solidFill>
                <a:latin typeface="FranklinGothic-Medium"/>
                <a:cs typeface="FranklinGothic-Medium"/>
              </a:rPr>
              <a:t>offer 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and compliance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of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procurement  legislation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of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the acceding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country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with  the </a:t>
            </a:r>
            <a:r>
              <a:rPr sz="900" spc="-50" dirty="0">
                <a:solidFill>
                  <a:srgbClr val="FFFFFF"/>
                </a:solidFill>
                <a:latin typeface="FranklinGothic-Medium"/>
                <a:cs typeface="FranklinGothic-Medium"/>
              </a:rPr>
              <a:t>GPA’s </a:t>
            </a:r>
            <a:r>
              <a:rPr sz="900" spc="-10" dirty="0">
                <a:solidFill>
                  <a:srgbClr val="FFFFFF"/>
                </a:solidFill>
                <a:latin typeface="FranklinGothic-Medium"/>
                <a:cs typeface="FranklinGothic-Medium"/>
              </a:rPr>
              <a:t>mandatory</a:t>
            </a:r>
            <a:r>
              <a:rPr sz="900" spc="-25" dirty="0">
                <a:solidFill>
                  <a:srgbClr val="FFFFFF"/>
                </a:solidFill>
                <a:latin typeface="FranklinGothic-Medium"/>
                <a:cs typeface="FranklinGothic-Medium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FranklinGothic-Medium"/>
                <a:cs typeface="FranklinGothic-Medium"/>
              </a:rPr>
              <a:t>requirements.</a:t>
            </a:r>
            <a:endParaRPr sz="900" dirty="0">
              <a:latin typeface="FranklinGothic-Medium"/>
              <a:cs typeface="FranklinGothic-Medium"/>
            </a:endParaRPr>
          </a:p>
          <a:p>
            <a:pPr marL="12700" marR="230504">
              <a:lnSpc>
                <a:spcPct val="100000"/>
              </a:lnSpc>
              <a:spcBef>
                <a:spcPts val="565"/>
              </a:spcBef>
            </a:pPr>
            <a:r>
              <a:rPr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Besides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providing </a:t>
            </a:r>
            <a:r>
              <a:rPr sz="900"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its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initial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market  </a:t>
            </a:r>
            <a:r>
              <a:rPr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acccess </a:t>
            </a:r>
            <a:r>
              <a:rPr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offer,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in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order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facilitate 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consultations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relating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accession, 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negotiating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economies </a:t>
            </a:r>
            <a:r>
              <a:rPr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also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provide 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 description of the </a:t>
            </a:r>
            <a:r>
              <a:rPr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government’s 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 regime </a:t>
            </a:r>
            <a:r>
              <a:rPr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by </a:t>
            </a:r>
            <a:r>
              <a:rPr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replying </a:t>
            </a:r>
            <a:r>
              <a:rPr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  standardised checklist of</a:t>
            </a:r>
            <a:r>
              <a:rPr sz="900" spc="11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issues.</a:t>
            </a:r>
            <a:endParaRPr lang="en-GB" sz="900" spc="25" dirty="0">
              <a:solidFill>
                <a:srgbClr val="FFFFFF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Market </a:t>
            </a:r>
            <a:r>
              <a:rPr lang="en-GB" sz="900"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negotiations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discussions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on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possible necessary 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amendments of 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procurement 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legislation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and/or institutional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system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of 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acceding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country </a:t>
            </a:r>
            <a:r>
              <a:rPr lang="en-GB"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may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conducted  in parallel in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order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save time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decrease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overall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time of</a:t>
            </a:r>
            <a:r>
              <a:rPr lang="en-GB" sz="900" spc="114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negotiations.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11430">
              <a:lnSpc>
                <a:spcPct val="100000"/>
              </a:lnSpc>
            </a:pP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Additionally, in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line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with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Article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V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of the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GPA,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special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differential treatment 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for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developing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economies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can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be  negotiated </a:t>
            </a:r>
            <a:r>
              <a:rPr lang="en-GB" sz="900" spc="-15" dirty="0">
                <a:solidFill>
                  <a:srgbClr val="FFFFFF"/>
                </a:solidFill>
                <a:latin typeface="Franklin Gothic Book"/>
                <a:cs typeface="Franklin Gothic Book"/>
              </a:rPr>
              <a:t>by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developing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least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developed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economies.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These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options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are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subject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agreement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of the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other </a:t>
            </a:r>
            <a:r>
              <a:rPr lang="en-GB"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Parties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acceding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WTO 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member’s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development</a:t>
            </a:r>
            <a:r>
              <a:rPr lang="en-GB" sz="900" spc="8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needs.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Once the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terms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of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accession </a:t>
            </a:r>
            <a:r>
              <a:rPr lang="en-GB"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have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been  agreed between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Parties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acceding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WTO </a:t>
            </a:r>
            <a:r>
              <a:rPr lang="en-GB" sz="900" spc="-10" dirty="0">
                <a:solidFill>
                  <a:srgbClr val="FFFFFF"/>
                </a:solidFill>
                <a:latin typeface="Franklin Gothic Book"/>
                <a:cs typeface="Franklin Gothic Book"/>
              </a:rPr>
              <a:t>Member,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Committee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on Government Procurement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adopts</a:t>
            </a:r>
            <a:r>
              <a:rPr lang="en-GB" sz="900" spc="12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decision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inviting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member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accede 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GPA.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decision specifies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agreed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terms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provides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a</a:t>
            </a:r>
            <a:r>
              <a:rPr lang="en-GB" sz="900" spc="200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timeframe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81915">
              <a:lnSpc>
                <a:spcPct val="100000"/>
              </a:lnSpc>
            </a:pPr>
            <a:r>
              <a:rPr lang="en-GB" sz="900" spc="-85" dirty="0">
                <a:solidFill>
                  <a:srgbClr val="FFFFFF"/>
                </a:solidFill>
                <a:latin typeface="Franklin Gothic Book"/>
                <a:cs typeface="Franklin Gothic Book"/>
              </a:rPr>
              <a:t>–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typically, three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six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months </a:t>
            </a:r>
            <a:r>
              <a:rPr lang="en-GB" sz="900" spc="-30" dirty="0">
                <a:solidFill>
                  <a:srgbClr val="FFFFFF"/>
                </a:solidFill>
                <a:latin typeface="Franklin Gothic Book"/>
                <a:cs typeface="Franklin Gothic Book"/>
              </a:rPr>
              <a:t>- </a:t>
            </a:r>
            <a:r>
              <a:rPr lang="en-GB" sz="9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for 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acceding member </a:t>
            </a:r>
            <a:r>
              <a:rPr lang="en-GB" sz="9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to deposit </a:t>
            </a:r>
            <a:r>
              <a:rPr lang="en-GB" sz="900" spc="20" dirty="0">
                <a:solidFill>
                  <a:srgbClr val="FFFFFF"/>
                </a:solidFill>
                <a:latin typeface="Franklin Gothic Book"/>
                <a:cs typeface="Franklin Gothic Book"/>
              </a:rPr>
              <a:t>its 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instrument of </a:t>
            </a:r>
            <a:r>
              <a:rPr lang="en-GB" sz="9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accession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with </a:t>
            </a:r>
            <a:r>
              <a:rPr lang="en-GB" sz="900" spc="5" dirty="0">
                <a:solidFill>
                  <a:srgbClr val="FFFFFF"/>
                </a:solidFill>
                <a:latin typeface="Franklin Gothic Book"/>
                <a:cs typeface="Franklin Gothic Book"/>
              </a:rPr>
              <a:t>the WTO  </a:t>
            </a:r>
            <a:r>
              <a:rPr lang="en-GB" sz="900" dirty="0">
                <a:solidFill>
                  <a:srgbClr val="FFFFFF"/>
                </a:solidFill>
                <a:latin typeface="Franklin Gothic Book"/>
                <a:cs typeface="Franklin Gothic Book"/>
              </a:rPr>
              <a:t>Director-General.</a:t>
            </a:r>
            <a:endParaRPr lang="en-GB" sz="900" dirty="0">
              <a:latin typeface="Franklin Gothic Book"/>
              <a:cs typeface="Franklin Gothic Book"/>
            </a:endParaRPr>
          </a:p>
          <a:p>
            <a:pPr marL="12700" marR="230504">
              <a:lnSpc>
                <a:spcPct val="100000"/>
              </a:lnSpc>
              <a:spcBef>
                <a:spcPts val="565"/>
              </a:spcBef>
            </a:pPr>
            <a:endParaRPr sz="900" dirty="0">
              <a:latin typeface="Franklin Gothic Book"/>
              <a:cs typeface="Franklin Gothic Book"/>
            </a:endParaRPr>
          </a:p>
        </p:txBody>
      </p:sp>
      <p:sp>
        <p:nvSpPr>
          <p:cNvPr id="1865" name="object 1865"/>
          <p:cNvSpPr/>
          <p:nvPr/>
        </p:nvSpPr>
        <p:spPr>
          <a:xfrm>
            <a:off x="890016" y="860885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</a:path>
            </a:pathLst>
          </a:custGeom>
          <a:solidFill>
            <a:srgbClr val="004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6" name="object 1866"/>
          <p:cNvSpPr txBox="1"/>
          <p:nvPr/>
        </p:nvSpPr>
        <p:spPr>
          <a:xfrm>
            <a:off x="444500" y="4103300"/>
            <a:ext cx="649478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Out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of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the s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even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countries that </a:t>
            </a:r>
            <a:r>
              <a:rPr sz="900" spc="-20" dirty="0">
                <a:solidFill>
                  <a:srgbClr val="00539B"/>
                </a:solidFill>
                <a:latin typeface="FranklinGothic-Medium"/>
                <a:cs typeface="FranklinGothic-Medium"/>
              </a:rPr>
              <a:t>have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become </a:t>
            </a:r>
            <a:r>
              <a:rPr sz="900" spc="-30" dirty="0">
                <a:solidFill>
                  <a:srgbClr val="00539B"/>
                </a:solidFill>
                <a:latin typeface="FranklinGothic-Medium"/>
                <a:cs typeface="FranklinGothic-Medium"/>
              </a:rPr>
              <a:t>GPA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Parties in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the last decade, 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four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gained accession with assistance from the EBRD:  Montenegro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in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2015, </a:t>
            </a:r>
            <a:r>
              <a:rPr sz="900" spc="-20" dirty="0">
                <a:solidFill>
                  <a:srgbClr val="00539B"/>
                </a:solidFill>
                <a:latin typeface="FranklinGothic-Medium"/>
                <a:cs typeface="FranklinGothic-Medium"/>
              </a:rPr>
              <a:t>Moldova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and Ukraine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in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2016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 and North Macedonia in 2023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. 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With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support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from  the Bank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, Armenia ratified the GPA 2012 </a:t>
            </a:r>
            <a:r>
              <a:rPr lang="en-GB"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in 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2017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. </a:t>
            </a:r>
            <a:r>
              <a:rPr sz="900" spc="-20" dirty="0">
                <a:solidFill>
                  <a:srgbClr val="00539B"/>
                </a:solidFill>
                <a:latin typeface="FranklinGothic-Medium"/>
                <a:cs typeface="FranklinGothic-Medium"/>
              </a:rPr>
              <a:t>Currently,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the EBRD </a:t>
            </a:r>
            <a:r>
              <a:rPr sz="900" spc="-30" dirty="0">
                <a:solidFill>
                  <a:srgbClr val="00539B"/>
                </a:solidFill>
                <a:latin typeface="FranklinGothic-Medium"/>
                <a:cs typeface="FranklinGothic-Medium"/>
              </a:rPr>
              <a:t>GPA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TC </a:t>
            </a:r>
            <a:r>
              <a:rPr sz="900" spc="-20" dirty="0">
                <a:solidFill>
                  <a:srgbClr val="00539B"/>
                </a:solidFill>
                <a:latin typeface="FranklinGothic-Medium"/>
                <a:cs typeface="FranklinGothic-Medium"/>
              </a:rPr>
              <a:t>Facility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is supporting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the 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Government </a:t>
            </a:r>
            <a:r>
              <a:rPr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of </a:t>
            </a:r>
            <a:r>
              <a:rPr lang="en-GB" sz="900" spc="-10" dirty="0">
                <a:solidFill>
                  <a:srgbClr val="00539B"/>
                </a:solidFill>
                <a:latin typeface="FranklinGothic-Medium"/>
                <a:cs typeface="FranklinGothic-Medium"/>
              </a:rPr>
              <a:t>Albania </a:t>
            </a:r>
            <a:r>
              <a:rPr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in</a:t>
            </a:r>
            <a:r>
              <a:rPr lang="en-GB" sz="900" spc="-15" dirty="0">
                <a:solidFill>
                  <a:srgbClr val="00539B"/>
                </a:solidFill>
                <a:latin typeface="FranklinGothic-Medium"/>
                <a:cs typeface="FranklinGothic-Medium"/>
              </a:rPr>
              <a:t> relaunching their </a:t>
            </a:r>
            <a:r>
              <a:rPr sz="900" spc="-30" dirty="0">
                <a:solidFill>
                  <a:srgbClr val="00539B"/>
                </a:solidFill>
                <a:latin typeface="FranklinGothic-Medium"/>
                <a:cs typeface="FranklinGothic-Medium"/>
              </a:rPr>
              <a:t>GPA</a:t>
            </a:r>
            <a:r>
              <a:rPr lang="en-GB" sz="900" spc="-30" dirty="0">
                <a:solidFill>
                  <a:srgbClr val="00539B"/>
                </a:solidFill>
                <a:latin typeface="FranklinGothic-Medium"/>
                <a:cs typeface="FranklinGothic-Medium"/>
              </a:rPr>
              <a:t> negotiations.</a:t>
            </a:r>
          </a:p>
        </p:txBody>
      </p:sp>
      <p:sp>
        <p:nvSpPr>
          <p:cNvPr id="1867" name="object 1867"/>
          <p:cNvSpPr txBox="1"/>
          <p:nvPr/>
        </p:nvSpPr>
        <p:spPr>
          <a:xfrm>
            <a:off x="444500" y="4723941"/>
            <a:ext cx="6658864" cy="2063750"/>
          </a:xfrm>
          <a:prstGeom prst="rect">
            <a:avLst/>
          </a:prstGeom>
        </p:spPr>
        <p:txBody>
          <a:bodyPr vert="horz" wrap="square" lIns="0" tIns="12700" rIns="0" bIns="0" numCol="3" spcCol="108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Promoting development of private sector, the EBRD advocates benefits of the WTO GPA 2012 rules on cross-border public procurement to transition economies.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900" spc="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Upon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request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the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interested governments, the E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BRD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 collaborates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WTO  Secretariat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 to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develop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 and deliver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country-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tailored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technical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cooperation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projects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 for the benefit of the transition economies.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900" spc="1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T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he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Bank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 provides independent l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egal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gap analysis and market impact assessment </a:t>
            </a:r>
            <a:r>
              <a:rPr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as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well </a:t>
            </a:r>
            <a:r>
              <a:rPr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as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capacity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building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 on regulatory frameworks for cross-border public procurement. </a:t>
            </a:r>
          </a:p>
          <a:p>
            <a:pPr marL="12700" marR="5080">
              <a:spcBef>
                <a:spcPts val="100"/>
              </a:spcBef>
            </a:pPr>
            <a:endParaRPr lang="en-GB" sz="900" spc="10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5080">
              <a:spcBef>
                <a:spcPts val="100"/>
              </a:spcBef>
            </a:pP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If relevant and of interest to transition economies, the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Bank 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is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assisting countries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their request for GPA 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observership, </a:t>
            </a:r>
          </a:p>
          <a:p>
            <a:pPr marL="12700" marR="5080">
              <a:spcBef>
                <a:spcPts val="100"/>
              </a:spcBef>
            </a:pPr>
            <a:endParaRPr lang="en-GB" sz="900" spc="20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5080">
              <a:spcBef>
                <a:spcPts val="100"/>
              </a:spcBef>
            </a:pP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When GPA accession is feasible, the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Bank help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s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countries negotiate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terms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their </a:t>
            </a: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accession </a:t>
            </a:r>
            <a:r>
              <a:rPr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by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 providing experts and policy advisers supporting  development of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acceptable 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market </a:t>
            </a:r>
            <a:r>
              <a:rPr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coverage</a:t>
            </a:r>
            <a:r>
              <a:rPr sz="900" spc="10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offers,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determining procurement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activities and/or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entities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be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covered </a:t>
            </a:r>
            <a:r>
              <a:rPr lang="en-GB"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by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Agreement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possibility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of implementing 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special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differential treatment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provisions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(S&amp;D)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available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developing 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least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developed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economies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acceding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GPA,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subject to negotiations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</a:t>
            </a:r>
            <a:r>
              <a:rPr lang="en-GB" sz="900" spc="8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Parties.</a:t>
            </a:r>
            <a:r>
              <a:rPr lang="en-GB" sz="900" dirty="0">
                <a:latin typeface="Franklin Gothic Book"/>
                <a:cs typeface="Franklin Gothic Book"/>
              </a:rPr>
              <a:t>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GB" sz="900" dirty="0">
              <a:latin typeface="Franklin Gothic Book"/>
              <a:cs typeface="Franklin Gothic Book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The EBRD </a:t>
            </a:r>
            <a:r>
              <a:rPr lang="en-GB"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GPA </a:t>
            </a:r>
            <a:r>
              <a:rPr lang="en-GB"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TC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Facility </a:t>
            </a:r>
            <a:r>
              <a:rPr lang="en-GB"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is </a:t>
            </a:r>
            <a:r>
              <a:rPr lang="en-GB"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available 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all EBRD countries of operations.</a:t>
            </a:r>
          </a:p>
        </p:txBody>
      </p:sp>
      <p:sp>
        <p:nvSpPr>
          <p:cNvPr id="1870" name="object 1870"/>
          <p:cNvSpPr txBox="1"/>
          <p:nvPr/>
        </p:nvSpPr>
        <p:spPr>
          <a:xfrm>
            <a:off x="444500" y="3716585"/>
            <a:ext cx="54673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dirty="0">
                <a:solidFill>
                  <a:srgbClr val="004B93"/>
                </a:solidFill>
                <a:latin typeface="FranklinGothic-Medium"/>
                <a:cs typeface="FranklinGothic-Medium"/>
              </a:rPr>
              <a:t>International investor expertise in facilitating cross-border trade</a:t>
            </a:r>
            <a:endParaRPr sz="1600" dirty="0">
              <a:latin typeface="FranklinGothic-Medium"/>
              <a:cs typeface="FranklinGothic-Medium"/>
            </a:endParaRPr>
          </a:p>
        </p:txBody>
      </p:sp>
      <p:sp>
        <p:nvSpPr>
          <p:cNvPr id="1871" name="object 1871"/>
          <p:cNvSpPr/>
          <p:nvPr/>
        </p:nvSpPr>
        <p:spPr>
          <a:xfrm>
            <a:off x="538370" y="3055391"/>
            <a:ext cx="137325" cy="20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2" name="object 1872"/>
          <p:cNvSpPr/>
          <p:nvPr/>
        </p:nvSpPr>
        <p:spPr>
          <a:xfrm>
            <a:off x="535204" y="3316725"/>
            <a:ext cx="137325" cy="2024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3" name="object 1873"/>
          <p:cNvSpPr txBox="1"/>
          <p:nvPr/>
        </p:nvSpPr>
        <p:spPr>
          <a:xfrm>
            <a:off x="784310" y="3062108"/>
            <a:ext cx="733425" cy="42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Franklin Gothic Book"/>
                <a:cs typeface="Franklin Gothic Book"/>
              </a:rPr>
              <a:t>GPA</a:t>
            </a:r>
            <a:r>
              <a:rPr sz="900" spc="-10" dirty="0">
                <a:latin typeface="Franklin Gothic Book"/>
                <a:cs typeface="Franklin Gothic Book"/>
              </a:rPr>
              <a:t> Parties</a:t>
            </a:r>
            <a:endParaRPr sz="9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85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</a:pPr>
            <a:r>
              <a:rPr sz="900" spc="-25" dirty="0">
                <a:latin typeface="Franklin Gothic Book"/>
                <a:cs typeface="Franklin Gothic Book"/>
              </a:rPr>
              <a:t>GPA</a:t>
            </a:r>
            <a:r>
              <a:rPr sz="900" spc="-30" dirty="0">
                <a:latin typeface="Franklin Gothic Book"/>
                <a:cs typeface="Franklin Gothic Book"/>
              </a:rPr>
              <a:t> </a:t>
            </a:r>
            <a:r>
              <a:rPr sz="900" spc="-5" dirty="0">
                <a:latin typeface="Franklin Gothic Book"/>
                <a:cs typeface="Franklin Gothic Book"/>
              </a:rPr>
              <a:t>Observers</a:t>
            </a:r>
            <a:endParaRPr sz="900">
              <a:latin typeface="Franklin Gothic Book"/>
              <a:cs typeface="Franklin Gothic Book"/>
            </a:endParaRPr>
          </a:p>
        </p:txBody>
      </p:sp>
      <p:sp>
        <p:nvSpPr>
          <p:cNvPr id="1874" name="object 1874"/>
          <p:cNvSpPr/>
          <p:nvPr/>
        </p:nvSpPr>
        <p:spPr>
          <a:xfrm>
            <a:off x="4972405" y="8699500"/>
            <a:ext cx="1997202" cy="14975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924"/>
            <a:ext cx="7560309" cy="297180"/>
            <a:chOff x="0" y="257924"/>
            <a:chExt cx="7560309" cy="297180"/>
          </a:xfrm>
        </p:grpSpPr>
        <p:sp>
          <p:nvSpPr>
            <p:cNvPr id="3" name="object 3"/>
            <p:cNvSpPr/>
            <p:nvPr/>
          </p:nvSpPr>
          <p:spPr>
            <a:xfrm>
              <a:off x="0" y="257924"/>
              <a:ext cx="2744470" cy="297180"/>
            </a:xfrm>
            <a:custGeom>
              <a:avLst/>
              <a:gdLst/>
              <a:ahLst/>
              <a:cxnLst/>
              <a:rect l="l" t="t" r="r" b="b"/>
              <a:pathLst>
                <a:path w="2744470" h="297180">
                  <a:moveTo>
                    <a:pt x="2744393" y="0"/>
                  </a:moveTo>
                  <a:lnTo>
                    <a:pt x="0" y="0"/>
                  </a:lnTo>
                  <a:lnTo>
                    <a:pt x="0" y="297002"/>
                  </a:lnTo>
                  <a:lnTo>
                    <a:pt x="2744393" y="297002"/>
                  </a:lnTo>
                  <a:lnTo>
                    <a:pt x="2744393" y="0"/>
                  </a:lnTo>
                  <a:close/>
                </a:path>
              </a:pathLst>
            </a:custGeom>
            <a:solidFill>
              <a:srgbClr val="004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44393" y="257924"/>
              <a:ext cx="4815611" cy="2970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5098" y="867607"/>
            <a:ext cx="2096770" cy="5293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368300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Why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to</a:t>
            </a:r>
            <a:r>
              <a:rPr sz="2000" spc="-180" dirty="0">
                <a:solidFill>
                  <a:srgbClr val="004B93"/>
                </a:solidFill>
                <a:latin typeface="FranklinGothic-Medium"/>
                <a:cs typeface="FranklinGothic-Medium"/>
              </a:rPr>
              <a:t>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become  an </a:t>
            </a:r>
            <a:r>
              <a:rPr lang="en-GB" sz="2000" spc="10" dirty="0">
                <a:solidFill>
                  <a:srgbClr val="004B93"/>
                </a:solidFill>
                <a:latin typeface="FranklinGothic-Medium"/>
                <a:cs typeface="FranklinGothic-Medium"/>
              </a:rPr>
              <a:t>Observer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to  the Committee  on </a:t>
            </a:r>
            <a:r>
              <a:rPr sz="2000" spc="-5" dirty="0">
                <a:solidFill>
                  <a:srgbClr val="004B93"/>
                </a:solidFill>
                <a:latin typeface="FranklinGothic-Medium"/>
                <a:cs typeface="FranklinGothic-Medium"/>
              </a:rPr>
              <a:t>Government 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Procurement?</a:t>
            </a:r>
            <a:endParaRPr sz="2000" dirty="0">
              <a:latin typeface="FranklinGothic-Medium"/>
              <a:cs typeface="FranklinGothic-Medium"/>
            </a:endParaRPr>
          </a:p>
          <a:p>
            <a:pPr marL="12700" marR="68580">
              <a:lnSpc>
                <a:spcPct val="100000"/>
              </a:lnSpc>
              <a:spcBef>
                <a:spcPts val="1085"/>
              </a:spcBef>
            </a:pP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Observer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status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Committee 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on Government Procurement provides 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opportunity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for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</a:t>
            </a:r>
            <a:r>
              <a:rPr sz="900" spc="15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observer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 country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167005">
              <a:lnSpc>
                <a:spcPct val="100000"/>
              </a:lnSpc>
            </a:pP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participate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Committee’s 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discussions</a:t>
            </a: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 and policy standard-setting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,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gain </a:t>
            </a:r>
            <a:r>
              <a:rPr sz="900" spc="25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lang="en-GB"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key cross-border trade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documents,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become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acquainted 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operation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and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administration  of the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Agreement,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without</a:t>
            </a:r>
            <a:r>
              <a:rPr sz="900" spc="105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undertaking</a:t>
            </a:r>
            <a:endParaRPr sz="900" dirty="0"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any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obligations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with regard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accession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to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GPA.</a:t>
            </a:r>
            <a:endParaRPr lang="en-GB" sz="900" spc="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endParaRPr lang="en-GB" sz="900" spc="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r>
              <a:rPr lang="en-GB"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Ob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servers </a:t>
            </a: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may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participate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Committee, </a:t>
            </a:r>
            <a:r>
              <a:rPr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however, 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decisions </a:t>
            </a:r>
            <a:r>
              <a:rPr lang="en-GB"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in trade negotiations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shall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be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taken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only </a:t>
            </a:r>
            <a:r>
              <a:rPr sz="900" spc="-10" dirty="0">
                <a:solidFill>
                  <a:srgbClr val="575756"/>
                </a:solidFill>
                <a:latin typeface="Franklin Gothic Book"/>
                <a:cs typeface="Franklin Gothic Book"/>
              </a:rPr>
              <a:t>by </a:t>
            </a:r>
            <a:r>
              <a:rPr sz="900" spc="15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Parties. </a:t>
            </a:r>
            <a:endParaRPr lang="en-GB" sz="900" spc="1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endParaRPr lang="en-GB" sz="900" spc="15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International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organisations </a:t>
            </a:r>
            <a:r>
              <a:rPr sz="900" spc="-5" dirty="0">
                <a:solidFill>
                  <a:srgbClr val="575756"/>
                </a:solidFill>
                <a:latin typeface="Franklin Gothic Book"/>
                <a:cs typeface="Franklin Gothic Book"/>
              </a:rPr>
              <a:t>may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also 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participate </a:t>
            </a:r>
            <a:r>
              <a:rPr sz="900" dirty="0">
                <a:solidFill>
                  <a:srgbClr val="575756"/>
                </a:solidFill>
                <a:latin typeface="Franklin Gothic Book"/>
                <a:cs typeface="Franklin Gothic Book"/>
              </a:rPr>
              <a:t>in </a:t>
            </a:r>
            <a:r>
              <a:rPr sz="900" spc="5" dirty="0">
                <a:solidFill>
                  <a:srgbClr val="575756"/>
                </a:solidFill>
                <a:latin typeface="Franklin Gothic Book"/>
                <a:cs typeface="Franklin Gothic Book"/>
              </a:rPr>
              <a:t>the </a:t>
            </a:r>
            <a:r>
              <a:rPr sz="900" spc="10" dirty="0">
                <a:solidFill>
                  <a:srgbClr val="575756"/>
                </a:solidFill>
                <a:latin typeface="Franklin Gothic Book"/>
                <a:cs typeface="Franklin Gothic Book"/>
              </a:rPr>
              <a:t>Committee meetings  </a:t>
            </a:r>
            <a:r>
              <a:rPr sz="900" spc="30" dirty="0">
                <a:solidFill>
                  <a:srgbClr val="575756"/>
                </a:solidFill>
                <a:latin typeface="Franklin Gothic Book"/>
                <a:cs typeface="Franklin Gothic Book"/>
              </a:rPr>
              <a:t>as</a:t>
            </a:r>
            <a:r>
              <a:rPr sz="900" spc="40" dirty="0">
                <a:solidFill>
                  <a:srgbClr val="575756"/>
                </a:solidFill>
                <a:latin typeface="Franklin Gothic Book"/>
                <a:cs typeface="Franklin Gothic Book"/>
              </a:rPr>
              <a:t> </a:t>
            </a:r>
            <a:r>
              <a:rPr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observers.</a:t>
            </a:r>
            <a:endParaRPr lang="en-GB" sz="900" spc="20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endParaRPr lang="en-GB" sz="900" spc="20" dirty="0">
              <a:solidFill>
                <a:srgbClr val="575756"/>
              </a:solidFill>
              <a:latin typeface="Franklin Gothic Book"/>
              <a:cs typeface="Franklin Gothic Book"/>
            </a:endParaRPr>
          </a:p>
          <a:p>
            <a:pPr marL="12700" marR="66040">
              <a:lnSpc>
                <a:spcPct val="100000"/>
              </a:lnSpc>
            </a:pPr>
            <a:r>
              <a:rPr lang="en-GB" sz="900" spc="20" dirty="0">
                <a:solidFill>
                  <a:srgbClr val="575756"/>
                </a:solidFill>
                <a:latin typeface="Franklin Gothic Book"/>
                <a:cs typeface="Franklin Gothic Book"/>
              </a:rPr>
              <a:t>Intended for WTO Members, is also available to other interested countries/ governments upon endorsement of the Committee.</a:t>
            </a:r>
            <a:endParaRPr sz="900" dirty="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44393" y="862431"/>
            <a:ext cx="4358640" cy="5387340"/>
            <a:chOff x="2744393" y="862431"/>
            <a:chExt cx="4358640" cy="5387340"/>
          </a:xfrm>
        </p:grpSpPr>
        <p:sp>
          <p:nvSpPr>
            <p:cNvPr id="7" name="object 7"/>
            <p:cNvSpPr/>
            <p:nvPr/>
          </p:nvSpPr>
          <p:spPr>
            <a:xfrm>
              <a:off x="2744393" y="3204007"/>
              <a:ext cx="4358640" cy="3046095"/>
            </a:xfrm>
            <a:custGeom>
              <a:avLst/>
              <a:gdLst/>
              <a:ahLst/>
              <a:cxnLst/>
              <a:rect l="l" t="t" r="r" b="b"/>
              <a:pathLst>
                <a:path w="4358640" h="3046095">
                  <a:moveTo>
                    <a:pt x="4358398" y="0"/>
                  </a:moveTo>
                  <a:lnTo>
                    <a:pt x="0" y="0"/>
                  </a:lnTo>
                  <a:lnTo>
                    <a:pt x="0" y="3045510"/>
                  </a:lnTo>
                  <a:lnTo>
                    <a:pt x="4358398" y="3045510"/>
                  </a:lnTo>
                  <a:lnTo>
                    <a:pt x="4358398" y="0"/>
                  </a:lnTo>
                  <a:close/>
                </a:path>
              </a:pathLst>
            </a:custGeom>
            <a:solidFill>
              <a:srgbClr val="E7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4406" y="866114"/>
              <a:ext cx="4358393" cy="23378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4393" y="862431"/>
              <a:ext cx="4358640" cy="2341880"/>
            </a:xfrm>
            <a:custGeom>
              <a:avLst/>
              <a:gdLst/>
              <a:ahLst/>
              <a:cxnLst/>
              <a:rect l="l" t="t" r="r" b="b"/>
              <a:pathLst>
                <a:path w="4358640" h="2341880">
                  <a:moveTo>
                    <a:pt x="4358398" y="0"/>
                  </a:moveTo>
                  <a:lnTo>
                    <a:pt x="0" y="0"/>
                  </a:lnTo>
                  <a:lnTo>
                    <a:pt x="0" y="2341575"/>
                  </a:lnTo>
                  <a:lnTo>
                    <a:pt x="4358398" y="2341575"/>
                  </a:lnTo>
                  <a:lnTo>
                    <a:pt x="4358398" y="0"/>
                  </a:lnTo>
                  <a:close/>
                </a:path>
              </a:pathLst>
            </a:custGeom>
            <a:solidFill>
              <a:srgbClr val="004B93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880786" y="3413110"/>
            <a:ext cx="1917064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About the</a:t>
            </a:r>
            <a:r>
              <a:rPr sz="2000" spc="-100" dirty="0">
                <a:solidFill>
                  <a:srgbClr val="004B93"/>
                </a:solidFill>
                <a:latin typeface="FranklinGothic-Medium"/>
                <a:cs typeface="FranklinGothic-Medium"/>
              </a:rPr>
              <a:t> </a:t>
            </a: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EBRD</a:t>
            </a:r>
            <a:endParaRPr sz="2000" dirty="0">
              <a:latin typeface="FranklinGothic-Medium"/>
              <a:cs typeface="FranklinGothic-Medium"/>
            </a:endParaRPr>
          </a:p>
          <a:p>
            <a:pPr marL="12700" marR="14604">
              <a:lnSpc>
                <a:spcPct val="101800"/>
              </a:lnSpc>
              <a:spcBef>
                <a:spcPts val="835"/>
              </a:spcBef>
            </a:pPr>
            <a:r>
              <a:rPr sz="900" dirty="0">
                <a:latin typeface="Franklin Gothic Book"/>
                <a:cs typeface="Franklin Gothic Book"/>
              </a:rPr>
              <a:t>The </a:t>
            </a:r>
            <a:r>
              <a:rPr sz="900" spc="-5" dirty="0">
                <a:latin typeface="Franklin Gothic Book"/>
                <a:cs typeface="Franklin Gothic Book"/>
              </a:rPr>
              <a:t>European Bank for </a:t>
            </a:r>
            <a:r>
              <a:rPr sz="900" dirty="0">
                <a:latin typeface="Franklin Gothic Book"/>
                <a:cs typeface="Franklin Gothic Book"/>
              </a:rPr>
              <a:t>Reconstruction  </a:t>
            </a:r>
            <a:r>
              <a:rPr sz="900" spc="-5" dirty="0">
                <a:latin typeface="Franklin Gothic Book"/>
                <a:cs typeface="Franklin Gothic Book"/>
              </a:rPr>
              <a:t>and Development </a:t>
            </a:r>
            <a:r>
              <a:rPr sz="900" spc="25" dirty="0">
                <a:latin typeface="Franklin Gothic Book"/>
                <a:cs typeface="Franklin Gothic Book"/>
              </a:rPr>
              <a:t>is </a:t>
            </a:r>
            <a:r>
              <a:rPr sz="900" spc="-5" dirty="0">
                <a:latin typeface="Franklin Gothic Book"/>
                <a:cs typeface="Franklin Gothic Book"/>
              </a:rPr>
              <a:t>an international  </a:t>
            </a:r>
            <a:r>
              <a:rPr sz="900" spc="-10" dirty="0">
                <a:latin typeface="Franklin Gothic Book"/>
                <a:cs typeface="Franklin Gothic Book"/>
              </a:rPr>
              <a:t>financial </a:t>
            </a:r>
            <a:r>
              <a:rPr sz="900" dirty="0">
                <a:latin typeface="Franklin Gothic Book"/>
                <a:cs typeface="Franklin Gothic Book"/>
              </a:rPr>
              <a:t>institution that promotes  transition </a:t>
            </a:r>
            <a:r>
              <a:rPr sz="900" spc="5" dirty="0">
                <a:latin typeface="Franklin Gothic Book"/>
                <a:cs typeface="Franklin Gothic Book"/>
              </a:rPr>
              <a:t>to </a:t>
            </a:r>
            <a:r>
              <a:rPr sz="900" spc="10" dirty="0">
                <a:latin typeface="Franklin Gothic Book"/>
                <a:cs typeface="Franklin Gothic Book"/>
              </a:rPr>
              <a:t>a </a:t>
            </a:r>
            <a:r>
              <a:rPr sz="900" spc="-10" dirty="0">
                <a:latin typeface="Franklin Gothic Book"/>
                <a:cs typeface="Franklin Gothic Book"/>
              </a:rPr>
              <a:t>well-functioning market  economy. </a:t>
            </a:r>
            <a:r>
              <a:rPr sz="900" dirty="0">
                <a:latin typeface="Franklin Gothic Book"/>
                <a:cs typeface="Franklin Gothic Book"/>
              </a:rPr>
              <a:t>The </a:t>
            </a:r>
            <a:r>
              <a:rPr sz="900" spc="5" dirty="0">
                <a:latin typeface="Franklin Gothic Book"/>
                <a:cs typeface="Franklin Gothic Book"/>
              </a:rPr>
              <a:t>Bank, </a:t>
            </a:r>
            <a:r>
              <a:rPr sz="900" dirty="0">
                <a:latin typeface="Franklin Gothic Book"/>
                <a:cs typeface="Franklin Gothic Book"/>
              </a:rPr>
              <a:t>active </a:t>
            </a:r>
            <a:r>
              <a:rPr sz="900" spc="-5" dirty="0">
                <a:latin typeface="Franklin Gothic Book"/>
                <a:cs typeface="Franklin Gothic Book"/>
              </a:rPr>
              <a:t>in </a:t>
            </a:r>
            <a:r>
              <a:rPr sz="900" dirty="0">
                <a:latin typeface="Franklin Gothic Book"/>
                <a:cs typeface="Franklin Gothic Book"/>
              </a:rPr>
              <a:t>38  </a:t>
            </a:r>
            <a:r>
              <a:rPr sz="900" spc="5" dirty="0">
                <a:latin typeface="Franklin Gothic Book"/>
                <a:cs typeface="Franklin Gothic Book"/>
              </a:rPr>
              <a:t>economies </a:t>
            </a:r>
            <a:r>
              <a:rPr sz="900" spc="10" dirty="0">
                <a:latin typeface="Franklin Gothic Book"/>
                <a:cs typeface="Franklin Gothic Book"/>
              </a:rPr>
              <a:t>across </a:t>
            </a:r>
            <a:r>
              <a:rPr sz="900" spc="-5" dirty="0">
                <a:latin typeface="Franklin Gothic Book"/>
                <a:cs typeface="Franklin Gothic Book"/>
              </a:rPr>
              <a:t>three</a:t>
            </a:r>
            <a:r>
              <a:rPr sz="900" spc="55" dirty="0">
                <a:latin typeface="Franklin Gothic Book"/>
                <a:cs typeface="Franklin Gothic Book"/>
              </a:rPr>
              <a:t> </a:t>
            </a:r>
            <a:r>
              <a:rPr sz="900" dirty="0">
                <a:latin typeface="Franklin Gothic Book"/>
                <a:cs typeface="Franklin Gothic Book"/>
              </a:rPr>
              <a:t>continents</a:t>
            </a:r>
          </a:p>
          <a:p>
            <a:pPr marL="12700" marR="21590">
              <a:lnSpc>
                <a:spcPct val="101800"/>
              </a:lnSpc>
            </a:pPr>
            <a:r>
              <a:rPr sz="900" spc="-80" dirty="0">
                <a:latin typeface="Franklin Gothic Book"/>
                <a:cs typeface="Franklin Gothic Book"/>
              </a:rPr>
              <a:t>– </a:t>
            </a:r>
            <a:r>
              <a:rPr sz="900" spc="-5" dirty="0">
                <a:latin typeface="Franklin Gothic Book"/>
                <a:cs typeface="Franklin Gothic Book"/>
              </a:rPr>
              <a:t>from </a:t>
            </a:r>
            <a:r>
              <a:rPr sz="900" dirty="0">
                <a:latin typeface="Franklin Gothic Book"/>
                <a:cs typeface="Franklin Gothic Book"/>
              </a:rPr>
              <a:t>the Southern </a:t>
            </a:r>
            <a:r>
              <a:rPr sz="900" spc="-5" dirty="0">
                <a:latin typeface="Franklin Gothic Book"/>
                <a:cs typeface="Franklin Gothic Book"/>
              </a:rPr>
              <a:t>and </a:t>
            </a:r>
            <a:r>
              <a:rPr sz="900" spc="5" dirty="0">
                <a:latin typeface="Franklin Gothic Book"/>
                <a:cs typeface="Franklin Gothic Book"/>
              </a:rPr>
              <a:t>Eastern  </a:t>
            </a:r>
            <a:r>
              <a:rPr sz="900" dirty="0">
                <a:latin typeface="Franklin Gothic Book"/>
                <a:cs typeface="Franklin Gothic Book"/>
              </a:rPr>
              <a:t>Mediterranean, </a:t>
            </a:r>
            <a:r>
              <a:rPr sz="900" spc="5" dirty="0">
                <a:latin typeface="Franklin Gothic Book"/>
                <a:cs typeface="Franklin Gothic Book"/>
              </a:rPr>
              <a:t>to </a:t>
            </a:r>
            <a:r>
              <a:rPr sz="900" dirty="0">
                <a:latin typeface="Franklin Gothic Book"/>
                <a:cs typeface="Franklin Gothic Book"/>
              </a:rPr>
              <a:t>Central </a:t>
            </a:r>
            <a:r>
              <a:rPr sz="900" spc="-5" dirty="0">
                <a:latin typeface="Franklin Gothic Book"/>
                <a:cs typeface="Franklin Gothic Book"/>
              </a:rPr>
              <a:t>and </a:t>
            </a:r>
            <a:r>
              <a:rPr sz="900" spc="5" dirty="0">
                <a:latin typeface="Franklin Gothic Book"/>
                <a:cs typeface="Franklin Gothic Book"/>
              </a:rPr>
              <a:t>Eastern  </a:t>
            </a:r>
            <a:r>
              <a:rPr sz="900" dirty="0">
                <a:latin typeface="Franklin Gothic Book"/>
                <a:cs typeface="Franklin Gothic Book"/>
              </a:rPr>
              <a:t>Europe, </a:t>
            </a:r>
            <a:r>
              <a:rPr sz="900" spc="5" dirty="0">
                <a:latin typeface="Franklin Gothic Book"/>
                <a:cs typeface="Franklin Gothic Book"/>
              </a:rPr>
              <a:t>to </a:t>
            </a:r>
            <a:r>
              <a:rPr sz="900" dirty="0">
                <a:latin typeface="Franklin Gothic Book"/>
                <a:cs typeface="Franklin Gothic Book"/>
              </a:rPr>
              <a:t>Central </a:t>
            </a:r>
            <a:r>
              <a:rPr sz="900" spc="15" dirty="0">
                <a:latin typeface="Franklin Gothic Book"/>
                <a:cs typeface="Franklin Gothic Book"/>
              </a:rPr>
              <a:t>Asia </a:t>
            </a:r>
            <a:r>
              <a:rPr sz="900" spc="-80" dirty="0">
                <a:latin typeface="Franklin Gothic Book"/>
                <a:cs typeface="Franklin Gothic Book"/>
              </a:rPr>
              <a:t>– </a:t>
            </a:r>
            <a:r>
              <a:rPr sz="900" spc="5" dirty="0">
                <a:latin typeface="Franklin Gothic Book"/>
                <a:cs typeface="Franklin Gothic Book"/>
              </a:rPr>
              <a:t>helps  economies </a:t>
            </a:r>
            <a:r>
              <a:rPr sz="900" spc="-5" dirty="0">
                <a:latin typeface="Franklin Gothic Book"/>
                <a:cs typeface="Franklin Gothic Book"/>
              </a:rPr>
              <a:t>develop </a:t>
            </a:r>
            <a:r>
              <a:rPr sz="900" dirty="0">
                <a:latin typeface="Franklin Gothic Book"/>
                <a:cs typeface="Franklin Gothic Book"/>
              </a:rPr>
              <a:t>commercial laws  </a:t>
            </a:r>
            <a:r>
              <a:rPr sz="900" spc="-5" dirty="0">
                <a:latin typeface="Franklin Gothic Book"/>
                <a:cs typeface="Franklin Gothic Book"/>
              </a:rPr>
              <a:t>and </a:t>
            </a:r>
            <a:r>
              <a:rPr sz="900" spc="5" dirty="0">
                <a:latin typeface="Franklin Gothic Book"/>
                <a:cs typeface="Franklin Gothic Book"/>
              </a:rPr>
              <a:t>institutions </a:t>
            </a:r>
            <a:r>
              <a:rPr sz="900" dirty="0">
                <a:latin typeface="Franklin Gothic Book"/>
                <a:cs typeface="Franklin Gothic Book"/>
              </a:rPr>
              <a:t>that create </a:t>
            </a:r>
            <a:r>
              <a:rPr sz="900" spc="10" dirty="0">
                <a:latin typeface="Franklin Gothic Book"/>
                <a:cs typeface="Franklin Gothic Book"/>
              </a:rPr>
              <a:t>a </a:t>
            </a:r>
            <a:r>
              <a:rPr sz="900" dirty="0">
                <a:latin typeface="Franklin Gothic Book"/>
                <a:cs typeface="Franklin Gothic Book"/>
              </a:rPr>
              <a:t>sound  investment climate </a:t>
            </a:r>
            <a:r>
              <a:rPr sz="900" spc="-5" dirty="0">
                <a:latin typeface="Franklin Gothic Book"/>
                <a:cs typeface="Franklin Gothic Book"/>
              </a:rPr>
              <a:t>and</a:t>
            </a:r>
            <a:r>
              <a:rPr sz="900" spc="60" dirty="0">
                <a:latin typeface="Franklin Gothic Book"/>
                <a:cs typeface="Franklin Gothic Book"/>
              </a:rPr>
              <a:t> </a:t>
            </a:r>
            <a:r>
              <a:rPr sz="900" spc="-5" dirty="0">
                <a:latin typeface="Franklin Gothic Book"/>
                <a:cs typeface="Franklin Gothic Book"/>
              </a:rPr>
              <a:t>promote</a:t>
            </a:r>
            <a:endParaRPr sz="9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spc="5" dirty="0">
                <a:latin typeface="Franklin Gothic Book"/>
                <a:cs typeface="Franklin Gothic Book"/>
              </a:rPr>
              <a:t>sustainable </a:t>
            </a:r>
            <a:r>
              <a:rPr sz="900" dirty="0">
                <a:latin typeface="Franklin Gothic Book"/>
                <a:cs typeface="Franklin Gothic Book"/>
              </a:rPr>
              <a:t>economic</a:t>
            </a:r>
            <a:r>
              <a:rPr sz="900" spc="35" dirty="0">
                <a:latin typeface="Franklin Gothic Book"/>
                <a:cs typeface="Franklin Gothic Book"/>
              </a:rPr>
              <a:t> </a:t>
            </a:r>
            <a:r>
              <a:rPr sz="900" dirty="0">
                <a:latin typeface="Franklin Gothic Book"/>
                <a:cs typeface="Franklin Gothic Book"/>
              </a:rPr>
              <a:t>growth.</a:t>
            </a: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000" spc="-15" dirty="0">
                <a:latin typeface="FranklinGothic-Medium"/>
                <a:cs typeface="FranklinGothic-Medium"/>
              </a:rPr>
              <a:t>More </a:t>
            </a:r>
            <a:r>
              <a:rPr sz="1000" spc="-20" dirty="0">
                <a:latin typeface="FranklinGothic-Medium"/>
                <a:cs typeface="FranklinGothic-Medium"/>
              </a:rPr>
              <a:t>information </a:t>
            </a:r>
            <a:r>
              <a:rPr sz="1000" spc="-15" dirty="0">
                <a:latin typeface="FranklinGothic-Medium"/>
                <a:cs typeface="FranklinGothic-Medium"/>
              </a:rPr>
              <a:t>can </a:t>
            </a:r>
            <a:r>
              <a:rPr sz="1000" spc="-10" dirty="0">
                <a:latin typeface="FranklinGothic-Medium"/>
                <a:cs typeface="FranklinGothic-Medium"/>
              </a:rPr>
              <a:t>be </a:t>
            </a:r>
            <a:r>
              <a:rPr sz="1000" spc="-25" dirty="0">
                <a:latin typeface="FranklinGothic-Medium"/>
                <a:cs typeface="FranklinGothic-Medium"/>
              </a:rPr>
              <a:t>found</a:t>
            </a:r>
            <a:r>
              <a:rPr sz="1000" spc="-180" dirty="0">
                <a:latin typeface="FranklinGothic-Medium"/>
                <a:cs typeface="FranklinGothic-Medium"/>
              </a:rPr>
              <a:t> </a:t>
            </a:r>
            <a:r>
              <a:rPr sz="1000" spc="-20" dirty="0">
                <a:latin typeface="FranklinGothic-Medium"/>
                <a:cs typeface="FranklinGothic-Medium"/>
              </a:rPr>
              <a:t>at</a:t>
            </a:r>
            <a:endParaRPr sz="1000" dirty="0">
              <a:latin typeface="FranklinGothic-Medium"/>
              <a:cs typeface="FranklinGothic-Medium"/>
            </a:endParaRPr>
          </a:p>
          <a:p>
            <a:pPr marL="12700">
              <a:lnSpc>
                <a:spcPct val="100000"/>
              </a:lnSpc>
              <a:tabLst>
                <a:tab pos="1741805" algn="l"/>
              </a:tabLst>
            </a:pPr>
            <a:r>
              <a:rPr sz="1000" b="1" spc="-25" dirty="0">
                <a:latin typeface="ITC Franklin Gothic"/>
                <a:cs typeface="ITC Franklin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www.ebrd.com</a:t>
            </a:r>
            <a:r>
              <a:rPr sz="1000" b="1" spc="-25" dirty="0">
                <a:latin typeface="ITC Franklin Gothic"/>
                <a:cs typeface="ITC Franklin Gothic"/>
              </a:rPr>
              <a:t>	</a:t>
            </a:r>
            <a:r>
              <a:rPr sz="1000" b="1" u="sng" spc="-25" dirty="0">
                <a:uFill>
                  <a:solidFill>
                    <a:srgbClr val="00529B"/>
                  </a:solidFill>
                </a:uFill>
                <a:latin typeface="ITC Franklin Gothic"/>
                <a:cs typeface="ITC Franklin Gothic"/>
                <a:hlinkClick r:id="rId5"/>
              </a:rPr>
              <a:t> </a:t>
            </a:r>
            <a:r>
              <a:rPr sz="1000" b="1" u="sng" spc="75" dirty="0">
                <a:uFill>
                  <a:solidFill>
                    <a:srgbClr val="00529B"/>
                  </a:solidFill>
                </a:uFill>
                <a:latin typeface="ITC Franklin Gothic"/>
                <a:cs typeface="ITC Franklin Gothic"/>
                <a:hlinkClick r:id="rId5"/>
              </a:rPr>
              <a:t> </a:t>
            </a:r>
            <a:endParaRPr sz="1000" dirty="0">
              <a:latin typeface="ITC Franklin Gothic"/>
              <a:cs typeface="ITC Frankli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20981" y="3413110"/>
            <a:ext cx="1918335" cy="264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4B93"/>
                </a:solidFill>
                <a:latin typeface="FranklinGothic-Medium"/>
                <a:cs typeface="FranklinGothic-Medium"/>
              </a:rPr>
              <a:t>About the</a:t>
            </a:r>
            <a:r>
              <a:rPr sz="2000" spc="-35" dirty="0">
                <a:solidFill>
                  <a:srgbClr val="004B93"/>
                </a:solidFill>
                <a:latin typeface="FranklinGothic-Medium"/>
                <a:cs typeface="FranklinGothic-Medium"/>
              </a:rPr>
              <a:t> </a:t>
            </a:r>
            <a:r>
              <a:rPr sz="2000" spc="-20" dirty="0">
                <a:solidFill>
                  <a:srgbClr val="004B93"/>
                </a:solidFill>
                <a:latin typeface="FranklinGothic-Medium"/>
                <a:cs typeface="FranklinGothic-Medium"/>
              </a:rPr>
              <a:t>WTO</a:t>
            </a:r>
            <a:endParaRPr sz="2000" dirty="0">
              <a:latin typeface="FranklinGothic-Medium"/>
              <a:cs typeface="FranklinGothic-Medium"/>
            </a:endParaRPr>
          </a:p>
          <a:p>
            <a:pPr marL="12700" marR="5080">
              <a:lnSpc>
                <a:spcPct val="102600"/>
              </a:lnSpc>
              <a:spcBef>
                <a:spcPts val="825"/>
              </a:spcBef>
            </a:pPr>
            <a:r>
              <a:rPr sz="900" spc="-30" dirty="0">
                <a:latin typeface="Franklin Gothic Book"/>
                <a:cs typeface="Franklin Gothic Book"/>
              </a:rPr>
              <a:t>The </a:t>
            </a:r>
            <a:r>
              <a:rPr sz="900" spc="-40" dirty="0">
                <a:latin typeface="Franklin Gothic Book"/>
                <a:cs typeface="Franklin Gothic Book"/>
              </a:rPr>
              <a:t>World </a:t>
            </a:r>
            <a:r>
              <a:rPr sz="900" spc="-50" dirty="0">
                <a:latin typeface="Franklin Gothic Book"/>
                <a:cs typeface="Franklin Gothic Book"/>
              </a:rPr>
              <a:t>Trade </a:t>
            </a:r>
            <a:r>
              <a:rPr sz="900" spc="-35" dirty="0">
                <a:latin typeface="Franklin Gothic Book"/>
                <a:cs typeface="Franklin Gothic Book"/>
              </a:rPr>
              <a:t>Organization </a:t>
            </a:r>
            <a:r>
              <a:rPr sz="900" dirty="0">
                <a:latin typeface="Franklin Gothic Book"/>
                <a:cs typeface="Franklin Gothic Book"/>
              </a:rPr>
              <a:t>is </a:t>
            </a:r>
            <a:r>
              <a:rPr sz="900" spc="-45" dirty="0">
                <a:latin typeface="Franklin Gothic Book"/>
                <a:cs typeface="Franklin Gothic Book"/>
              </a:rPr>
              <a:t>an  </a:t>
            </a:r>
            <a:r>
              <a:rPr sz="900" spc="-35" dirty="0">
                <a:latin typeface="Franklin Gothic Book"/>
                <a:cs typeface="Franklin Gothic Book"/>
              </a:rPr>
              <a:t>intergovernmental organization </a:t>
            </a:r>
            <a:r>
              <a:rPr sz="900" spc="-30" dirty="0">
                <a:latin typeface="Franklin Gothic Book"/>
                <a:cs typeface="Franklin Gothic Book"/>
              </a:rPr>
              <a:t>whose  primary purpose </a:t>
            </a:r>
            <a:r>
              <a:rPr sz="900" dirty="0">
                <a:latin typeface="Franklin Gothic Book"/>
                <a:cs typeface="Franklin Gothic Book"/>
              </a:rPr>
              <a:t>is </a:t>
            </a:r>
            <a:r>
              <a:rPr sz="900" spc="-15" dirty="0">
                <a:latin typeface="Franklin Gothic Book"/>
                <a:cs typeface="Franklin Gothic Book"/>
              </a:rPr>
              <a:t>to </a:t>
            </a:r>
            <a:r>
              <a:rPr sz="900" spc="-30" dirty="0">
                <a:latin typeface="Franklin Gothic Book"/>
                <a:cs typeface="Franklin Gothic Book"/>
              </a:rPr>
              <a:t>open trade,  ensuring that </a:t>
            </a:r>
            <a:r>
              <a:rPr sz="900" spc="-15" dirty="0">
                <a:latin typeface="Franklin Gothic Book"/>
                <a:cs typeface="Franklin Gothic Book"/>
              </a:rPr>
              <a:t>it </a:t>
            </a:r>
            <a:r>
              <a:rPr sz="900" spc="-25" dirty="0">
                <a:latin typeface="Franklin Gothic Book"/>
                <a:cs typeface="Franklin Gothic Book"/>
              </a:rPr>
              <a:t>flows </a:t>
            </a:r>
            <a:r>
              <a:rPr sz="900" spc="-5" dirty="0">
                <a:latin typeface="Franklin Gothic Book"/>
                <a:cs typeface="Franklin Gothic Book"/>
              </a:rPr>
              <a:t>as </a:t>
            </a:r>
            <a:r>
              <a:rPr sz="900" spc="-30" dirty="0">
                <a:latin typeface="Franklin Gothic Book"/>
                <a:cs typeface="Franklin Gothic Book"/>
              </a:rPr>
              <a:t>smoothly,  </a:t>
            </a:r>
            <a:r>
              <a:rPr sz="900" spc="-35" dirty="0">
                <a:latin typeface="Franklin Gothic Book"/>
                <a:cs typeface="Franklin Gothic Book"/>
              </a:rPr>
              <a:t>predictably and </a:t>
            </a:r>
            <a:r>
              <a:rPr sz="900" spc="-30" dirty="0">
                <a:latin typeface="Franklin Gothic Book"/>
                <a:cs typeface="Franklin Gothic Book"/>
              </a:rPr>
              <a:t>freely </a:t>
            </a:r>
            <a:r>
              <a:rPr sz="900" spc="-5" dirty="0">
                <a:latin typeface="Franklin Gothic Book"/>
                <a:cs typeface="Franklin Gothic Book"/>
              </a:rPr>
              <a:t>as </a:t>
            </a:r>
            <a:r>
              <a:rPr sz="900" spc="-15" dirty="0">
                <a:latin typeface="Franklin Gothic Book"/>
                <a:cs typeface="Franklin Gothic Book"/>
              </a:rPr>
              <a:t>possible. It </a:t>
            </a:r>
            <a:r>
              <a:rPr sz="900" spc="-20" dirty="0">
                <a:latin typeface="Franklin Gothic Book"/>
                <a:cs typeface="Franklin Gothic Book"/>
              </a:rPr>
              <a:t>acts  </a:t>
            </a:r>
            <a:r>
              <a:rPr sz="900" spc="-5" dirty="0">
                <a:latin typeface="Franklin Gothic Book"/>
                <a:cs typeface="Franklin Gothic Book"/>
              </a:rPr>
              <a:t>as </a:t>
            </a:r>
            <a:r>
              <a:rPr sz="900" spc="-15" dirty="0">
                <a:latin typeface="Franklin Gothic Book"/>
                <a:cs typeface="Franklin Gothic Book"/>
              </a:rPr>
              <a:t>a </a:t>
            </a:r>
            <a:r>
              <a:rPr sz="900" spc="-35" dirty="0">
                <a:latin typeface="Franklin Gothic Book"/>
                <a:cs typeface="Franklin Gothic Book"/>
              </a:rPr>
              <a:t>forum </a:t>
            </a:r>
            <a:r>
              <a:rPr sz="900" spc="-30" dirty="0">
                <a:latin typeface="Franklin Gothic Book"/>
                <a:cs typeface="Franklin Gothic Book"/>
              </a:rPr>
              <a:t>for </a:t>
            </a:r>
            <a:r>
              <a:rPr sz="900" spc="-10" dirty="0">
                <a:latin typeface="Franklin Gothic Book"/>
                <a:cs typeface="Franklin Gothic Book"/>
              </a:rPr>
              <a:t>its </a:t>
            </a:r>
            <a:r>
              <a:rPr sz="900" spc="-40" dirty="0">
                <a:latin typeface="Franklin Gothic Book"/>
                <a:cs typeface="Franklin Gothic Book"/>
              </a:rPr>
              <a:t>Member </a:t>
            </a:r>
            <a:r>
              <a:rPr sz="900" spc="-35" dirty="0">
                <a:latin typeface="Franklin Gothic Book"/>
                <a:cs typeface="Franklin Gothic Book"/>
              </a:rPr>
              <a:t>governments  </a:t>
            </a:r>
            <a:r>
              <a:rPr sz="900" spc="-15" dirty="0">
                <a:latin typeface="Franklin Gothic Book"/>
                <a:cs typeface="Franklin Gothic Book"/>
              </a:rPr>
              <a:t>to </a:t>
            </a:r>
            <a:r>
              <a:rPr sz="900" spc="-30" dirty="0">
                <a:latin typeface="Franklin Gothic Book"/>
                <a:cs typeface="Franklin Gothic Book"/>
              </a:rPr>
              <a:t>negotiate </a:t>
            </a:r>
            <a:r>
              <a:rPr sz="900" spc="-35" dirty="0">
                <a:latin typeface="Franklin Gothic Book"/>
                <a:cs typeface="Franklin Gothic Book"/>
              </a:rPr>
              <a:t>trade </a:t>
            </a:r>
            <a:r>
              <a:rPr sz="900" spc="-30" dirty="0">
                <a:latin typeface="Franklin Gothic Book"/>
                <a:cs typeface="Franklin Gothic Book"/>
              </a:rPr>
              <a:t>agreements </a:t>
            </a:r>
            <a:r>
              <a:rPr sz="900" spc="-35" dirty="0">
                <a:latin typeface="Franklin Gothic Book"/>
                <a:cs typeface="Franklin Gothic Book"/>
              </a:rPr>
              <a:t>while  operating </a:t>
            </a:r>
            <a:r>
              <a:rPr sz="900" spc="-15" dirty="0">
                <a:latin typeface="Franklin Gothic Book"/>
                <a:cs typeface="Franklin Gothic Book"/>
              </a:rPr>
              <a:t>a </a:t>
            </a:r>
            <a:r>
              <a:rPr sz="900" spc="-20" dirty="0">
                <a:latin typeface="Franklin Gothic Book"/>
                <a:cs typeface="Franklin Gothic Book"/>
              </a:rPr>
              <a:t>system of </a:t>
            </a:r>
            <a:r>
              <a:rPr sz="900" spc="-35" dirty="0">
                <a:latin typeface="Franklin Gothic Book"/>
                <a:cs typeface="Franklin Gothic Book"/>
              </a:rPr>
              <a:t>trade </a:t>
            </a:r>
            <a:r>
              <a:rPr sz="900" spc="-15" dirty="0">
                <a:latin typeface="Franklin Gothic Book"/>
                <a:cs typeface="Franklin Gothic Book"/>
              </a:rPr>
              <a:t>rules. At its  </a:t>
            </a:r>
            <a:r>
              <a:rPr sz="900" spc="-30" dirty="0">
                <a:latin typeface="Franklin Gothic Book"/>
                <a:cs typeface="Franklin Gothic Book"/>
              </a:rPr>
              <a:t>core are </a:t>
            </a:r>
            <a:r>
              <a:rPr sz="900" spc="-25" dirty="0">
                <a:latin typeface="Franklin Gothic Book"/>
                <a:cs typeface="Franklin Gothic Book"/>
              </a:rPr>
              <a:t>the </a:t>
            </a:r>
            <a:r>
              <a:rPr sz="900" spc="-30" dirty="0">
                <a:latin typeface="Franklin Gothic Book"/>
                <a:cs typeface="Franklin Gothic Book"/>
              </a:rPr>
              <a:t>WTO </a:t>
            </a:r>
            <a:r>
              <a:rPr sz="900" spc="-25" dirty="0">
                <a:latin typeface="Franklin Gothic Book"/>
                <a:cs typeface="Franklin Gothic Book"/>
              </a:rPr>
              <a:t>agreements, </a:t>
            </a:r>
            <a:r>
              <a:rPr sz="900" spc="-35" dirty="0">
                <a:latin typeface="Franklin Gothic Book"/>
                <a:cs typeface="Franklin Gothic Book"/>
              </a:rPr>
              <a:t>negotiated  and </a:t>
            </a:r>
            <a:r>
              <a:rPr sz="900" spc="-25" dirty="0">
                <a:latin typeface="Franklin Gothic Book"/>
                <a:cs typeface="Franklin Gothic Book"/>
              </a:rPr>
              <a:t>signed </a:t>
            </a:r>
            <a:r>
              <a:rPr sz="900" spc="-40" dirty="0">
                <a:latin typeface="Franklin Gothic Book"/>
                <a:cs typeface="Franklin Gothic Book"/>
              </a:rPr>
              <a:t>by </a:t>
            </a:r>
            <a:r>
              <a:rPr sz="900" spc="-25" dirty="0">
                <a:latin typeface="Franklin Gothic Book"/>
                <a:cs typeface="Franklin Gothic Book"/>
              </a:rPr>
              <a:t>the </a:t>
            </a:r>
            <a:r>
              <a:rPr sz="900" spc="-35" dirty="0">
                <a:latin typeface="Franklin Gothic Book"/>
                <a:cs typeface="Franklin Gothic Book"/>
              </a:rPr>
              <a:t>bulk </a:t>
            </a:r>
            <a:r>
              <a:rPr sz="900" spc="-20" dirty="0">
                <a:latin typeface="Franklin Gothic Book"/>
                <a:cs typeface="Franklin Gothic Book"/>
              </a:rPr>
              <a:t>of </a:t>
            </a:r>
            <a:r>
              <a:rPr sz="900" spc="-25" dirty="0">
                <a:latin typeface="Franklin Gothic Book"/>
                <a:cs typeface="Franklin Gothic Book"/>
              </a:rPr>
              <a:t>the </a:t>
            </a:r>
            <a:r>
              <a:rPr sz="900" spc="-35" dirty="0">
                <a:latin typeface="Franklin Gothic Book"/>
                <a:cs typeface="Franklin Gothic Book"/>
              </a:rPr>
              <a:t>world’s  trading </a:t>
            </a:r>
            <a:r>
              <a:rPr sz="900" spc="-20" dirty="0">
                <a:latin typeface="Franklin Gothic Book"/>
                <a:cs typeface="Franklin Gothic Book"/>
              </a:rPr>
              <a:t>nations. These </a:t>
            </a:r>
            <a:r>
              <a:rPr sz="900" spc="-35" dirty="0">
                <a:latin typeface="Franklin Gothic Book"/>
                <a:cs typeface="Franklin Gothic Book"/>
              </a:rPr>
              <a:t>agreements  provide </a:t>
            </a:r>
            <a:r>
              <a:rPr sz="900" spc="-25" dirty="0">
                <a:latin typeface="Franklin Gothic Book"/>
                <a:cs typeface="Franklin Gothic Book"/>
              </a:rPr>
              <a:t>the legal </a:t>
            </a:r>
            <a:r>
              <a:rPr sz="900" spc="-40" dirty="0">
                <a:latin typeface="Franklin Gothic Book"/>
                <a:cs typeface="Franklin Gothic Book"/>
              </a:rPr>
              <a:t>ground </a:t>
            </a:r>
            <a:r>
              <a:rPr sz="900" spc="-20" dirty="0">
                <a:latin typeface="Franklin Gothic Book"/>
                <a:cs typeface="Franklin Gothic Book"/>
              </a:rPr>
              <a:t>rules </a:t>
            </a:r>
            <a:r>
              <a:rPr sz="900" spc="-35" dirty="0">
                <a:latin typeface="Franklin Gothic Book"/>
                <a:cs typeface="Franklin Gothic Book"/>
              </a:rPr>
              <a:t>for  </a:t>
            </a:r>
            <a:r>
              <a:rPr sz="900" spc="-30" dirty="0">
                <a:latin typeface="Franklin Gothic Book"/>
                <a:cs typeface="Franklin Gothic Book"/>
              </a:rPr>
              <a:t>international</a:t>
            </a:r>
            <a:r>
              <a:rPr sz="900" spc="-10" dirty="0">
                <a:latin typeface="Franklin Gothic Book"/>
                <a:cs typeface="Franklin Gothic Book"/>
              </a:rPr>
              <a:t> </a:t>
            </a:r>
            <a:r>
              <a:rPr sz="900" spc="-35" dirty="0">
                <a:latin typeface="Franklin Gothic Book"/>
                <a:cs typeface="Franklin Gothic Book"/>
              </a:rPr>
              <a:t>commerce.</a:t>
            </a:r>
            <a:endParaRPr sz="900" dirty="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000" spc="-15" dirty="0">
                <a:latin typeface="FranklinGothic-Medium"/>
                <a:cs typeface="FranklinGothic-Medium"/>
              </a:rPr>
              <a:t>More </a:t>
            </a:r>
            <a:r>
              <a:rPr sz="1000" spc="-20" dirty="0">
                <a:latin typeface="FranklinGothic-Medium"/>
                <a:cs typeface="FranklinGothic-Medium"/>
              </a:rPr>
              <a:t>information </a:t>
            </a:r>
            <a:r>
              <a:rPr sz="1000" spc="-15" dirty="0">
                <a:latin typeface="FranklinGothic-Medium"/>
                <a:cs typeface="FranklinGothic-Medium"/>
              </a:rPr>
              <a:t>can </a:t>
            </a:r>
            <a:r>
              <a:rPr sz="1000" spc="-10" dirty="0">
                <a:latin typeface="FranklinGothic-Medium"/>
                <a:cs typeface="FranklinGothic-Medium"/>
              </a:rPr>
              <a:t>be </a:t>
            </a:r>
            <a:r>
              <a:rPr sz="1000" spc="-25" dirty="0">
                <a:latin typeface="FranklinGothic-Medium"/>
                <a:cs typeface="FranklinGothic-Medium"/>
              </a:rPr>
              <a:t>found</a:t>
            </a:r>
            <a:r>
              <a:rPr sz="1000" spc="-180" dirty="0">
                <a:latin typeface="FranklinGothic-Medium"/>
                <a:cs typeface="FranklinGothic-Medium"/>
              </a:rPr>
              <a:t> </a:t>
            </a:r>
            <a:r>
              <a:rPr sz="1000" spc="-20" dirty="0">
                <a:latin typeface="FranklinGothic-Medium"/>
                <a:cs typeface="FranklinGothic-Medium"/>
              </a:rPr>
              <a:t>at</a:t>
            </a:r>
            <a:endParaRPr sz="1000" dirty="0">
              <a:latin typeface="FranklinGothic-Medium"/>
              <a:cs typeface="FranklinGothic-Medium"/>
            </a:endParaRPr>
          </a:p>
          <a:p>
            <a:pPr marL="12700">
              <a:lnSpc>
                <a:spcPct val="100000"/>
              </a:lnSpc>
            </a:pPr>
            <a:r>
              <a:rPr sz="1000" b="1" spc="-30" dirty="0">
                <a:latin typeface="ITC Franklin Gothic"/>
                <a:cs typeface="ITC Franklin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www.wto.org</a:t>
            </a:r>
            <a:endParaRPr sz="1000" dirty="0">
              <a:latin typeface="ITC Franklin Gothic"/>
              <a:cs typeface="ITC Franklin Gothic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934057" y="1793226"/>
            <a:ext cx="4021454" cy="4266565"/>
            <a:chOff x="2934057" y="1793226"/>
            <a:chExt cx="4021454" cy="4266565"/>
          </a:xfrm>
        </p:grpSpPr>
        <p:sp>
          <p:nvSpPr>
            <p:cNvPr id="13" name="object 13"/>
            <p:cNvSpPr/>
            <p:nvPr/>
          </p:nvSpPr>
          <p:spPr>
            <a:xfrm>
              <a:off x="2934057" y="1877414"/>
              <a:ext cx="328295" cy="324485"/>
            </a:xfrm>
            <a:custGeom>
              <a:avLst/>
              <a:gdLst/>
              <a:ahLst/>
              <a:cxnLst/>
              <a:rect l="l" t="t" r="r" b="b"/>
              <a:pathLst>
                <a:path w="328295" h="324485">
                  <a:moveTo>
                    <a:pt x="176029" y="0"/>
                  </a:moveTo>
                  <a:lnTo>
                    <a:pt x="137610" y="1734"/>
                  </a:lnTo>
                  <a:lnTo>
                    <a:pt x="100859" y="11610"/>
                  </a:lnTo>
                  <a:lnTo>
                    <a:pt x="68653" y="28983"/>
                  </a:lnTo>
                  <a:lnTo>
                    <a:pt x="86750" y="22110"/>
                  </a:lnTo>
                  <a:lnTo>
                    <a:pt x="106834" y="19252"/>
                  </a:lnTo>
                  <a:lnTo>
                    <a:pt x="127030" y="20532"/>
                  </a:lnTo>
                  <a:lnTo>
                    <a:pt x="145463" y="26075"/>
                  </a:lnTo>
                  <a:lnTo>
                    <a:pt x="145463" y="26418"/>
                  </a:lnTo>
                  <a:lnTo>
                    <a:pt x="136380" y="33614"/>
                  </a:lnTo>
                  <a:lnTo>
                    <a:pt x="127958" y="41915"/>
                  </a:lnTo>
                  <a:lnTo>
                    <a:pt x="120376" y="50964"/>
                  </a:lnTo>
                  <a:lnTo>
                    <a:pt x="113815" y="60403"/>
                  </a:lnTo>
                  <a:lnTo>
                    <a:pt x="102698" y="55752"/>
                  </a:lnTo>
                  <a:lnTo>
                    <a:pt x="90545" y="53082"/>
                  </a:lnTo>
                  <a:lnTo>
                    <a:pt x="78121" y="52659"/>
                  </a:lnTo>
                  <a:lnTo>
                    <a:pt x="66190" y="54752"/>
                  </a:lnTo>
                  <a:lnTo>
                    <a:pt x="28794" y="79166"/>
                  </a:lnTo>
                  <a:lnTo>
                    <a:pt x="7020" y="118658"/>
                  </a:lnTo>
                  <a:lnTo>
                    <a:pt x="0" y="153764"/>
                  </a:lnTo>
                  <a:lnTo>
                    <a:pt x="2623" y="189688"/>
                  </a:lnTo>
                  <a:lnTo>
                    <a:pt x="35697" y="251907"/>
                  </a:lnTo>
                  <a:lnTo>
                    <a:pt x="72451" y="273490"/>
                  </a:lnTo>
                  <a:lnTo>
                    <a:pt x="93208" y="275824"/>
                  </a:lnTo>
                  <a:lnTo>
                    <a:pt x="113853" y="270842"/>
                  </a:lnTo>
                  <a:lnTo>
                    <a:pt x="155810" y="227523"/>
                  </a:lnTo>
                  <a:lnTo>
                    <a:pt x="169936" y="174183"/>
                  </a:lnTo>
                  <a:lnTo>
                    <a:pt x="170707" y="156811"/>
                  </a:lnTo>
                  <a:lnTo>
                    <a:pt x="172485" y="140139"/>
                  </a:lnTo>
                  <a:lnTo>
                    <a:pt x="184420" y="100145"/>
                  </a:lnTo>
                  <a:lnTo>
                    <a:pt x="201140" y="76901"/>
                  </a:lnTo>
                  <a:lnTo>
                    <a:pt x="212615" y="98764"/>
                  </a:lnTo>
                  <a:lnTo>
                    <a:pt x="220801" y="122189"/>
                  </a:lnTo>
                  <a:lnTo>
                    <a:pt x="225398" y="147081"/>
                  </a:lnTo>
                  <a:lnTo>
                    <a:pt x="226108" y="173344"/>
                  </a:lnTo>
                  <a:lnTo>
                    <a:pt x="221018" y="209260"/>
                  </a:lnTo>
                  <a:lnTo>
                    <a:pt x="189498" y="273091"/>
                  </a:lnTo>
                  <a:lnTo>
                    <a:pt x="138448" y="305594"/>
                  </a:lnTo>
                  <a:lnTo>
                    <a:pt x="113538" y="307547"/>
                  </a:lnTo>
                  <a:lnTo>
                    <a:pt x="88871" y="303626"/>
                  </a:lnTo>
                  <a:lnTo>
                    <a:pt x="67079" y="294769"/>
                  </a:lnTo>
                  <a:lnTo>
                    <a:pt x="75567" y="300460"/>
                  </a:lnTo>
                  <a:lnTo>
                    <a:pt x="84344" y="305572"/>
                  </a:lnTo>
                  <a:lnTo>
                    <a:pt x="93350" y="310134"/>
                  </a:lnTo>
                  <a:lnTo>
                    <a:pt x="102524" y="314175"/>
                  </a:lnTo>
                  <a:lnTo>
                    <a:pt x="142105" y="324385"/>
                  </a:lnTo>
                  <a:lnTo>
                    <a:pt x="183922" y="324238"/>
                  </a:lnTo>
                  <a:lnTo>
                    <a:pt x="224286" y="314316"/>
                  </a:lnTo>
                  <a:lnTo>
                    <a:pt x="259509" y="295201"/>
                  </a:lnTo>
                  <a:lnTo>
                    <a:pt x="241139" y="302581"/>
                  </a:lnTo>
                  <a:lnTo>
                    <a:pt x="220950" y="305778"/>
                  </a:lnTo>
                  <a:lnTo>
                    <a:pt x="200550" y="304611"/>
                  </a:lnTo>
                  <a:lnTo>
                    <a:pt x="181544" y="298897"/>
                  </a:lnTo>
                  <a:lnTo>
                    <a:pt x="181544" y="298617"/>
                  </a:lnTo>
                  <a:lnTo>
                    <a:pt x="190626" y="291150"/>
                  </a:lnTo>
                  <a:lnTo>
                    <a:pt x="198939" y="282698"/>
                  </a:lnTo>
                  <a:lnTo>
                    <a:pt x="206429" y="273521"/>
                  </a:lnTo>
                  <a:lnTo>
                    <a:pt x="213040" y="263883"/>
                  </a:lnTo>
                  <a:lnTo>
                    <a:pt x="224227" y="268638"/>
                  </a:lnTo>
                  <a:lnTo>
                    <a:pt x="236452" y="271287"/>
                  </a:lnTo>
                  <a:lnTo>
                    <a:pt x="249030" y="271659"/>
                  </a:lnTo>
                  <a:lnTo>
                    <a:pt x="261274" y="269585"/>
                  </a:lnTo>
                  <a:lnTo>
                    <a:pt x="302124" y="240743"/>
                  </a:lnTo>
                  <a:lnTo>
                    <a:pt x="323771" y="195290"/>
                  </a:lnTo>
                  <a:lnTo>
                    <a:pt x="328255" y="164601"/>
                  </a:lnTo>
                  <a:lnTo>
                    <a:pt x="325163" y="133955"/>
                  </a:lnTo>
                  <a:lnTo>
                    <a:pt x="298714" y="79441"/>
                  </a:lnTo>
                  <a:lnTo>
                    <a:pt x="260253" y="52240"/>
                  </a:lnTo>
                  <a:lnTo>
                    <a:pt x="237797" y="48301"/>
                  </a:lnTo>
                  <a:lnTo>
                    <a:pt x="214640" y="52910"/>
                  </a:lnTo>
                  <a:lnTo>
                    <a:pt x="170618" y="97651"/>
                  </a:lnTo>
                  <a:lnTo>
                    <a:pt x="156791" y="156745"/>
                  </a:lnTo>
                  <a:lnTo>
                    <a:pt x="155954" y="172728"/>
                  </a:lnTo>
                  <a:lnTo>
                    <a:pt x="153899" y="188110"/>
                  </a:lnTo>
                  <a:lnTo>
                    <a:pt x="141935" y="225332"/>
                  </a:lnTo>
                  <a:lnTo>
                    <a:pt x="125841" y="247462"/>
                  </a:lnTo>
                  <a:lnTo>
                    <a:pt x="115382" y="228089"/>
                  </a:lnTo>
                  <a:lnTo>
                    <a:pt x="107711" y="207447"/>
                  </a:lnTo>
                  <a:lnTo>
                    <a:pt x="102808" y="185600"/>
                  </a:lnTo>
                  <a:lnTo>
                    <a:pt x="100657" y="162613"/>
                  </a:lnTo>
                  <a:lnTo>
                    <a:pt x="104828" y="120879"/>
                  </a:lnTo>
                  <a:lnTo>
                    <a:pt x="117642" y="81339"/>
                  </a:lnTo>
                  <a:lnTo>
                    <a:pt x="140636" y="47724"/>
                  </a:lnTo>
                  <a:lnTo>
                    <a:pt x="175346" y="23764"/>
                  </a:lnTo>
                  <a:lnTo>
                    <a:pt x="218101" y="17801"/>
                  </a:lnTo>
                  <a:lnTo>
                    <a:pt x="239604" y="21803"/>
                  </a:lnTo>
                  <a:lnTo>
                    <a:pt x="259217" y="29403"/>
                  </a:lnTo>
                  <a:lnTo>
                    <a:pt x="248274" y="22404"/>
                  </a:lnTo>
                  <a:lnTo>
                    <a:pt x="236920" y="16441"/>
                  </a:lnTo>
                  <a:lnTo>
                    <a:pt x="225221" y="11370"/>
                  </a:lnTo>
                  <a:lnTo>
                    <a:pt x="213243" y="7051"/>
                  </a:lnTo>
                  <a:lnTo>
                    <a:pt x="176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26239" y="1910895"/>
              <a:ext cx="1357021" cy="27649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18334" y="1793226"/>
              <a:ext cx="323729" cy="2060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50726" y="1892160"/>
              <a:ext cx="491490" cy="257810"/>
            </a:xfrm>
            <a:custGeom>
              <a:avLst/>
              <a:gdLst/>
              <a:ahLst/>
              <a:cxnLst/>
              <a:rect l="l" t="t" r="r" b="b"/>
              <a:pathLst>
                <a:path w="491489" h="257810">
                  <a:moveTo>
                    <a:pt x="355612" y="107734"/>
                  </a:moveTo>
                  <a:lnTo>
                    <a:pt x="331978" y="84645"/>
                  </a:lnTo>
                  <a:lnTo>
                    <a:pt x="303784" y="104889"/>
                  </a:lnTo>
                  <a:lnTo>
                    <a:pt x="264883" y="125501"/>
                  </a:lnTo>
                  <a:lnTo>
                    <a:pt x="217487" y="143687"/>
                  </a:lnTo>
                  <a:lnTo>
                    <a:pt x="163817" y="156654"/>
                  </a:lnTo>
                  <a:lnTo>
                    <a:pt x="106083" y="161594"/>
                  </a:lnTo>
                  <a:lnTo>
                    <a:pt x="52946" y="156603"/>
                  </a:lnTo>
                  <a:lnTo>
                    <a:pt x="22733" y="144818"/>
                  </a:lnTo>
                  <a:lnTo>
                    <a:pt x="7683" y="130975"/>
                  </a:lnTo>
                  <a:lnTo>
                    <a:pt x="0" y="119811"/>
                  </a:lnTo>
                  <a:lnTo>
                    <a:pt x="1206" y="159524"/>
                  </a:lnTo>
                  <a:lnTo>
                    <a:pt x="13804" y="179920"/>
                  </a:lnTo>
                  <a:lnTo>
                    <a:pt x="48768" y="187439"/>
                  </a:lnTo>
                  <a:lnTo>
                    <a:pt x="117068" y="188518"/>
                  </a:lnTo>
                  <a:lnTo>
                    <a:pt x="185623" y="181965"/>
                  </a:lnTo>
                  <a:lnTo>
                    <a:pt x="247573" y="165620"/>
                  </a:lnTo>
                  <a:lnTo>
                    <a:pt x="299110" y="144475"/>
                  </a:lnTo>
                  <a:lnTo>
                    <a:pt x="336397" y="123520"/>
                  </a:lnTo>
                  <a:lnTo>
                    <a:pt x="355612" y="107734"/>
                  </a:lnTo>
                  <a:close/>
                </a:path>
                <a:path w="491489" h="257810">
                  <a:moveTo>
                    <a:pt x="491363" y="42875"/>
                  </a:moveTo>
                  <a:lnTo>
                    <a:pt x="491159" y="27673"/>
                  </a:lnTo>
                  <a:lnTo>
                    <a:pt x="489712" y="18135"/>
                  </a:lnTo>
                  <a:lnTo>
                    <a:pt x="485800" y="10248"/>
                  </a:lnTo>
                  <a:lnTo>
                    <a:pt x="478167" y="0"/>
                  </a:lnTo>
                  <a:lnTo>
                    <a:pt x="478358" y="43967"/>
                  </a:lnTo>
                  <a:lnTo>
                    <a:pt x="461911" y="83451"/>
                  </a:lnTo>
                  <a:lnTo>
                    <a:pt x="432409" y="118313"/>
                  </a:lnTo>
                  <a:lnTo>
                    <a:pt x="393446" y="148424"/>
                  </a:lnTo>
                  <a:lnTo>
                    <a:pt x="348615" y="173659"/>
                  </a:lnTo>
                  <a:lnTo>
                    <a:pt x="301523" y="193878"/>
                  </a:lnTo>
                  <a:lnTo>
                    <a:pt x="255727" y="208953"/>
                  </a:lnTo>
                  <a:lnTo>
                    <a:pt x="214858" y="218757"/>
                  </a:lnTo>
                  <a:lnTo>
                    <a:pt x="182473" y="223151"/>
                  </a:lnTo>
                  <a:lnTo>
                    <a:pt x="182473" y="257225"/>
                  </a:lnTo>
                  <a:lnTo>
                    <a:pt x="220433" y="253758"/>
                  </a:lnTo>
                  <a:lnTo>
                    <a:pt x="263347" y="243789"/>
                  </a:lnTo>
                  <a:lnTo>
                    <a:pt x="308724" y="227901"/>
                  </a:lnTo>
                  <a:lnTo>
                    <a:pt x="354037" y="206730"/>
                  </a:lnTo>
                  <a:lnTo>
                    <a:pt x="396760" y="180886"/>
                  </a:lnTo>
                  <a:lnTo>
                    <a:pt x="434365" y="150964"/>
                  </a:lnTo>
                  <a:lnTo>
                    <a:pt x="464350" y="117576"/>
                  </a:lnTo>
                  <a:lnTo>
                    <a:pt x="484187" y="81343"/>
                  </a:lnTo>
                  <a:lnTo>
                    <a:pt x="491363" y="428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38187" y="2066384"/>
              <a:ext cx="222592" cy="21050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94144" y="2127391"/>
              <a:ext cx="372110" cy="93345"/>
            </a:xfrm>
            <a:custGeom>
              <a:avLst/>
              <a:gdLst/>
              <a:ahLst/>
              <a:cxnLst/>
              <a:rect l="l" t="t" r="r" b="b"/>
              <a:pathLst>
                <a:path w="372110" h="93344">
                  <a:moveTo>
                    <a:pt x="342976" y="0"/>
                  </a:moveTo>
                  <a:lnTo>
                    <a:pt x="305877" y="19561"/>
                  </a:lnTo>
                  <a:lnTo>
                    <a:pt x="258174" y="37117"/>
                  </a:lnTo>
                  <a:lnTo>
                    <a:pt x="203243" y="51322"/>
                  </a:lnTo>
                  <a:lnTo>
                    <a:pt x="144461" y="60831"/>
                  </a:lnTo>
                  <a:lnTo>
                    <a:pt x="85204" y="64300"/>
                  </a:lnTo>
                  <a:lnTo>
                    <a:pt x="55037" y="61930"/>
                  </a:lnTo>
                  <a:lnTo>
                    <a:pt x="30233" y="56057"/>
                  </a:lnTo>
                  <a:lnTo>
                    <a:pt x="11614" y="48537"/>
                  </a:lnTo>
                  <a:lnTo>
                    <a:pt x="0" y="41224"/>
                  </a:lnTo>
                  <a:lnTo>
                    <a:pt x="14689" y="71092"/>
                  </a:lnTo>
                  <a:lnTo>
                    <a:pt x="32983" y="86429"/>
                  </a:lnTo>
                  <a:lnTo>
                    <a:pt x="66938" y="92080"/>
                  </a:lnTo>
                  <a:lnTo>
                    <a:pt x="128612" y="92887"/>
                  </a:lnTo>
                  <a:lnTo>
                    <a:pt x="207124" y="86529"/>
                  </a:lnTo>
                  <a:lnTo>
                    <a:pt x="272972" y="71041"/>
                  </a:lnTo>
                  <a:lnTo>
                    <a:pt x="323914" y="51808"/>
                  </a:lnTo>
                  <a:lnTo>
                    <a:pt x="357703" y="34211"/>
                  </a:lnTo>
                  <a:lnTo>
                    <a:pt x="372097" y="23634"/>
                  </a:lnTo>
                  <a:lnTo>
                    <a:pt x="3429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42129" y="1925679"/>
              <a:ext cx="1042630" cy="23302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34101" y="5958388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5" h="94614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005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6632" y="6005712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59">
                  <a:moveTo>
                    <a:pt x="0" y="0"/>
                  </a:moveTo>
                  <a:lnTo>
                    <a:pt x="162128" y="0"/>
                  </a:lnTo>
                </a:path>
              </a:pathLst>
            </a:custGeom>
            <a:ln w="12700">
              <a:solidFill>
                <a:srgbClr val="005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97891" y="5958422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4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0052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53923" y="9954006"/>
            <a:ext cx="6649084" cy="360000"/>
          </a:xfrm>
          <a:prstGeom prst="rect">
            <a:avLst/>
          </a:prstGeom>
          <a:solidFill>
            <a:srgbClr val="004B93"/>
          </a:solidFill>
        </p:spPr>
        <p:txBody>
          <a:bodyPr vert="horz" wrap="square" lIns="0" tIns="70485" rIns="0" bIns="0" rtlCol="0">
            <a:spAutoFit/>
          </a:bodyPr>
          <a:lstStyle/>
          <a:p>
            <a:pPr marL="520700">
              <a:lnSpc>
                <a:spcPct val="100000"/>
              </a:lnSpc>
              <a:spcBef>
                <a:spcPts val="555"/>
              </a:spcBef>
            </a:pPr>
            <a:r>
              <a:rPr sz="13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For </a:t>
            </a:r>
            <a:r>
              <a:rPr sz="1300" spc="10" dirty="0">
                <a:solidFill>
                  <a:srgbClr val="FFFFFF"/>
                </a:solidFill>
                <a:latin typeface="Franklin Gothic Book"/>
                <a:cs typeface="Franklin Gothic Book"/>
              </a:rPr>
              <a:t>more information about </a:t>
            </a:r>
            <a:r>
              <a:rPr sz="1300" dirty="0">
                <a:solidFill>
                  <a:srgbClr val="FFFFFF"/>
                </a:solidFill>
                <a:latin typeface="Franklin Gothic Book"/>
                <a:cs typeface="Franklin Gothic Book"/>
              </a:rPr>
              <a:t>our </a:t>
            </a:r>
            <a:r>
              <a:rPr sz="1300" spc="35" dirty="0">
                <a:solidFill>
                  <a:srgbClr val="FFFFFF"/>
                </a:solidFill>
                <a:latin typeface="Franklin Gothic Book"/>
                <a:cs typeface="Franklin Gothic Book"/>
              </a:rPr>
              <a:t>services, </a:t>
            </a:r>
            <a:r>
              <a:rPr sz="1300" spc="25" dirty="0">
                <a:solidFill>
                  <a:srgbClr val="FFFFFF"/>
                </a:solidFill>
                <a:latin typeface="Franklin Gothic Book"/>
                <a:cs typeface="Franklin Gothic Book"/>
              </a:rPr>
              <a:t>please </a:t>
            </a:r>
            <a:r>
              <a:rPr sz="1300" spc="15" dirty="0">
                <a:solidFill>
                  <a:srgbClr val="FFFFFF"/>
                </a:solidFill>
                <a:latin typeface="Franklin Gothic Book"/>
                <a:cs typeface="Franklin Gothic Book"/>
              </a:rPr>
              <a:t>go</a:t>
            </a:r>
            <a:r>
              <a:rPr sz="1300" spc="10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1300" spc="35" dirty="0">
                <a:solidFill>
                  <a:srgbClr val="FFFFFF"/>
                </a:solidFill>
                <a:latin typeface="Franklin Gothic Book"/>
                <a:cs typeface="Franklin Gothic Book"/>
              </a:rPr>
              <a:t>to: </a:t>
            </a:r>
            <a:r>
              <a:rPr sz="1300" b="1" spc="-15" dirty="0">
                <a:solidFill>
                  <a:schemeClr val="bg1"/>
                </a:solidFill>
                <a:latin typeface="FranklinGothic-Heavy"/>
                <a:cs typeface="FranklinGothic-Heavy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www.gpafacility.com</a:t>
            </a:r>
            <a:endParaRPr sz="1300" dirty="0">
              <a:solidFill>
                <a:schemeClr val="bg1"/>
              </a:solidFill>
              <a:latin typeface="FranklinGothic-Heavy"/>
              <a:cs typeface="FranklinGothic-Heavy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7200" y="6551993"/>
            <a:ext cx="6646799" cy="32580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/>
</file>

<file path=customXml/itemProps1.xml><?xml version="1.0" encoding="utf-8"?>
<ds:datastoreItem xmlns:ds="http://schemas.openxmlformats.org/officeDocument/2006/customXml" ds:itemID="{E8D00DA3-1D34-4E8F-9442-CD42FBF81E1A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1540</Words>
  <Application>Microsoft Office PowerPoint</Application>
  <PresentationFormat>Custom</PresentationFormat>
  <Paragraphs>73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Franklin Gothic Book</vt:lpstr>
      <vt:lpstr>Franklin Gothic Demi</vt:lpstr>
      <vt:lpstr>FranklinGothic-Heavy</vt:lpstr>
      <vt:lpstr>FranklinGothic-Medium</vt:lpstr>
      <vt:lpstr>ITC Franklin Gothic</vt:lpstr>
      <vt:lpstr>Office Theme</vt:lpstr>
      <vt:lpstr>EBRD GPA Technical  Cooperation Facility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EBRD GPA Technical  Cooperation Facility</dc:title>
  <cp:keywords>[EBRD]</cp:keywords>
  <cp:lastModifiedBy>Niewiadomska, Eliza</cp:lastModifiedBy>
  <cp:revision>6</cp:revision>
  <dcterms:created xsi:type="dcterms:W3CDTF">2020-12-30T14:53:52Z</dcterms:created>
  <dcterms:modified xsi:type="dcterms:W3CDTF">2023-12-18T17:33:18Z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2020-12-30T00:00:00Z</vt:filetime>
  </property>
  <property fmtid="{D5CDD505-2E9C-101B-9397-08002B2CF9AE}" pid="5" name="docIndexRef">
    <vt:lpwstr>d46721cf-505c-44de-8a19-2d658d334708</vt:lpwstr>
  </property>
  <property fmtid="{D5CDD505-2E9C-101B-9397-08002B2CF9AE}" pid="6" name="bjDocumentSecurityLabel">
    <vt:lpwstr>This item has no classification</vt:lpwstr>
  </property>
  <property fmtid="{D5CDD505-2E9C-101B-9397-08002B2CF9AE}" pid="7" name="bjClsUserRVM">
    <vt:lpwstr>[]</vt:lpwstr>
  </property>
  <property fmtid="{D5CDD505-2E9C-101B-9397-08002B2CF9AE}" pid="8" name="bjSaver">
    <vt:lpwstr>Vfo6On/DUR2ICtNKVl+F1QO05tqdsI0j</vt:lpwstr>
  </property>
</Properties>
</file>