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37" r:id="rId3"/>
    <p:sldId id="344" r:id="rId4"/>
    <p:sldId id="346" r:id="rId5"/>
    <p:sldId id="342" r:id="rId6"/>
    <p:sldId id="343" r:id="rId7"/>
    <p:sldId id="345" r:id="rId8"/>
    <p:sldId id="339" r:id="rId9"/>
    <p:sldId id="348" r:id="rId10"/>
    <p:sldId id="341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9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3YP3xexYcFoahXa2ehi0H5V4Z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3621" autoAdjust="0"/>
  </p:normalViewPr>
  <p:slideViewPr>
    <p:cSldViewPr snapToGrid="0">
      <p:cViewPr>
        <p:scale>
          <a:sx n="66" d="100"/>
          <a:sy n="66" d="100"/>
        </p:scale>
        <p:origin x="1253" y="413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27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" name="Google Shape;16;p22"/>
          <p:cNvSpPr/>
          <p:nvPr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2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i="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2"/>
          </p:nvPr>
        </p:nvSpPr>
        <p:spPr>
          <a:xfrm>
            <a:off x="6096000" y="5557903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  <a:defRPr sz="2200" i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22"/>
          <p:cNvSpPr/>
          <p:nvPr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" name="Google Shape;22;p22"/>
          <p:cNvCxnSpPr/>
          <p:nvPr/>
        </p:nvCxnSpPr>
        <p:spPr>
          <a:xfrm>
            <a:off x="846746" y="1978925"/>
            <a:ext cx="0" cy="4879075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17;p22" descr="European Commission">
            <a:extLst>
              <a:ext uri="{FF2B5EF4-FFF2-40B4-BE49-F238E27FC236}">
                <a16:creationId xmlns:a16="http://schemas.microsoft.com/office/drawing/2014/main" id="{B45F4576-0280-9ABD-3693-C3C51E11FA1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Object">
  <p:cSld name="Content and Objec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1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4" name="Google Shape;174;p41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5" name="Google Shape;175;p41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5328000" cy="390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Google Shape;176;p41"/>
          <p:cNvSpPr txBox="1">
            <a:spLocks noGrp="1"/>
          </p:cNvSpPr>
          <p:nvPr>
            <p:ph type="body" idx="2"/>
          </p:nvPr>
        </p:nvSpPr>
        <p:spPr>
          <a:xfrm>
            <a:off x="6402250" y="1825625"/>
            <a:ext cx="5328000" cy="390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7" name="Google Shape;177;p41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2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0" name="Google Shape;180;p42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81" name="Google Shape;181;p42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3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26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905699" cy="388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7" name="Google Shape;27;p23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42" name="Google Shape;42;p26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5328000" cy="390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2"/>
          </p:nvPr>
        </p:nvSpPr>
        <p:spPr>
          <a:xfrm>
            <a:off x="6402250" y="1825625"/>
            <a:ext cx="5328000" cy="390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5" name="Google Shape;45;p26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09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Google Shape;58;p2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09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Google Shape;60;p28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nd Content (half page)">
  <p:cSld name="Picture and Content (half page)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title"/>
          </p:nvPr>
        </p:nvSpPr>
        <p:spPr>
          <a:xfrm>
            <a:off x="6817056" y="482860"/>
            <a:ext cx="492684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body" idx="1"/>
          </p:nvPr>
        </p:nvSpPr>
        <p:spPr>
          <a:xfrm>
            <a:off x="6817056" y="1825625"/>
            <a:ext cx="4926841" cy="3769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Google Shape;72;p30"/>
          <p:cNvSpPr>
            <a:spLocks noGrp="1"/>
          </p:cNvSpPr>
          <p:nvPr>
            <p:ph type="pic" idx="2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 (option 1)">
  <p:cSld name="Last slide (option 1)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/>
          <p:nvPr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7"/>
          <p:cNvSpPr txBox="1">
            <a:spLocks noGrp="1"/>
          </p:cNvSpPr>
          <p:nvPr>
            <p:ph type="sldNum" idx="12"/>
          </p:nvPr>
        </p:nvSpPr>
        <p:spPr>
          <a:xfrm>
            <a:off x="715108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37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1"/>
          </p:nvPr>
        </p:nvSpPr>
        <p:spPr>
          <a:xfrm>
            <a:off x="838976" y="4175997"/>
            <a:ext cx="10888663" cy="162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>
                <a:solidFill>
                  <a:srgbClr val="76767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45" name="Google Shape;145;p37"/>
          <p:cNvCxnSpPr/>
          <p:nvPr/>
        </p:nvCxnSpPr>
        <p:spPr>
          <a:xfrm>
            <a:off x="838200" y="0"/>
            <a:ext cx="0" cy="2362711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8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8"/>
          <p:cNvSpPr/>
          <p:nvPr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38" descr="European Commi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8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2" name="Google Shape;152;p38"/>
          <p:cNvSpPr txBox="1"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i="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3" name="Google Shape;153;p38"/>
          <p:cNvSpPr txBox="1">
            <a:spLocks noGrp="1"/>
          </p:cNvSpPr>
          <p:nvPr>
            <p:ph type="body" idx="2"/>
          </p:nvPr>
        </p:nvSpPr>
        <p:spPr>
          <a:xfrm>
            <a:off x="6096000" y="5783535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  <a:defRPr sz="2200" i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4" name="Google Shape;154;p38"/>
          <p:cNvSpPr/>
          <p:nvPr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38"/>
          <p:cNvCxnSpPr/>
          <p:nvPr/>
        </p:nvCxnSpPr>
        <p:spPr>
          <a:xfrm>
            <a:off x="838200" y="1978925"/>
            <a:ext cx="0" cy="4879075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9"/>
          <p:cNvSpPr txBox="1">
            <a:spLocks noGrp="1"/>
          </p:cNvSpPr>
          <p:nvPr>
            <p:ph type="sldNum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 t="4555"/>
          <a:stretch/>
        </p:blipFill>
        <p:spPr>
          <a:xfrm>
            <a:off x="0" y="1078173"/>
            <a:ext cx="12192000" cy="578324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/>
          <p:nvPr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39" descr="European Commi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9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2" name="Google Shape;162;p39"/>
          <p:cNvSpPr txBox="1"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i="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3" name="Google Shape;163;p39"/>
          <p:cNvSpPr txBox="1">
            <a:spLocks noGrp="1"/>
          </p:cNvSpPr>
          <p:nvPr>
            <p:ph type="body" idx="2"/>
          </p:nvPr>
        </p:nvSpPr>
        <p:spPr>
          <a:xfrm>
            <a:off x="6096000" y="5557903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  <a:defRPr sz="2200" i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4" name="Google Shape;164;p39"/>
          <p:cNvSpPr/>
          <p:nvPr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5" name="Google Shape;165;p39"/>
          <p:cNvCxnSpPr/>
          <p:nvPr/>
        </p:nvCxnSpPr>
        <p:spPr>
          <a:xfrm>
            <a:off x="838200" y="1978925"/>
            <a:ext cx="0" cy="4879075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 (option 2)">
  <p:cSld name="Last slide (option 2)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0"/>
          <p:cNvSpPr/>
          <p:nvPr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0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9" name="Google Shape;169;p40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Arial"/>
              <a:buNone/>
              <a:defRPr sz="6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0" name="Google Shape;170;p40"/>
          <p:cNvSpPr txBox="1">
            <a:spLocks noGrp="1"/>
          </p:cNvSpPr>
          <p:nvPr>
            <p:ph type="body" idx="1"/>
          </p:nvPr>
        </p:nvSpPr>
        <p:spPr>
          <a:xfrm>
            <a:off x="838976" y="4175997"/>
            <a:ext cx="10888663" cy="162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>
                <a:solidFill>
                  <a:srgbClr val="76767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1" name="Google Shape;171;p40"/>
          <p:cNvCxnSpPr/>
          <p:nvPr/>
        </p:nvCxnSpPr>
        <p:spPr>
          <a:xfrm>
            <a:off x="838200" y="0"/>
            <a:ext cx="0" cy="2362711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21" descr="European Commission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033852" y="6045988"/>
            <a:ext cx="1715733" cy="4504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  <p:sldLayoutId id="2147483657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ebgate.ec.europa.eu/procurement/#/country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trade.ec.europa.eu/access-to-markets/en/home#my-trade-assistan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7;p22" descr="European Commission">
            <a:extLst>
              <a:ext uri="{FF2B5EF4-FFF2-40B4-BE49-F238E27FC236}">
                <a16:creationId xmlns:a16="http://schemas.microsoft.com/office/drawing/2014/main" id="{F331827D-67AB-BC45-5244-975836C82EE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5400" dirty="0"/>
              <a:t>International procurement:</a:t>
            </a:r>
            <a:br>
              <a:rPr lang="en-US" sz="5400" dirty="0"/>
            </a:br>
            <a:r>
              <a:rPr lang="en-US" sz="4000" dirty="0"/>
              <a:t>how to maximize its potential?</a:t>
            </a:r>
            <a:endParaRPr lang="en-US" dirty="0"/>
          </a:p>
        </p:txBody>
      </p:sp>
      <p:sp>
        <p:nvSpPr>
          <p:cNvPr id="189" name="Google Shape;189;p1"/>
          <p:cNvSpPr txBox="1">
            <a:spLocks noGrp="1"/>
          </p:cNvSpPr>
          <p:nvPr>
            <p:ph type="subTitle" idx="1"/>
          </p:nvPr>
        </p:nvSpPr>
        <p:spPr>
          <a:xfrm>
            <a:off x="1063388" y="4823163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 b="1" dirty="0"/>
              <a:t>Lucian </a:t>
            </a:r>
            <a:r>
              <a:rPr lang="en-US" sz="1800" b="1" dirty="0" err="1"/>
              <a:t>Cernat</a:t>
            </a:r>
            <a:endParaRPr lang="en-US" sz="18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 dirty="0"/>
              <a:t>Head of Regulatory Cooperation and Public Procurement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 dirty="0"/>
              <a:t>DG TRADE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 dirty="0"/>
              <a:t>European Commission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BC2FBC-04C0-5433-C722-6581476514C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38200" y="6131286"/>
            <a:ext cx="2743200" cy="365125"/>
          </a:xfrm>
        </p:spPr>
        <p:txBody>
          <a:bodyPr wrap="square" anchor="ctr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GB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10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9DBEA5-D985-AE3E-EB39-CA1EFEC83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Thank you</a:t>
            </a:r>
            <a:endParaRPr lang="en-IE" dirty="0"/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8AA9761A-4825-9257-6C49-70F2D22E8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010BA4B-48B7-CA2B-4898-9F55D0A2E04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6000" y="5557903"/>
            <a:ext cx="5040313" cy="52899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2B603F-E1BF-5EEB-68A5-A836FCAEB3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DC57AD-3C68-FF73-854A-0D0E5EE4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is international procurement?</a:t>
            </a:r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A4A34-50DE-83AA-5DB1-9521E26CF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701478"/>
            <a:ext cx="10905699" cy="4317357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Significant part of national economies </a:t>
            </a:r>
            <a:r>
              <a:rPr lang="en-US" sz="1800" dirty="0"/>
              <a:t>(10-15% of GDP)</a:t>
            </a:r>
          </a:p>
          <a:p>
            <a:pPr lvl="1">
              <a:spcBef>
                <a:spcPts val="600"/>
              </a:spcBef>
            </a:pPr>
            <a:r>
              <a:rPr lang="fr-FR" sz="1600" dirty="0"/>
              <a:t>Worldwide public </a:t>
            </a:r>
            <a:r>
              <a:rPr lang="fr-FR" sz="1600" dirty="0" err="1"/>
              <a:t>procurement</a:t>
            </a:r>
            <a:r>
              <a:rPr lang="fr-FR" sz="1600" dirty="0"/>
              <a:t> </a:t>
            </a:r>
            <a:r>
              <a:rPr lang="fr-FR" sz="1600" dirty="0" err="1"/>
              <a:t>market</a:t>
            </a:r>
            <a:r>
              <a:rPr lang="fr-FR" sz="1600" dirty="0"/>
              <a:t>: </a:t>
            </a:r>
            <a:r>
              <a:rPr lang="fr-FR" sz="1600" dirty="0">
                <a:solidFill>
                  <a:schemeClr val="bg2">
                    <a:lumMod val="75000"/>
                  </a:schemeClr>
                </a:solidFill>
              </a:rPr>
              <a:t>10-15 trillion EUR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fr-FR" sz="1600" dirty="0"/>
              <a:t>EU public </a:t>
            </a:r>
            <a:r>
              <a:rPr lang="fr-FR" sz="1600" dirty="0" err="1"/>
              <a:t>procurement</a:t>
            </a:r>
            <a:r>
              <a:rPr lang="fr-FR" sz="1600" dirty="0"/>
              <a:t> </a:t>
            </a:r>
            <a:r>
              <a:rPr lang="fr-FR" sz="1600" dirty="0" err="1"/>
              <a:t>market</a:t>
            </a:r>
            <a:r>
              <a:rPr lang="fr-FR" sz="1600" dirty="0"/>
              <a:t>: </a:t>
            </a:r>
            <a:r>
              <a:rPr lang="fr-FR" sz="1600" dirty="0">
                <a:solidFill>
                  <a:schemeClr val="bg2">
                    <a:lumMod val="75000"/>
                  </a:schemeClr>
                </a:solidFill>
              </a:rPr>
              <a:t>2 trillion EUR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2"/>
                </a:solidFill>
              </a:rPr>
              <a:t>Growing importance of public procurement</a:t>
            </a:r>
            <a:r>
              <a:rPr lang="en-US" sz="1800" b="1" dirty="0"/>
              <a:t> </a:t>
            </a:r>
            <a:r>
              <a:rPr lang="en-US" sz="1800" dirty="0"/>
              <a:t>in the current policy debates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2"/>
                </a:solidFill>
              </a:rPr>
              <a:t>Access to international procurement</a:t>
            </a:r>
            <a:r>
              <a:rPr lang="en-US" sz="1800" dirty="0"/>
              <a:t> is key: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New market opportunities in emerging, third countries markets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Several sectors that are key for economic development and living standards (public works, construction, railways equipment, healthcare etc.)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Provisions on public procurement have been included in many Free Trade Agreements (FTAs)</a:t>
            </a:r>
          </a:p>
          <a:p>
            <a:pPr lvl="1">
              <a:spcBef>
                <a:spcPts val="600"/>
              </a:spcBef>
            </a:pPr>
            <a:endParaRPr lang="en-US" sz="1600" dirty="0"/>
          </a:p>
          <a:p>
            <a:r>
              <a:rPr lang="en-US" sz="2000" dirty="0"/>
              <a:t>But there are also </a:t>
            </a:r>
            <a:r>
              <a:rPr lang="en-US" sz="2000" b="1" dirty="0">
                <a:solidFill>
                  <a:schemeClr val="bg2"/>
                </a:solidFill>
              </a:rPr>
              <a:t>hundreds of discriminatory measures </a:t>
            </a:r>
            <a:r>
              <a:rPr lang="en-US" sz="2000" dirty="0"/>
              <a:t>and procurement barriers worldwide</a:t>
            </a: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bg2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8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5446" y="343583"/>
            <a:ext cx="10515600" cy="782357"/>
          </a:xfrm>
        </p:spPr>
        <p:txBody>
          <a:bodyPr/>
          <a:lstStyle/>
          <a:p>
            <a:r>
              <a:rPr lang="en-US" sz="4000" dirty="0"/>
              <a:t>International procurement: modes of supply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752355" y="1825625"/>
            <a:ext cx="6030410" cy="390643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Definitions: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Mode 1</a:t>
            </a:r>
            <a:r>
              <a:rPr lang="en-GB" dirty="0"/>
              <a:t>: </a:t>
            </a:r>
            <a:r>
              <a:rPr lang="en-GB" dirty="0">
                <a:solidFill>
                  <a:schemeClr val="bg2"/>
                </a:solidFill>
              </a:rPr>
              <a:t>Direct cross-border </a:t>
            </a:r>
            <a:r>
              <a:rPr lang="en-GB" dirty="0"/>
              <a:t>public procurement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Mode 2</a:t>
            </a:r>
            <a:r>
              <a:rPr lang="en-GB" dirty="0"/>
              <a:t>: Public procurement via </a:t>
            </a:r>
            <a:r>
              <a:rPr lang="en-GB" dirty="0">
                <a:solidFill>
                  <a:schemeClr val="bg2"/>
                </a:solidFill>
              </a:rPr>
              <a:t>local subsidiaries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Mode 3</a:t>
            </a:r>
            <a:r>
              <a:rPr lang="en-GB" dirty="0"/>
              <a:t>: </a:t>
            </a:r>
            <a:r>
              <a:rPr lang="en-GB" dirty="0">
                <a:solidFill>
                  <a:schemeClr val="bg2"/>
                </a:solidFill>
              </a:rPr>
              <a:t>Global value chain </a:t>
            </a:r>
            <a:r>
              <a:rPr lang="en-GB" dirty="0"/>
              <a:t>public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>
          <a:xfrm>
            <a:off x="7048982" y="1594131"/>
            <a:ext cx="4681268" cy="390643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Examples: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GB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1800" b="1" i="1" dirty="0">
                <a:solidFill>
                  <a:schemeClr val="bg2">
                    <a:lumMod val="75000"/>
                  </a:schemeClr>
                </a:solidFill>
              </a:rPr>
              <a:t>Mode 1:</a:t>
            </a:r>
            <a:r>
              <a:rPr lang="en-GB" sz="1800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</a:rPr>
              <a:t>a Spanish company from Madrid wins a public contract in Canada</a:t>
            </a:r>
          </a:p>
          <a:p>
            <a:pPr marL="0" indent="0">
              <a:buNone/>
            </a:pPr>
            <a:endParaRPr lang="en-US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b="1" i="1" dirty="0">
                <a:solidFill>
                  <a:schemeClr val="bg2">
                    <a:lumMod val="75000"/>
                  </a:schemeClr>
                </a:solidFill>
              </a:rPr>
              <a:t>Mode 2:</a:t>
            </a:r>
            <a:r>
              <a:rPr lang="en-GB" sz="1800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</a:rPr>
              <a:t>a French company wins a contract in Canada via its local subsidiary in Montreal</a:t>
            </a:r>
          </a:p>
          <a:p>
            <a:pPr marL="0" indent="0">
              <a:buNone/>
            </a:pPr>
            <a:endParaRPr lang="en-GB" sz="1800" i="1" dirty="0"/>
          </a:p>
          <a:p>
            <a:pPr marL="0" indent="0">
              <a:buNone/>
            </a:pPr>
            <a:endParaRPr lang="en-GB" sz="1800" i="1" dirty="0"/>
          </a:p>
          <a:p>
            <a:pPr marL="0" indent="0">
              <a:buNone/>
            </a:pPr>
            <a:r>
              <a:rPr lang="en-GB" sz="1800" b="1" i="1" dirty="0">
                <a:solidFill>
                  <a:schemeClr val="bg2">
                    <a:lumMod val="75000"/>
                  </a:schemeClr>
                </a:solidFill>
              </a:rPr>
              <a:t>Mode 3:</a:t>
            </a:r>
            <a:r>
              <a:rPr lang="en-GB" sz="1800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</a:rPr>
              <a:t>a Canadian company wins a works contract in Toronto and imports Belgian goods and/or services to perform the public contract</a:t>
            </a:r>
          </a:p>
          <a:p>
            <a:pPr marL="0" indent="0">
              <a:buNone/>
            </a:pP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157850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84059D-660B-1AB0-5DF3-6BEB58F6D1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5A4E30-47A8-114B-BB62-7FD6DAB1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procurement in FTAs</a:t>
            </a:r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685E5-DA90-6557-DFE7-988D6F6B17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core provisions of public procurement chapter in FTAs</a:t>
            </a:r>
            <a:endParaRPr lang="en-IE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4905E-8CB8-2EEB-6324-6F0AB853807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/>
              <a:t>Commitments on procedural standards for public procurement (based on the GPA)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Non-discrimination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Transparency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Procedural fairness</a:t>
            </a:r>
          </a:p>
          <a:p>
            <a:endParaRPr lang="en-I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2683CD-BB69-26DB-8560-7FF146D9719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2400" dirty="0"/>
              <a:t>Extension of the GPA commitments in FTAs</a:t>
            </a:r>
            <a:endParaRPr lang="en-IE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0A649E-6C66-2908-65D2-03BE9623D3C2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Enhanced market access: Sub-central authorities, SOEs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Anti-corruption measures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Single electronic portal</a:t>
            </a:r>
          </a:p>
          <a:p>
            <a:r>
              <a:rPr lang="en-US" sz="2000" dirty="0">
                <a:solidFill>
                  <a:schemeClr val="tx1"/>
                </a:solidFill>
              </a:rPr>
              <a:t>National treatment for locally established companies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Environmental, social and </a:t>
            </a:r>
            <a:r>
              <a:rPr lang="en-US" sz="2000" dirty="0" err="1">
                <a:solidFill>
                  <a:schemeClr val="tx1"/>
                </a:solidFill>
              </a:rPr>
              <a:t>labour</a:t>
            </a:r>
            <a:r>
              <a:rPr lang="en-US" sz="2000" dirty="0">
                <a:solidFill>
                  <a:schemeClr val="tx1"/>
                </a:solidFill>
              </a:rPr>
              <a:t> considerations</a:t>
            </a:r>
          </a:p>
          <a:p>
            <a:r>
              <a:rPr lang="en-US" sz="2000" dirty="0">
                <a:solidFill>
                  <a:schemeClr val="tx1"/>
                </a:solidFill>
              </a:rPr>
              <a:t>Enhanced remedies: Stand-still provisions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285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02B80B-275D-88E8-D19B-E090D8A43A0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</p:spPr>
        <p:txBody>
          <a:bodyPr wrap="square" anchor="ctr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GB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5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22DF14-65E1-6C65-DCCD-4BD44F99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056" y="576166"/>
            <a:ext cx="4926840" cy="782357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EU-Canada (CETA)</a:t>
            </a:r>
            <a:endParaRPr lang="en-IE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6C0A1AF1-11B0-E10D-DE49-F08EB1EC8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9380" y="2058818"/>
            <a:ext cx="5291992" cy="2767825"/>
          </a:xfrm>
        </p:spPr>
        <p:txBody>
          <a:bodyPr/>
          <a:lstStyle/>
          <a:p>
            <a:r>
              <a:rPr lang="en-US" sz="1600" dirty="0"/>
              <a:t>EU-Canada Comprehensive Economic and Trade Agreement (CETA)</a:t>
            </a:r>
          </a:p>
          <a:p>
            <a:endParaRPr lang="en-US" sz="1600" dirty="0"/>
          </a:p>
          <a:p>
            <a:r>
              <a:rPr lang="en-US" sz="1600" dirty="0"/>
              <a:t>A Canadian single point of access and e-procurement platform: </a:t>
            </a:r>
            <a:r>
              <a:rPr lang="en-US" sz="1600" dirty="0" err="1">
                <a:solidFill>
                  <a:schemeClr val="bg2">
                    <a:lumMod val="75000"/>
                  </a:schemeClr>
                </a:solidFill>
              </a:rPr>
              <a:t>CanadaBuys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600" dirty="0" err="1">
                <a:solidFill>
                  <a:schemeClr val="bg2"/>
                </a:solidFill>
              </a:rPr>
              <a:t>CandaBuys</a:t>
            </a:r>
            <a:r>
              <a:rPr lang="en-US" sz="1600" dirty="0"/>
              <a:t>: the default public procurement system to bid on opportunities conducted by federal procuring entities.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Over 1700 EU suppliers </a:t>
            </a:r>
            <a:r>
              <a:rPr lang="en-US" sz="1600" dirty="0"/>
              <a:t>have registered on the new Canadian e-procurement portal</a:t>
            </a:r>
          </a:p>
          <a:p>
            <a:pPr marL="114300" indent="0">
              <a:buNone/>
            </a:pPr>
            <a:endParaRPr lang="en-US" sz="1600" dirty="0"/>
          </a:p>
          <a:p>
            <a:r>
              <a:rPr lang="en-US" sz="1600" dirty="0"/>
              <a:t>Can be used in combination with </a:t>
            </a:r>
            <a:r>
              <a:rPr lang="en-US" sz="1600" dirty="0">
                <a:solidFill>
                  <a:schemeClr val="bg2"/>
                </a:solidFill>
              </a:rPr>
              <a:t>Access2Procurement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AA353CB-ACDC-ECC3-864B-BBBAEB5FD94A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2"/>
          <a:srcRect l="4357" r="8323" b="1"/>
          <a:stretch/>
        </p:blipFill>
        <p:spPr>
          <a:xfrm>
            <a:off x="0" y="0"/>
            <a:ext cx="6447454" cy="6891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331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5A468-E534-05F4-464D-1BD472CCA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dirty="0"/>
              <a:t>EU-Japan Economic Partnership Agreement (EPA)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A Japanese single point of access: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JETRO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In the Japanese public procurement market, the proportion of international public procurement won by EU companies has increased over time:</a:t>
            </a:r>
          </a:p>
          <a:p>
            <a:pPr marL="2419350" indent="266700">
              <a:spcAft>
                <a:spcPts val="600"/>
              </a:spcAft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24.4% (2003)</a:t>
            </a:r>
          </a:p>
          <a:p>
            <a:pPr marL="2419350" indent="266700">
              <a:spcAft>
                <a:spcPts val="600"/>
              </a:spcAft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40.9% (2010)</a:t>
            </a:r>
          </a:p>
          <a:p>
            <a:pPr marL="2419350" indent="266700">
              <a:spcAft>
                <a:spcPts val="600"/>
              </a:spcAft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41.8% (2020)</a:t>
            </a:r>
            <a:endParaRPr lang="en-IE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E066AA-7466-DBE4-79C3-94B1BAE8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524" y="6131286"/>
            <a:ext cx="2743200" cy="365125"/>
          </a:xfrm>
        </p:spPr>
        <p:txBody>
          <a:bodyPr wrap="square" anchor="ctr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GB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6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5166D1-7766-39BD-50B3-612ACCF0E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Example: Public procurement in Japan</a:t>
            </a:r>
            <a:endParaRPr lang="en-I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55DDB0-F744-0745-3064-4CC463F6D8C5}"/>
              </a:ext>
            </a:extLst>
          </p:cNvPr>
          <p:cNvSpPr txBox="1"/>
          <p:nvPr/>
        </p:nvSpPr>
        <p:spPr>
          <a:xfrm>
            <a:off x="387827" y="5360326"/>
            <a:ext cx="61057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The research data cover only Appendix 1 and Appendix 3 entities in Japan which are covered by the WTO/GPA.</a:t>
            </a:r>
            <a:endParaRPr lang="en-IE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DDCEB5-06D7-E12A-3E10-CECB01A04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50" y="1805345"/>
            <a:ext cx="60674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5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2E83BB-C368-00C6-3A44-831E65B254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C107D8-0E25-7BC8-CD56-B16C11D1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48" y="619511"/>
            <a:ext cx="10515600" cy="782357"/>
          </a:xfrm>
        </p:spPr>
        <p:txBody>
          <a:bodyPr/>
          <a:lstStyle/>
          <a:p>
            <a:r>
              <a:rPr lang="en-US" dirty="0"/>
              <a:t>Promoting SME participation in international procurement</a:t>
            </a:r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A98AC-9507-0F44-0B56-6689EE1EE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8" y="1675153"/>
            <a:ext cx="10905699" cy="427423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The vast majority of EU exporters are SMEs</a:t>
            </a:r>
            <a:r>
              <a:rPr lang="en-US" dirty="0"/>
              <a:t>, and they have a non-negligible part in EU exports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Success in EU public procurement is not limited to large companies: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SMEs usually win around 20 % of tenders in Europe</a:t>
            </a:r>
          </a:p>
          <a:p>
            <a:endParaRPr lang="en-US" dirty="0"/>
          </a:p>
          <a:p>
            <a:r>
              <a:rPr lang="en-US" dirty="0"/>
              <a:t>But </a:t>
            </a:r>
            <a:r>
              <a:rPr lang="en-US" b="1" dirty="0"/>
              <a:t>participation in international procurement is more difficult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bulk of international procurement is via Mode 2 (local subsidiaries). SMEs don’t usually have subsidiaries abroad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Mode 1 (cross-border) and Mode 3 (suppliers) are good opportunities. Unfortunately, </a:t>
            </a:r>
            <a:r>
              <a:rPr lang="en-US" dirty="0">
                <a:solidFill>
                  <a:schemeClr val="bg2"/>
                </a:solidFill>
              </a:rPr>
              <a:t>procurement restrictions on both mode 1 and 3 are very frequent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r>
              <a:rPr lang="en-US" b="1" dirty="0"/>
              <a:t>Digital tools are key for the “</a:t>
            </a:r>
            <a:r>
              <a:rPr lang="en-US" b="1" dirty="0" err="1"/>
              <a:t>easification</a:t>
            </a:r>
            <a:r>
              <a:rPr lang="en-US" b="1" dirty="0"/>
              <a:t>” of international procurement</a:t>
            </a:r>
            <a:r>
              <a:rPr lang="en-US" dirty="0"/>
              <a:t> and increase SME participation: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Single Point of Access and e-procurement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Access2Procurement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Access2Conformity</a:t>
            </a:r>
          </a:p>
          <a:p>
            <a:pPr lvl="1"/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052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9827B0-4559-FD5E-DBA7-DEF0A64EAD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6C9D6B-29E3-2850-F433-4A7C2D4BD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724" y="267357"/>
            <a:ext cx="5374432" cy="782357"/>
          </a:xfrm>
        </p:spPr>
        <p:txBody>
          <a:bodyPr/>
          <a:lstStyle/>
          <a:p>
            <a:r>
              <a:rPr lang="en-US" sz="3200" dirty="0"/>
              <a:t>Access2Procurement (A2P)</a:t>
            </a:r>
            <a:endParaRPr lang="en-IE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E13ED-3144-CDD1-6A7F-C89A6C49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5950" y="1428925"/>
            <a:ext cx="5866526" cy="4770539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tool </a:t>
            </a:r>
            <a:r>
              <a:rPr lang="en-US" sz="1800" dirty="0"/>
              <a:t>helps to find out whether a company is entitled to participate in a given public procurement tender outside the EU under the GPA and/or FTA</a:t>
            </a:r>
          </a:p>
          <a:p>
            <a:endParaRPr lang="en-US" sz="1800" dirty="0"/>
          </a:p>
          <a:p>
            <a:r>
              <a:rPr lang="en-US" sz="1800" dirty="0"/>
              <a:t>Currently covers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Canada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Japan</a:t>
            </a:r>
            <a:r>
              <a:rPr lang="en-US" sz="1800" dirty="0"/>
              <a:t> and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USA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The company needs to provide information that is usually contained in the tender notice: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 name of procuring entity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subject matter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estimated value of the procurement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answer any follow-up questions</a:t>
            </a:r>
          </a:p>
          <a:p>
            <a:pPr algn="just">
              <a:spcBef>
                <a:spcPts val="600"/>
              </a:spcBef>
            </a:pPr>
            <a:r>
              <a:rPr lang="en-US" sz="1800" dirty="0"/>
              <a:t>The </a:t>
            </a:r>
            <a:r>
              <a:rPr lang="en-US" sz="1800" dirty="0">
                <a:solidFill>
                  <a:schemeClr val="bg2"/>
                </a:solidFill>
              </a:rPr>
              <a:t>Access2Procurement </a:t>
            </a:r>
            <a:r>
              <a:rPr lang="en-US" sz="1800" dirty="0"/>
              <a:t>tool gives a straight (yes/no) answer for the legal possibility to bid or  non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9E5AB1-E4CD-C265-6788-C384DD868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571" y="1428925"/>
            <a:ext cx="4656332" cy="4702361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77622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3DD8A2-DD8F-D366-D88B-3DD83AA320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AD11C7-C561-63D1-D6C7-1A29A407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Access2Conformity (A2C): </a:t>
            </a:r>
            <a:br>
              <a:rPr lang="en-US" sz="3600" b="1" dirty="0"/>
            </a:br>
            <a:r>
              <a:rPr lang="en-US" sz="3200" b="1" dirty="0"/>
              <a:t>staying competitive in procurement procedures</a:t>
            </a:r>
            <a:endParaRPr lang="en-IE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DEE8A-FFB7-2BD2-3D7B-591D4A88F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Winning in public procurement tenders might require compliance with local technical standards and product certification</a:t>
            </a:r>
          </a:p>
          <a:p>
            <a:endParaRPr lang="en-US" sz="1800" dirty="0"/>
          </a:p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Access2Conformity tool </a:t>
            </a:r>
            <a:r>
              <a:rPr lang="en-US" sz="1800" dirty="0"/>
              <a:t>helps EU exporters check if they can do these procedures in the EU, thanks to Mutual Recognition Agreements (e.g.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Australia, Canada, Japan, New Zealand, the US and Switzerland) </a:t>
            </a:r>
          </a:p>
          <a:p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01FD8-2907-5811-BAB5-A01378DC665B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Example</a:t>
            </a:r>
            <a:r>
              <a:rPr lang="en-US" sz="1800" dirty="0"/>
              <a:t>: EU bidder in Canada for telecom equipment that require safety/inter-operability certification. </a:t>
            </a:r>
            <a:r>
              <a:rPr lang="en-US" sz="1800" dirty="0">
                <a:solidFill>
                  <a:schemeClr val="bg2"/>
                </a:solidFill>
              </a:rPr>
              <a:t>Access2Conformity</a:t>
            </a:r>
            <a:r>
              <a:rPr lang="en-US" sz="1800" dirty="0"/>
              <a:t> indicates whether such testing can be done in Europe.</a:t>
            </a:r>
          </a:p>
          <a:p>
            <a:endParaRPr lang="en-US" sz="1800" dirty="0"/>
          </a:p>
          <a:p>
            <a:r>
              <a:rPr lang="en-US" sz="1800" dirty="0">
                <a:solidFill>
                  <a:schemeClr val="bg2"/>
                </a:solidFill>
              </a:rPr>
              <a:t>Access2Conformity</a:t>
            </a:r>
            <a:r>
              <a:rPr lang="en-US" sz="1800" dirty="0"/>
              <a:t> saves costs and delays involved in unnecessary double testing and certification.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sz="1800" dirty="0"/>
              <a:t>The EU bid becomes cheaper and more competitive</a:t>
            </a:r>
          </a:p>
          <a:p>
            <a:endParaRPr lang="en-I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7971DE-2FAA-AA0A-698F-04E59CF91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725" y="5164401"/>
            <a:ext cx="8815049" cy="966885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37091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_accessible_2023.pptx" id="{EC878A57-382A-4C39-A584-1AF0C626172A}" vid="{130AD24A-F7AC-477C-91ED-41AA5CF269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12968</TotalTime>
  <Words>769</Words>
  <Application>Microsoft Office PowerPoint</Application>
  <PresentationFormat>Widescreen</PresentationFormat>
  <Paragraphs>102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International procurement: how to maximize its potential?</vt:lpstr>
      <vt:lpstr>How important is international procurement?</vt:lpstr>
      <vt:lpstr>International procurement: modes of supply</vt:lpstr>
      <vt:lpstr>Public procurement in FTAs</vt:lpstr>
      <vt:lpstr>EU-Canada (CETA)</vt:lpstr>
      <vt:lpstr>Example: Public procurement in Japan</vt:lpstr>
      <vt:lpstr>Promoting SME participation in international procurement</vt:lpstr>
      <vt:lpstr>Access2Procurement (A2P)</vt:lpstr>
      <vt:lpstr>Access2Conformity (A2C):  staying competitive in procurement procedures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Procurement, SMEs and FTAs</dc:title>
  <dc:creator>TUONONEN Sofia (TRADE)</dc:creator>
  <cp:lastModifiedBy>CERNAT Lucian (TRADE)</cp:lastModifiedBy>
  <cp:revision>15</cp:revision>
  <dcterms:created xsi:type="dcterms:W3CDTF">2024-01-16T16:10:18Z</dcterms:created>
  <dcterms:modified xsi:type="dcterms:W3CDTF">2024-02-04T17:26:02Z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2023-09-26T10:27:54Z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5f9041e0-26c3-439f-9557-91c751557f9e</vt:lpwstr>
  </property>
  <property fmtid="{D5CDD505-2E9C-101B-9397-08002B2CF9AE}" pid="9" name="MSIP_Label_6bd9ddd1-4d20-43f6-abfa-fc3c07406f94_ContentBits">
    <vt:lpwstr>0</vt:lpwstr>
  </property>
</Properties>
</file>